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316" r:id="rId2"/>
    <p:sldId id="335" r:id="rId3"/>
    <p:sldId id="370" r:id="rId4"/>
    <p:sldId id="366" r:id="rId5"/>
    <p:sldId id="371" r:id="rId6"/>
    <p:sldId id="365" r:id="rId7"/>
    <p:sldId id="367" r:id="rId8"/>
    <p:sldId id="368" r:id="rId9"/>
    <p:sldId id="372" r:id="rId10"/>
    <p:sldId id="369" r:id="rId11"/>
    <p:sldId id="373" r:id="rId12"/>
    <p:sldId id="374" r:id="rId13"/>
    <p:sldId id="375" r:id="rId14"/>
    <p:sldId id="376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2" autoAdjust="0"/>
    <p:restoredTop sz="93190" autoAdjust="0"/>
  </p:normalViewPr>
  <p:slideViewPr>
    <p:cSldViewPr>
      <p:cViewPr varScale="1">
        <p:scale>
          <a:sx n="66" d="100"/>
          <a:sy n="66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2EB4F53-F0A7-4536-8ADB-956656AD5EB2}" type="datetimeFigureOut">
              <a:rPr lang="id-ID"/>
              <a:pPr>
                <a:defRPr/>
              </a:pPr>
              <a:t>22/11/2017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d-ID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id-ID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D48D2964-6743-423E-BAC5-357F6EF45C32}" type="slidenum">
              <a:rPr lang="id-ID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08148828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9BA0A35-7871-405E-82E1-4963D03C9B94}" type="slidenum">
              <a:rPr lang="id-ID">
                <a:latin typeface="Calibri" panose="020F0502020204030204" pitchFamily="34" charset="0"/>
              </a:rPr>
              <a:pPr eaLnBrk="1" hangingPunct="1"/>
              <a:t>2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17304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A69E6D34-B8C8-449A-9F9B-E9483569F5D8}" type="slidenum">
              <a:rPr lang="id-ID">
                <a:latin typeface="Calibri" panose="020F0502020204030204" pitchFamily="34" charset="0"/>
              </a:rPr>
              <a:pPr eaLnBrk="1" hangingPunct="1"/>
              <a:t>11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662939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E86CBB8-00A1-49A3-99BB-ADB3A3162743}" type="slidenum">
              <a:rPr lang="id-ID">
                <a:latin typeface="Calibri" panose="020F0502020204030204" pitchFamily="34" charset="0"/>
              </a:rPr>
              <a:pPr eaLnBrk="1" hangingPunct="1"/>
              <a:t>12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99685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E86CBB8-00A1-49A3-99BB-ADB3A3162743}" type="slidenum">
              <a:rPr lang="id-ID">
                <a:latin typeface="Calibri" panose="020F0502020204030204" pitchFamily="34" charset="0"/>
              </a:rPr>
              <a:pPr eaLnBrk="1" hangingPunct="1"/>
              <a:t>13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860951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E86CBB8-00A1-49A3-99BB-ADB3A3162743}" type="slidenum">
              <a:rPr lang="id-ID">
                <a:latin typeface="Calibri" panose="020F0502020204030204" pitchFamily="34" charset="0"/>
              </a:rPr>
              <a:pPr eaLnBrk="1" hangingPunct="1"/>
              <a:t>14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04194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D17E2718-88C9-43E7-A247-3026734C367D}" type="slidenum">
              <a:rPr lang="id-ID">
                <a:latin typeface="Calibri" panose="020F0502020204030204" pitchFamily="34" charset="0"/>
              </a:rPr>
              <a:pPr eaLnBrk="1" hangingPunct="1"/>
              <a:t>3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0913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B6491436-5A2C-48B1-BB70-EB500362EFE5}" type="slidenum">
              <a:rPr lang="id-ID">
                <a:latin typeface="Calibri" panose="020F0502020204030204" pitchFamily="34" charset="0"/>
              </a:rPr>
              <a:pPr eaLnBrk="1" hangingPunct="1"/>
              <a:t>4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60477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28459A24-CE0F-4C0F-BEC4-30571DF96A98}" type="slidenum">
              <a:rPr lang="id-ID">
                <a:latin typeface="Calibri" panose="020F0502020204030204" pitchFamily="34" charset="0"/>
              </a:rPr>
              <a:pPr eaLnBrk="1" hangingPunct="1"/>
              <a:t>5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91890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54322DE1-FE3E-4CDE-8299-B8CB96E07601}" type="slidenum">
              <a:rPr lang="id-ID">
                <a:latin typeface="Calibri" panose="020F0502020204030204" pitchFamily="34" charset="0"/>
              </a:rPr>
              <a:pPr eaLnBrk="1" hangingPunct="1"/>
              <a:t>6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55906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57875593-8ED3-4671-9F21-BEF29C935612}" type="slidenum">
              <a:rPr lang="id-ID">
                <a:latin typeface="Calibri" panose="020F0502020204030204" pitchFamily="34" charset="0"/>
              </a:rPr>
              <a:pPr eaLnBrk="1" hangingPunct="1"/>
              <a:t>7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523468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56AAFF0A-9E94-48AD-A20E-FBCAEC867424}" type="slidenum">
              <a:rPr lang="id-ID">
                <a:latin typeface="Calibri" panose="020F0502020204030204" pitchFamily="34" charset="0"/>
              </a:rPr>
              <a:pPr eaLnBrk="1" hangingPunct="1"/>
              <a:t>8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855461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458D77BA-6CB2-4A41-B1E0-93FD3A3C737A}" type="slidenum">
              <a:rPr lang="id-ID">
                <a:latin typeface="Calibri" panose="020F0502020204030204" pitchFamily="34" charset="0"/>
              </a:rPr>
              <a:pPr eaLnBrk="1" hangingPunct="1"/>
              <a:t>9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619468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E9D6A3C9-FF56-4D38-B2B8-DDCDEF4E3E7B}" type="slidenum">
              <a:rPr lang="id-ID">
                <a:latin typeface="Calibri" panose="020F0502020204030204" pitchFamily="34" charset="0"/>
              </a:rPr>
              <a:pPr eaLnBrk="1" hangingPunct="1"/>
              <a:t>10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19240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0CE791-8D2C-4AB0-921B-94C0731E90CE}" type="datetime1">
              <a:rPr lang="en-US"/>
              <a:pPr>
                <a:defRPr/>
              </a:pPr>
              <a:t>11/22/2017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8094A1-32DA-49D2-98D1-3B7DFE23A01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8791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11C7E5-5A44-4DAA-A93A-0045714006A6}" type="datetime1">
              <a:rPr lang="en-US"/>
              <a:pPr>
                <a:defRPr/>
              </a:pPr>
              <a:t>11/22/2017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4BE8DE-52DC-4392-9B4F-6D945FE0658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963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D08781-E3BA-4959-9D2A-39E3BE78B656}" type="datetime1">
              <a:rPr lang="en-US"/>
              <a:pPr>
                <a:defRPr/>
              </a:pPr>
              <a:t>11/22/2017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422B4C-1BD1-4685-A6E3-9909CCC4CEB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9096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F6E47B-DAF4-44AF-B1EA-83D3B4AEBAF8}" type="datetime1">
              <a:rPr lang="en-US"/>
              <a:pPr>
                <a:defRPr/>
              </a:pPr>
              <a:t>11/22/2017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621288-6EB2-494A-BBFD-CDB70000BCE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945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458128-832A-4787-8032-7EF33C99B712}" type="datetime1">
              <a:rPr lang="en-US"/>
              <a:pPr>
                <a:defRPr/>
              </a:pPr>
              <a:t>11/22/2017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31FC6E-381F-4153-BB20-2D985B1D3DC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9165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DF2876-EC46-46EA-9052-4D0B035A324D}" type="datetime1">
              <a:rPr lang="en-US"/>
              <a:pPr>
                <a:defRPr/>
              </a:pPr>
              <a:t>11/22/2017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6DE5B6-87CB-4B7C-ABCB-86D5D004760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3558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11B931-0287-432B-9821-74A84D199909}" type="datetime1">
              <a:rPr lang="en-US"/>
              <a:pPr>
                <a:defRPr/>
              </a:pPr>
              <a:t>11/22/2017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CD6B39-8F2D-425C-B948-5F7F4445EBD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5847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D1FB17-6FB6-4977-964E-BF7CBF84762C}" type="datetime1">
              <a:rPr lang="en-US"/>
              <a:pPr>
                <a:defRPr/>
              </a:pPr>
              <a:t>11/22/2017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67CA56-3DC9-4409-B20D-81E4DB90D7E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2313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C4D008-3F24-4A99-94C1-3906D20CF20C}" type="datetime1">
              <a:rPr lang="en-US"/>
              <a:pPr>
                <a:defRPr/>
              </a:pPr>
              <a:t>11/22/2017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E518A5-D219-4D66-A104-E38EF82FFA4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903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0AAD19-1E76-47CA-89C1-7ACFF3B904E6}" type="datetime1">
              <a:rPr lang="en-US"/>
              <a:pPr>
                <a:defRPr/>
              </a:pPr>
              <a:t>11/22/2017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AE7A5B-23B4-4112-8082-7D00DF2BF3D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0116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B00057-6F85-4577-BB4B-12480F142A26}" type="datetime1">
              <a:rPr lang="en-US"/>
              <a:pPr>
                <a:defRPr/>
              </a:pPr>
              <a:t>11/22/2017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AA0944-CD5D-4BED-A647-2450E525278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1660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8E782B2-92AB-415C-B76C-73D3E5287C4D}" type="datetime1">
              <a:rPr lang="en-US"/>
              <a:pPr>
                <a:defRPr/>
              </a:pPr>
              <a:t>11/22/2017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Calibri" panose="020F0502020204030204" pitchFamily="34" charset="0"/>
              </a:defRPr>
            </a:lvl1pPr>
          </a:lstStyle>
          <a:p>
            <a:fld id="{0E496E2D-CA7F-425C-8561-A335BDAB4B7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0" y="0"/>
            <a:ext cx="9144000" cy="684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3222625" y="3493294"/>
            <a:ext cx="5638800" cy="12311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b="1" dirty="0" smtClean="0">
                <a:solidFill>
                  <a:schemeClr val="bg1"/>
                </a:solidFill>
              </a:rPr>
              <a:t>DATA SEMANTIC</a:t>
            </a:r>
            <a:endParaRPr lang="en-US" b="1" dirty="0">
              <a:solidFill>
                <a:schemeClr val="bg1"/>
              </a:solidFill>
            </a:endParaRPr>
          </a:p>
          <a:p>
            <a:pPr algn="ctr" eaLnBrk="1" hangingPunct="1"/>
            <a:r>
              <a:rPr lang="en-US" b="1" dirty="0">
                <a:solidFill>
                  <a:schemeClr val="bg1"/>
                </a:solidFill>
              </a:rPr>
              <a:t>PERTEMUAN 10</a:t>
            </a:r>
          </a:p>
          <a:p>
            <a:pPr algn="ctr" eaLnBrk="1" hangingPunct="1"/>
            <a:r>
              <a:rPr lang="en-US" b="1" dirty="0">
                <a:solidFill>
                  <a:schemeClr val="bg1"/>
                </a:solidFill>
              </a:rPr>
              <a:t>NOVIANDI</a:t>
            </a:r>
          </a:p>
          <a:p>
            <a:pPr algn="ctr" eaLnBrk="1" hangingPunct="1"/>
            <a:r>
              <a:rPr lang="en-US" b="1" dirty="0" smtClean="0">
                <a:solidFill>
                  <a:schemeClr val="bg1"/>
                </a:solidFill>
              </a:rPr>
              <a:t>MIK | FAKULTAS ILMU-ILMU KESEHATAN</a:t>
            </a:r>
            <a:endParaRPr lang="en-US" sz="2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1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smtClean="0">
                <a:latin typeface="Arial" panose="020B0604020202020204" pitchFamily="34" charset="0"/>
                <a:cs typeface="Arial" panose="020B0604020202020204" pitchFamily="34" charset="0"/>
              </a:rPr>
              <a:t>Tujuan</a:t>
            </a:r>
          </a:p>
        </p:txBody>
      </p:sp>
      <p:sp>
        <p:nvSpPr>
          <p:cNvPr id="12292" name="Content Placeholder 5"/>
          <p:cNvSpPr>
            <a:spLocks noGrp="1"/>
          </p:cNvSpPr>
          <p:nvPr>
            <p:ph idx="1"/>
          </p:nvPr>
        </p:nvSpPr>
        <p:spPr>
          <a:xfrm>
            <a:off x="1066800" y="1943100"/>
            <a:ext cx="7162800" cy="2971800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Evaluasi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Perangkat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Lunak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Vendor: </a:t>
            </a: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30288">
              <a:buFont typeface="Wingdings" panose="05000000000000000000" pitchFamily="2" charset="2"/>
              <a:buChar char="ü"/>
            </a:pP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Karena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model data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sebenarnya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mewakili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infrastruktur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sebuah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organisasi</a:t>
            </a: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30288">
              <a:buFont typeface="Wingdings" panose="05000000000000000000" pitchFamily="2" charset="2"/>
              <a:buChar char="ü"/>
            </a:pP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30288">
              <a:buFont typeface="Wingdings" panose="05000000000000000000" pitchFamily="2" charset="2"/>
              <a:buChar char="ü"/>
            </a:pP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Perangkat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lunak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vendor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dapat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dievaluasi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berdasarkan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model data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perusahaan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untuk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mengidentifikasi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kemungkinan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ketidakkonsistenan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antara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infrastruktur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tersirat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oleh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perangkat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lunak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cara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perusahaan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melakukan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bisnis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buFont typeface="Wingdings" panose="05000000000000000000" pitchFamily="2" charset="2"/>
              <a:buChar char="§"/>
            </a:pPr>
            <a:endParaRPr lang="id-ID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5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smtClean="0">
                <a:latin typeface="Arial" panose="020B0604020202020204" pitchFamily="34" charset="0"/>
                <a:cs typeface="Arial" panose="020B0604020202020204" pitchFamily="34" charset="0"/>
              </a:rPr>
              <a:t>Tujuan</a:t>
            </a:r>
          </a:p>
        </p:txBody>
      </p:sp>
      <p:sp>
        <p:nvSpPr>
          <p:cNvPr id="13316" name="Content Placeholder 5"/>
          <p:cNvSpPr>
            <a:spLocks noGrp="1"/>
          </p:cNvSpPr>
          <p:nvPr>
            <p:ph idx="1"/>
          </p:nvPr>
        </p:nvSpPr>
        <p:spPr>
          <a:xfrm>
            <a:off x="762000" y="2019300"/>
            <a:ext cx="7772400" cy="28194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Integrasi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Database yang Ada: </a:t>
            </a: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73138">
              <a:buFont typeface="Wingdings" panose="05000000000000000000" pitchFamily="2" charset="2"/>
              <a:buChar char="ü"/>
            </a:pP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Dengan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mendefinisikan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isi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database yang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ada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dengan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model data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semantic</a:t>
            </a:r>
          </a:p>
          <a:p>
            <a:pPr marL="973138">
              <a:buFont typeface="Wingdings" panose="05000000000000000000" pitchFamily="2" charset="2"/>
              <a:buChar char="ü"/>
            </a:pP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Definisi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data yang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terintegrasi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dapat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diturunkan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 </a:t>
            </a: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73138">
              <a:buFont typeface="Wingdings" panose="05000000000000000000" pitchFamily="2" charset="2"/>
              <a:buChar char="ü"/>
            </a:pP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Dengan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teknologi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tepat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skema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konseptual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dihasilkan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dapat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digunakan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untuk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mengendalikan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pemrosesan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transaksi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di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lingkungan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database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terdistribusi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 </a:t>
            </a:r>
            <a:endParaRPr lang="id-ID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id-ID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9" name="Title 5"/>
          <p:cNvSpPr>
            <a:spLocks noGrp="1"/>
          </p:cNvSpPr>
          <p:nvPr>
            <p:ph type="title"/>
          </p:nvPr>
        </p:nvSpPr>
        <p:spPr>
          <a:xfrm>
            <a:off x="471487" y="1066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Ciri-ciri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Data Semantic</a:t>
            </a:r>
          </a:p>
        </p:txBody>
      </p:sp>
      <p:sp>
        <p:nvSpPr>
          <p:cNvPr id="14340" name="Content Placeholder 5"/>
          <p:cNvSpPr>
            <a:spLocks noGrp="1"/>
          </p:cNvSpPr>
          <p:nvPr>
            <p:ph idx="1"/>
          </p:nvPr>
        </p:nvSpPr>
        <p:spPr>
          <a:xfrm>
            <a:off x="990600" y="2438400"/>
            <a:ext cx="7467600" cy="1981200"/>
          </a:xfrm>
        </p:spPr>
        <p:txBody>
          <a:bodyPr/>
          <a:lstStyle/>
          <a:p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Tanda-tanda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data yang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menggunakan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dalam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semantic model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adalah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sebagai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berikut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:</a:t>
            </a:r>
          </a:p>
          <a:p>
            <a:pPr marL="1030288">
              <a:buFont typeface="Wingdings" panose="05000000000000000000" pitchFamily="2" charset="2"/>
              <a:buChar char="q"/>
            </a:pP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Menunjukkan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adanya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relasi</a:t>
            </a: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30288">
              <a:buFont typeface="Wingdings" panose="05000000000000000000" pitchFamily="2" charset="2"/>
              <a:buChar char="q"/>
            </a:pP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Menunjukkan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atribut</a:t>
            </a: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id-ID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3560204" y="1066800"/>
            <a:ext cx="2305439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dirty="0" err="1" smtClean="0"/>
              <a:t>Daftar</a:t>
            </a:r>
            <a:r>
              <a:rPr lang="en-US" sz="2500" dirty="0" smtClean="0"/>
              <a:t> </a:t>
            </a:r>
            <a:r>
              <a:rPr lang="en-US" sz="2500" dirty="0" err="1" smtClean="0"/>
              <a:t>Pustaka</a:t>
            </a:r>
            <a:endParaRPr lang="en-US" sz="2500" dirty="0"/>
          </a:p>
        </p:txBody>
      </p:sp>
      <p:sp>
        <p:nvSpPr>
          <p:cNvPr id="8" name="TextBox 7"/>
          <p:cNvSpPr txBox="1"/>
          <p:nvPr/>
        </p:nvSpPr>
        <p:spPr>
          <a:xfrm>
            <a:off x="762000" y="1981200"/>
            <a:ext cx="7848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/>
              <a:t>Oemig</a:t>
            </a:r>
            <a:r>
              <a:rPr lang="en-US" sz="2000" dirty="0" smtClean="0"/>
              <a:t> F, </a:t>
            </a:r>
            <a:r>
              <a:rPr lang="en-US" sz="2000" dirty="0" err="1" smtClean="0"/>
              <a:t>Snelick</a:t>
            </a:r>
            <a:r>
              <a:rPr lang="en-US" sz="2000" dirty="0" smtClean="0"/>
              <a:t> R. 2016. </a:t>
            </a:r>
            <a:r>
              <a:rPr lang="en-US" sz="2000" i="1" dirty="0" smtClean="0"/>
              <a:t>Healthcare Interoperability Standards 	Compliance Handbook; Conformance and Testing of 	Healthcare Data Exchange Standards.</a:t>
            </a:r>
            <a:r>
              <a:rPr lang="en-US" sz="2000" dirty="0" smtClean="0"/>
              <a:t> Springer. ISBN: 978-	3-319-44837-4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675332338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2055802" y="2967335"/>
            <a:ext cx="503240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TERIMA KASIH</a:t>
            </a:r>
            <a:endParaRPr lang="en-US" sz="5400" b="0" cap="none" spc="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44875231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Data Semantic</a:t>
            </a:r>
          </a:p>
        </p:txBody>
      </p:sp>
      <p:sp>
        <p:nvSpPr>
          <p:cNvPr id="3" name="Rectangle 2"/>
          <p:cNvSpPr/>
          <p:nvPr/>
        </p:nvSpPr>
        <p:spPr>
          <a:xfrm>
            <a:off x="547687" y="1878036"/>
            <a:ext cx="40386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cs typeface="Arial" panose="020B0604020202020204" pitchFamily="34" charset="0"/>
              </a:rPr>
              <a:t>Model data </a:t>
            </a:r>
            <a:r>
              <a:rPr lang="en-US" sz="2000" dirty="0" err="1">
                <a:cs typeface="Arial" panose="020B0604020202020204" pitchFamily="34" charset="0"/>
              </a:rPr>
              <a:t>semantik</a:t>
            </a:r>
            <a:r>
              <a:rPr lang="en-US" sz="2000" dirty="0">
                <a:cs typeface="Arial" panose="020B0604020202020204" pitchFamily="34" charset="0"/>
              </a:rPr>
              <a:t> </a:t>
            </a:r>
            <a:r>
              <a:rPr lang="en-US" sz="2000" dirty="0" err="1">
                <a:cs typeface="Arial" panose="020B0604020202020204" pitchFamily="34" charset="0"/>
              </a:rPr>
              <a:t>dalam</a:t>
            </a:r>
            <a:r>
              <a:rPr lang="en-US" sz="2000" dirty="0">
                <a:cs typeface="Arial" panose="020B0604020202020204" pitchFamily="34" charset="0"/>
              </a:rPr>
              <a:t> </a:t>
            </a:r>
            <a:r>
              <a:rPr lang="en-US" sz="2000" dirty="0" err="1">
                <a:cs typeface="Arial" panose="020B0604020202020204" pitchFamily="34" charset="0"/>
              </a:rPr>
              <a:t>rekayasa</a:t>
            </a:r>
            <a:r>
              <a:rPr lang="en-US" sz="2000" dirty="0">
                <a:cs typeface="Arial" panose="020B0604020202020204" pitchFamily="34" charset="0"/>
              </a:rPr>
              <a:t> </a:t>
            </a:r>
            <a:r>
              <a:rPr lang="en-US" sz="2000" dirty="0" err="1">
                <a:cs typeface="Arial" panose="020B0604020202020204" pitchFamily="34" charset="0"/>
              </a:rPr>
              <a:t>perangkat</a:t>
            </a:r>
            <a:r>
              <a:rPr lang="en-US" sz="2000" dirty="0">
                <a:cs typeface="Arial" panose="020B0604020202020204" pitchFamily="34" charset="0"/>
              </a:rPr>
              <a:t> </a:t>
            </a:r>
            <a:r>
              <a:rPr lang="en-US" sz="2000" dirty="0" err="1">
                <a:cs typeface="Arial" panose="020B0604020202020204" pitchFamily="34" charset="0"/>
              </a:rPr>
              <a:t>lunak</a:t>
            </a:r>
            <a:r>
              <a:rPr lang="en-US" sz="2000" dirty="0">
                <a:cs typeface="Arial" panose="020B0604020202020204" pitchFamily="34" charset="0"/>
              </a:rPr>
              <a:t> </a:t>
            </a:r>
            <a:endParaRPr lang="en-US" sz="2000" dirty="0"/>
          </a:p>
        </p:txBody>
      </p:sp>
      <p:pic>
        <p:nvPicPr>
          <p:cNvPr id="7" name="Picture 6"/>
          <p:cNvPicPr/>
          <p:nvPr/>
        </p:nvPicPr>
        <p:blipFill rotWithShape="1">
          <a:blip r:embed="rId4"/>
          <a:srcRect l="47944" t="31184" r="23069" b="20761"/>
          <a:stretch/>
        </p:blipFill>
        <p:spPr bwMode="auto">
          <a:xfrm>
            <a:off x="4340225" y="1600200"/>
            <a:ext cx="4422775" cy="412178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" name="Rectangle 3"/>
          <p:cNvSpPr/>
          <p:nvPr/>
        </p:nvSpPr>
        <p:spPr>
          <a:xfrm>
            <a:off x="547687" y="3234287"/>
            <a:ext cx="4176713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cs typeface="Arial" panose="020B0604020202020204" pitchFamily="34" charset="0"/>
              </a:rPr>
              <a:t>Data Semantic </a:t>
            </a:r>
            <a:r>
              <a:rPr lang="en-US" sz="2000" dirty="0" err="1">
                <a:cs typeface="Arial" panose="020B0604020202020204" pitchFamily="34" charset="0"/>
              </a:rPr>
              <a:t>adalah</a:t>
            </a:r>
            <a:r>
              <a:rPr lang="en-US" sz="2000" dirty="0">
                <a:cs typeface="Arial" panose="020B0604020202020204" pitchFamily="34" charset="0"/>
              </a:rPr>
              <a:t> model data </a:t>
            </a:r>
            <a:r>
              <a:rPr lang="en-US" sz="2000" dirty="0" err="1">
                <a:cs typeface="Arial" panose="020B0604020202020204" pitchFamily="34" charset="0"/>
              </a:rPr>
              <a:t>konseptual</a:t>
            </a:r>
            <a:r>
              <a:rPr lang="en-US" sz="2000" dirty="0">
                <a:cs typeface="Arial" panose="020B0604020202020204" pitchFamily="34" charset="0"/>
              </a:rPr>
              <a:t> di </a:t>
            </a:r>
            <a:r>
              <a:rPr lang="en-US" sz="2000" dirty="0" err="1">
                <a:cs typeface="Arial" panose="020B0604020202020204" pitchFamily="34" charset="0"/>
              </a:rPr>
              <a:t>mana</a:t>
            </a:r>
            <a:r>
              <a:rPr lang="en-US" sz="2000" dirty="0">
                <a:cs typeface="Arial" panose="020B0604020202020204" pitchFamily="34" charset="0"/>
              </a:rPr>
              <a:t> </a:t>
            </a:r>
            <a:r>
              <a:rPr lang="en-US" sz="2000" dirty="0" err="1">
                <a:cs typeface="Arial" panose="020B0604020202020204" pitchFamily="34" charset="0"/>
              </a:rPr>
              <a:t>informasi</a:t>
            </a:r>
            <a:r>
              <a:rPr lang="en-US" sz="2000" dirty="0">
                <a:cs typeface="Arial" panose="020B0604020202020204" pitchFamily="34" charset="0"/>
              </a:rPr>
              <a:t> </a:t>
            </a:r>
            <a:r>
              <a:rPr lang="en-US" sz="2000" dirty="0" err="1">
                <a:cs typeface="Arial" panose="020B0604020202020204" pitchFamily="34" charset="0"/>
              </a:rPr>
              <a:t>semantik</a:t>
            </a:r>
            <a:r>
              <a:rPr lang="en-US" sz="2000" dirty="0">
                <a:cs typeface="Arial" panose="020B0604020202020204" pitchFamily="34" charset="0"/>
              </a:rPr>
              <a:t> </a:t>
            </a:r>
            <a:r>
              <a:rPr lang="en-US" sz="2000" dirty="0" err="1">
                <a:cs typeface="Arial" panose="020B0604020202020204" pitchFamily="34" charset="0"/>
              </a:rPr>
              <a:t>disertakan</a:t>
            </a:r>
            <a:r>
              <a:rPr lang="en-US" sz="2000" dirty="0">
                <a:cs typeface="Arial" panose="020B0604020202020204" pitchFamily="34" charset="0"/>
              </a:rPr>
              <a:t>. </a:t>
            </a:r>
            <a:r>
              <a:rPr lang="en-US" sz="2000" dirty="0" err="1">
                <a:cs typeface="Arial" panose="020B0604020202020204" pitchFamily="34" charset="0"/>
              </a:rPr>
              <a:t>Ini</a:t>
            </a:r>
            <a:r>
              <a:rPr lang="en-US" sz="2000" dirty="0">
                <a:cs typeface="Arial" panose="020B0604020202020204" pitchFamily="34" charset="0"/>
              </a:rPr>
              <a:t> </a:t>
            </a:r>
            <a:r>
              <a:rPr lang="en-US" sz="2000" dirty="0" err="1">
                <a:cs typeface="Arial" panose="020B0604020202020204" pitchFamily="34" charset="0"/>
              </a:rPr>
              <a:t>berarti</a:t>
            </a:r>
            <a:r>
              <a:rPr lang="en-US" sz="2000" dirty="0">
                <a:cs typeface="Arial" panose="020B0604020202020204" pitchFamily="34" charset="0"/>
              </a:rPr>
              <a:t> </a:t>
            </a:r>
            <a:r>
              <a:rPr lang="en-US" sz="2000" dirty="0" err="1">
                <a:cs typeface="Arial" panose="020B0604020202020204" pitchFamily="34" charset="0"/>
              </a:rPr>
              <a:t>bahwa</a:t>
            </a:r>
            <a:r>
              <a:rPr lang="en-US" sz="2000" dirty="0">
                <a:cs typeface="Arial" panose="020B0604020202020204" pitchFamily="34" charset="0"/>
              </a:rPr>
              <a:t> model </a:t>
            </a:r>
            <a:r>
              <a:rPr lang="en-US" sz="2000" dirty="0" err="1">
                <a:cs typeface="Arial" panose="020B0604020202020204" pitchFamily="34" charset="0"/>
              </a:rPr>
              <a:t>tersebut</a:t>
            </a:r>
            <a:r>
              <a:rPr lang="en-US" sz="2000" dirty="0">
                <a:cs typeface="Arial" panose="020B0604020202020204" pitchFamily="34" charset="0"/>
              </a:rPr>
              <a:t> </a:t>
            </a:r>
            <a:r>
              <a:rPr lang="en-US" sz="2000" dirty="0" err="1">
                <a:cs typeface="Arial" panose="020B0604020202020204" pitchFamily="34" charset="0"/>
              </a:rPr>
              <a:t>menggambarkan</a:t>
            </a:r>
            <a:r>
              <a:rPr lang="en-US" sz="2000" dirty="0">
                <a:cs typeface="Arial" panose="020B0604020202020204" pitchFamily="34" charset="0"/>
              </a:rPr>
              <a:t> </a:t>
            </a:r>
            <a:r>
              <a:rPr lang="en-US" sz="2000" dirty="0" err="1">
                <a:cs typeface="Arial" panose="020B0604020202020204" pitchFamily="34" charset="0"/>
              </a:rPr>
              <a:t>arti</a:t>
            </a:r>
            <a:r>
              <a:rPr lang="en-US" sz="2000" dirty="0">
                <a:cs typeface="Arial" panose="020B0604020202020204" pitchFamily="34" charset="0"/>
              </a:rPr>
              <a:t> </a:t>
            </a:r>
            <a:r>
              <a:rPr lang="en-US" sz="2000" dirty="0" err="1">
                <a:cs typeface="Arial" panose="020B0604020202020204" pitchFamily="34" charset="0"/>
              </a:rPr>
              <a:t>dari</a:t>
            </a:r>
            <a:r>
              <a:rPr lang="en-US" sz="2000" dirty="0">
                <a:cs typeface="Arial" panose="020B0604020202020204" pitchFamily="34" charset="0"/>
              </a:rPr>
              <a:t> </a:t>
            </a:r>
            <a:r>
              <a:rPr lang="en-US" sz="2000" dirty="0" err="1">
                <a:cs typeface="Arial" panose="020B0604020202020204" pitchFamily="34" charset="0"/>
              </a:rPr>
              <a:t>contoh-contohnya</a:t>
            </a:r>
            <a:r>
              <a:rPr lang="en-US" sz="2000" dirty="0">
                <a:cs typeface="Arial" panose="020B0604020202020204" pitchFamily="34" charset="0"/>
              </a:rPr>
              <a:t>.</a:t>
            </a:r>
            <a:endParaRPr lang="en-US" sz="20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smtClean="0">
                <a:latin typeface="Arial" panose="020B0604020202020204" pitchFamily="34" charset="0"/>
                <a:cs typeface="Arial" panose="020B0604020202020204" pitchFamily="34" charset="0"/>
              </a:rPr>
              <a:t>Data Semantic</a:t>
            </a:r>
          </a:p>
        </p:txBody>
      </p:sp>
      <p:sp>
        <p:nvSpPr>
          <p:cNvPr id="5124" name="Content Placeholder 5"/>
          <p:cNvSpPr>
            <a:spLocks noGrp="1"/>
          </p:cNvSpPr>
          <p:nvPr>
            <p:ph idx="1"/>
          </p:nvPr>
        </p:nvSpPr>
        <p:spPr>
          <a:xfrm>
            <a:off x="471487" y="2057400"/>
            <a:ext cx="8229600" cy="1752600"/>
          </a:xfrm>
        </p:spPr>
        <p:txBody>
          <a:bodyPr/>
          <a:lstStyle/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Model data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semantik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 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semantik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semacam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itu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adalah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abstraksi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mendefinisikan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bagaimana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simbol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tersimpan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(data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contoh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berhubungan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dengan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dunia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nyata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 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Title 5"/>
          <p:cNvSpPr>
            <a:spLocks noGrp="1"/>
          </p:cNvSpPr>
          <p:nvPr>
            <p:ph type="title"/>
          </p:nvPr>
        </p:nvSpPr>
        <p:spPr>
          <a:xfrm>
            <a:off x="471487" y="9906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DATA SEMANTIC</a:t>
            </a:r>
          </a:p>
        </p:txBody>
      </p:sp>
      <p:sp>
        <p:nvSpPr>
          <p:cNvPr id="6148" name="Content Placeholder 5"/>
          <p:cNvSpPr>
            <a:spLocks noGrp="1"/>
          </p:cNvSpPr>
          <p:nvPr>
            <p:ph idx="1"/>
          </p:nvPr>
        </p:nvSpPr>
        <p:spPr>
          <a:xfrm>
            <a:off x="783430" y="2286000"/>
            <a:ext cx="7605713" cy="2286000"/>
          </a:xfrm>
        </p:spPr>
        <p:txBody>
          <a:bodyPr/>
          <a:lstStyle/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Data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Semantik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adalah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 model data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konseptual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 yang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mencakup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kemampuan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untuk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mengungkapkan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informasi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memungkinkan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pihak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untuk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pertukaran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informasi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untuk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menafsirkan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makna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semantik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dari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kejadian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tanpa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perlu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mengetahui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meta-model. </a:t>
            </a:r>
            <a:endParaRPr lang="id-ID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1" name="Title 5"/>
          <p:cNvSpPr>
            <a:spLocks noGrp="1"/>
          </p:cNvSpPr>
          <p:nvPr>
            <p:ph type="title"/>
          </p:nvPr>
        </p:nvSpPr>
        <p:spPr>
          <a:xfrm>
            <a:off x="475969" y="1066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DATA SEMANTIC</a:t>
            </a:r>
          </a:p>
        </p:txBody>
      </p:sp>
      <p:sp>
        <p:nvSpPr>
          <p:cNvPr id="7172" name="Content Placeholder 5"/>
          <p:cNvSpPr>
            <a:spLocks noGrp="1"/>
          </p:cNvSpPr>
          <p:nvPr>
            <p:ph idx="1"/>
          </p:nvPr>
        </p:nvSpPr>
        <p:spPr>
          <a:xfrm>
            <a:off x="845343" y="2247900"/>
            <a:ext cx="7481887" cy="2362200"/>
          </a:xfrm>
        </p:spPr>
        <p:txBody>
          <a:bodyPr/>
          <a:lstStyle/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Model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semantik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berorientasi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pada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fakta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Berlawanan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dengan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berorientasi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objek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 </a:t>
            </a:r>
          </a:p>
          <a:p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Fakta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biasanya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ditunjukkan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oleh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hubungan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biner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antara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elemen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 data </a:t>
            </a:r>
          </a:p>
          <a:p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Relasi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orde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tinggi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dinyatakan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sebagai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koleksi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relasi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biner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 </a:t>
            </a:r>
            <a:endParaRPr lang="id-ID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id-ID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5" name="Title 5"/>
          <p:cNvSpPr>
            <a:spLocks noGrp="1"/>
          </p:cNvSpPr>
          <p:nvPr>
            <p:ph type="title"/>
          </p:nvPr>
        </p:nvSpPr>
        <p:spPr>
          <a:xfrm>
            <a:off x="700088" y="914401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DATA SEMANTIC</a:t>
            </a:r>
          </a:p>
        </p:txBody>
      </p:sp>
      <p:sp>
        <p:nvSpPr>
          <p:cNvPr id="8196" name="Content Placeholder 5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6576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Biasanya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data instance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dari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model data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semantik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secara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eksplisit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mencakup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jenis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hubungan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antara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berbagai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elemen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data,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seperti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&lt;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terletak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di&gt;. 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Untuk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menafsirkan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makna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fakta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dari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kejadian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tersebut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diperlukan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makna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jenis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hubungan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tipe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relasi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diketahui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 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Model data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semantik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biasanya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menstandardisasi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tipe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relasi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semacam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itu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 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Ini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berarti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bahwa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model data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semantik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kedua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memungkinkan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contoh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mengungkapkan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fakta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mencakup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makna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mereka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sendiri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 </a:t>
            </a:r>
          </a:p>
          <a:p>
            <a:endParaRPr lang="id-ID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id-ID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9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smtClean="0">
                <a:latin typeface="Arial" panose="020B0604020202020204" pitchFamily="34" charset="0"/>
                <a:cs typeface="Arial" panose="020B0604020202020204" pitchFamily="34" charset="0"/>
              </a:rPr>
              <a:t>DATA SEMANTIC</a:t>
            </a:r>
          </a:p>
        </p:txBody>
      </p:sp>
      <p:sp>
        <p:nvSpPr>
          <p:cNvPr id="9220" name="Content Placeholder 5"/>
          <p:cNvSpPr>
            <a:spLocks noGrp="1"/>
          </p:cNvSpPr>
          <p:nvPr>
            <p:ph idx="1"/>
          </p:nvPr>
        </p:nvSpPr>
        <p:spPr>
          <a:xfrm>
            <a:off x="914400" y="1828800"/>
            <a:ext cx="7467600" cy="2895600"/>
          </a:xfrm>
        </p:spPr>
        <p:txBody>
          <a:bodyPr/>
          <a:lstStyle/>
          <a:p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Model data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semantik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kedua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biasanya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dimaksudkan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untuk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membuat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database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semantik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 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Kemampuan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untuk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memasukkan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makna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dalam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database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semantik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memfasilitasi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pembuatan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 database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terdistribusi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memungkinkan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aplikasi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untuk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menafsirkan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makna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dari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konten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 </a:t>
            </a: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Database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semantik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dapat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diintegrasikan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saat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mereka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menggunakan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tipe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relasi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standar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) yang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sama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 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juga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menyiratkan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bahwa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secara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umum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mereka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memiliki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penerapan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lebih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luas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daripada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database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relasional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atau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berorientasi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objek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id-ID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smtClean="0">
                <a:latin typeface="Arial" panose="020B0604020202020204" pitchFamily="34" charset="0"/>
                <a:cs typeface="Arial" panose="020B0604020202020204" pitchFamily="34" charset="0"/>
              </a:rPr>
              <a:t>Tujuan </a:t>
            </a:r>
          </a:p>
        </p:txBody>
      </p:sp>
      <p:sp>
        <p:nvSpPr>
          <p:cNvPr id="10244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7696200" cy="3581399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Model data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semantik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dapat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digunakan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untuk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melayani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banyak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tujuan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 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Beberapa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tujuan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utama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meliputi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: </a:t>
            </a: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0" algn="just">
              <a:buFont typeface="Wingdings" panose="05000000000000000000" pitchFamily="2" charset="2"/>
              <a:buChar char="ü"/>
            </a:pP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Perencanaan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Sumber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Data: </a:t>
            </a: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0"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Model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data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pendahuluan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dapat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digunakan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untuk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memberikan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gambaran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menyeluruh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tentang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data yang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dibutuhkan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untuk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menjalankan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perusahaan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0" algn="just">
              <a:buNone/>
            </a:pP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0" algn="just">
              <a:buFont typeface="Wingdings" panose="05000000000000000000" pitchFamily="2" charset="2"/>
              <a:buChar char="ü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Model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dianalisis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untuk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mengidentifikasi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memperluas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proyek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untuk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membangun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sumber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data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bersama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7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smtClean="0">
                <a:latin typeface="Arial" panose="020B0604020202020204" pitchFamily="34" charset="0"/>
                <a:cs typeface="Arial" panose="020B0604020202020204" pitchFamily="34" charset="0"/>
              </a:rPr>
              <a:t>Tujuan</a:t>
            </a:r>
          </a:p>
        </p:txBody>
      </p:sp>
      <p:sp>
        <p:nvSpPr>
          <p:cNvPr id="11268" name="Content Placeholder 5"/>
          <p:cNvSpPr>
            <a:spLocks noGrp="1"/>
          </p:cNvSpPr>
          <p:nvPr>
            <p:ph idx="1"/>
          </p:nvPr>
        </p:nvSpPr>
        <p:spPr>
          <a:xfrm>
            <a:off x="1157287" y="2057400"/>
            <a:ext cx="6858000" cy="25146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Membangun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Database yang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Dapat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Dibagikan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0">
              <a:buFont typeface="Wingdings" panose="05000000000000000000" pitchFamily="2" charset="2"/>
              <a:buChar char="ü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Model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yang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dikembangkan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sepenuhnya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dapat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digunakan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untuk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mendefinisikan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aplikasi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tampilan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data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independen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dapat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divalidasi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oleh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pengguna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kemudian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diubah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menjadi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desain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database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fisik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untuk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berbagai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teknologi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DBMS. </a:t>
            </a: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0">
              <a:buFont typeface="Wingdings" panose="05000000000000000000" pitchFamily="2" charset="2"/>
              <a:buChar char="ü"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0">
              <a:buFont typeface="Wingdings" panose="05000000000000000000" pitchFamily="2" charset="2"/>
              <a:buChar char="ü"/>
            </a:pP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Dapat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dibagikan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biaya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pengembangan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dapat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dikurangi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drastis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melalui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pemodelan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data.</a:t>
            </a:r>
          </a:p>
          <a:p>
            <a:pPr>
              <a:buFont typeface="Wingdings" panose="05000000000000000000" pitchFamily="2" charset="2"/>
              <a:buChar char="§"/>
            </a:pPr>
            <a:endParaRPr lang="id-ID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1315</TotalTime>
  <Words>237</Words>
  <Application>Microsoft Office PowerPoint</Application>
  <PresentationFormat>On-screen Show (4:3)</PresentationFormat>
  <Paragraphs>65</Paragraphs>
  <Slides>14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Wingdings</vt:lpstr>
      <vt:lpstr>Office Theme</vt:lpstr>
      <vt:lpstr>PowerPoint Presentation</vt:lpstr>
      <vt:lpstr>Data Semantic</vt:lpstr>
      <vt:lpstr>Data Semantic</vt:lpstr>
      <vt:lpstr>DATA SEMANTIC</vt:lpstr>
      <vt:lpstr>DATA SEMANTIC</vt:lpstr>
      <vt:lpstr>DATA SEMANTIC</vt:lpstr>
      <vt:lpstr>DATA SEMANTIC</vt:lpstr>
      <vt:lpstr>Tujuan </vt:lpstr>
      <vt:lpstr>Tujuan</vt:lpstr>
      <vt:lpstr>Tujuan</vt:lpstr>
      <vt:lpstr>Tujuan</vt:lpstr>
      <vt:lpstr>Ciri-ciri Data Semantic</vt:lpstr>
      <vt:lpstr>PowerPoint Presentation</vt:lpstr>
      <vt:lpstr>PowerPoint Presentation</vt:lpstr>
    </vt:vector>
  </TitlesOfParts>
  <Company>signDesign Communications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rimba</dc:creator>
  <cp:lastModifiedBy>Windows User</cp:lastModifiedBy>
  <cp:revision>222</cp:revision>
  <dcterms:created xsi:type="dcterms:W3CDTF">2010-08-24T06:47:44Z</dcterms:created>
  <dcterms:modified xsi:type="dcterms:W3CDTF">2017-11-22T09:04:42Z</dcterms:modified>
</cp:coreProperties>
</file>