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3" d="100"/>
          <a:sy n="53" d="100"/>
        </p:scale>
        <p:origin x="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ABC51-FEB2-44FE-BE05-41F23F3BD036}" type="datetimeFigureOut">
              <a:rPr lang="id-ID"/>
              <a:pPr>
                <a:defRPr/>
              </a:pPr>
              <a:t>04/12/2017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EB189E-BA90-40F9-BD0A-EFB972D6032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66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EC7394-87CE-4EF5-A58B-573852BB5800}" type="slidenum">
              <a:rPr lang="id-ID"/>
              <a:pPr>
                <a:spcBef>
                  <a:spcPct val="0"/>
                </a:spcBef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05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93EEC-9BCB-46CB-9E98-3D2F5D6D4B78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3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611E67-8C0E-4F44-BA36-195F564B6D3B}" type="slidenum">
              <a:rPr lang="id-ID"/>
              <a:pPr>
                <a:spcBef>
                  <a:spcPct val="0"/>
                </a:spcBef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677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77475-590F-4B27-A67C-C81EF4A2753B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914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BBB8F3-0151-488C-9C3D-29B0780D5912}" type="slidenum">
              <a:rPr lang="id-ID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4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6FDE3-0F6F-4654-BC44-0374D0682959}" type="slidenum">
              <a:rPr lang="id-ID"/>
              <a:pPr>
                <a:spcBef>
                  <a:spcPct val="0"/>
                </a:spcBef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478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3B4743-0F84-44FC-B3AA-FF15FE07FDFE}" type="slidenum">
              <a:rPr lang="id-ID"/>
              <a:pPr>
                <a:spcBef>
                  <a:spcPct val="0"/>
                </a:spcBef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5772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146EC-02ED-4E23-9BAD-A9D69CFDC76E}" type="slidenum">
              <a:rPr lang="id-ID"/>
              <a:pPr>
                <a:spcBef>
                  <a:spcPct val="0"/>
                </a:spcBef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78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0396A-75AB-4C94-AB3A-77EBA74B8785}" type="slidenum">
              <a:rPr lang="id-ID"/>
              <a:pPr>
                <a:spcBef>
                  <a:spcPct val="0"/>
                </a:spcBef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077F47-2CED-4F55-9962-044B386A9642}" type="slidenum">
              <a:rPr lang="id-ID"/>
              <a:pPr>
                <a:spcBef>
                  <a:spcPct val="0"/>
                </a:spcBef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721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A0B135-2003-4DA9-9EAC-EA47051F2DB9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968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303D8-5C26-444A-AB33-1EE5D8C14E5C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312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C82737-CAD3-4CCA-8955-858B07BF90D4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98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9EB80D-FC15-4506-B6EA-80A9B09AECCE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177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E65DE1-CDF6-4849-9415-21785612A7A9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03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7231A-EABF-43E8-8BAE-344A296FC857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203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4CA20-5B6D-401C-8531-A601F5AAF6B2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220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5658A8-7614-4F5E-A87A-CB291FA5131D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90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B607-C8E3-413F-A4AD-8F24B74FF828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DA0B-BF90-467C-91F8-355F65E98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303D-20FE-4714-9CA4-73DF1A42957E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4416-D3A7-4439-B8A8-E07EE382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847A-2148-40B7-9803-D9FB943F2873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CBA5-A3B8-4B52-B064-F96A142B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4FF6-7891-402E-9316-E99B6C722C04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93B1-3F16-4406-9FAB-5EDE9101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F170-6553-4FA9-A2B0-AF6D2BC22520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F8CD-D0C8-4869-9A16-94C1D67B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FD90-3E92-4B54-B8BB-36E599FAA1A6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9909-6591-4ED1-8404-C96E4CB64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29B9-B97C-4546-812A-DBC784F63622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0627-C3F4-42CB-9551-3401EC1E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CCF0-9525-45BC-A560-BC29A8403214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11F6-7DDC-465D-B0F8-4F197B104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F3E0-EE18-4906-99CE-F15774C33745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1C0A-B9CF-4690-8A10-85EC3979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978F-B1C0-4CA7-9BF2-8FAF213E9528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FECB-2E63-4B9F-AF3F-ABCDD069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40B5-4B64-4C43-AB85-2B8CE387C2A2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5A00-09DE-4F7D-862C-F503CDBB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C78EDC-BB6B-4285-A34A-A230BDD08528}" type="datetime1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E045B3-CD34-40F2-9AB0-7B235BE0E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22625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</a:rPr>
              <a:t>TESTING IN PRACTICE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PERTEMUAN 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</a:rPr>
              <a:t>NOVIANDI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FIKES – MANAJEMEN INFORMASI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: Laboratory Result</a:t>
            </a:r>
          </a:p>
        </p:txBody>
      </p:sp>
      <p:pic>
        <p:nvPicPr>
          <p:cNvPr id="20484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295400"/>
            <a:ext cx="7740650" cy="46021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– Laboratory Result</a:t>
            </a:r>
          </a:p>
        </p:txBody>
      </p:sp>
      <p:pic>
        <p:nvPicPr>
          <p:cNvPr id="2253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219200"/>
            <a:ext cx="7089775" cy="46021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Testing Receiving Applications</a:t>
            </a:r>
          </a:p>
        </p:txBody>
      </p:sp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engujian sistem penerima menyajikan serangkaian tantangan, karena, biasanya,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artefak tidak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diproduksi agar Tester bisa menilai secara langsung. Situasi ini berbeda dengan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pengujian sistem pengirim, di mana sebuah artefak (mis., pesan) diproduksi itu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bisa dinilai secara langsung.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Prinsip utama untuk Penguji adalah menguji sistem seperti saat ini (yaitu, dirilis sebagai produk-Testers tidak boleh meminta fungsionalitas untuk memudahkan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pengujian). Antarmuka tambahan dan fungsi yang dirancang khusus untuk memudahkan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Pengujian adalah kemewahan yang biasanya tidak tersedia. Bahkan jika mereka tersedia, semacam itu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utilitas harus diverifikasi oleh Tester berfungsi dengan benar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/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Kriteria ini berfokus pada penggabungan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hasil laboratorium, dan ini mengacu pada panduan implementasi LRI dan standar lainnya.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Studi kasus ini menggunakan pendekatan pengujian inspeksi.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Menguji penggabungan hasil laboratorium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 menghadirkan serangkaian tantangan,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karena tidak ada artefak keluaran (mis., pesan) yang diproduksi yang dapat dinilai secara langsung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selama tes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Untuk kriteria ini, EHR-S ambulatory, sebagai SUT penerima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diperiksa untuk bukti penggabungan hasil informasi laboratorium dari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pesan yang diterima dan juga kemampuan menampilkan tujuh jenis informasi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Itu adalah bagian dari laporan hasil laboratorium (per persyaratan yang diadopsi dari CLIA, Perbaikan Laboratorium Klinik Amandemen, yang merupakan standar peraturan untuk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smtClean="0">
                <a:latin typeface="Arial" panose="020B0604020202020204" pitchFamily="34" charset="0"/>
                <a:cs typeface="Arial" panose="020B0604020202020204" pitchFamily="34" charset="0"/>
              </a:rPr>
              <a:t>operasi laboratorium klinis di AS).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5" y="1524000"/>
            <a:ext cx="6102350" cy="46021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242888" y="1524000"/>
            <a:ext cx="8686800" cy="460216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id-ID" sz="2000" dirty="0" smtClean="0">
                <a:latin typeface="Arial" charset="0"/>
                <a:cs typeface="Arial" charset="0"/>
              </a:rPr>
              <a:t>Kasus penggunaan yang menggambarkan pengujian pembuatan pesan hasil lab tersebut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sama seperti yang digunakan untuk pengujian penggabungan data hasil lab. Pengujian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dalam setiap contoh berfokus pada aspek yang berbeda dalam kasus penggunaan yang sama. Deskripsi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dari Test Case juga sama, kecuali perspektif apa yang sedang diuji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berbeda. Kasus penggunaan diuraikan dalam langkah-langkah berikut: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Spesimen dikumpulkan (jika ada), dan diterima dan diproses di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id-ID" sz="1800" dirty="0" smtClean="0">
                <a:latin typeface="Arial" charset="0"/>
                <a:cs typeface="Arial" charset="0"/>
              </a:rPr>
              <a:t>laboratorium</a:t>
            </a:r>
            <a:endParaRPr lang="en-US" sz="1800"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Hasil lab diproduksi dan disimpan dalam database LIS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Pesan hasil lab dibuat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Tes laboratorium diperintahkan untuk pasien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Hasil lab ditransmisikan ke catatan kesehatan elektronik ambulatori (EHR)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1800" dirty="0" smtClean="0">
                <a:latin typeface="Arial" charset="0"/>
                <a:cs typeface="Arial" charset="0"/>
              </a:rPr>
              <a:t>Hasil lab dimasukkan ke EHR ambulatory (EHR-S </a:t>
            </a:r>
            <a:r>
              <a:rPr lang="en-US" sz="1800" dirty="0" smtClean="0">
                <a:latin typeface="Arial" charset="0"/>
                <a:cs typeface="Arial" charset="0"/>
              </a:rPr>
              <a:t>Plan Scope Test</a:t>
            </a:r>
            <a:r>
              <a:rPr lang="id-ID" sz="1800" dirty="0" smtClean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8" y="1676400"/>
            <a:ext cx="8086725" cy="42973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Studi kasus untuk menguji kemampuan mengirim aplikasi untuk membuat hasil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pesan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yang disajikan di awal bab ini mencakup penggunaan data uji yan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didefinisikan NIST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kategori dan metode yang terkait untuk menguji konten pesan. Pendekatan ini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digunakan dalam edisi 2014 pengujian sertifikasi ONC. Berdasarkan pengalaman ini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engan menerapkan kategori data dasar untuk pengujian kesesuaian, NIST telah mengembangkan lebih banyak lagi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kategori terperinci, yang digunakan dalam kerangka pengujian terbaru (termasuk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Edisi 2015 Alat uji sertifikasi ONC).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Menetapkan data uji dan diskrit,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Kategori penilaian untuk elemen menyediakan mekanisme yang memungkinkan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memperluas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pengujian persyaratan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spesifikasi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 olahpesan dan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demikian juga dengan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konten elemen dat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. Kategori data yang terkait dengan elemen pesan, pada intinya,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indikator penilaian kesesuaian tambahan yang difokuskan pada konten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</a:p>
          <a:p>
            <a:pPr algn="just"/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Penulis kasus dapat menggunakan metode ini untuk membuat uji coba yang ditargetkan untuk memeriksa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kemampuan pengirim pada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Case Study: Incorporation of Laboratory Results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Pendekatan pengujian yang disajikan pada bagian ini berkaitan dengan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entitas yang membuat objek (misalnya, aplikasi pengiriman yang membuat pesan).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Kumpulan kategorisasi data dan pendekatan yang serupa dapat diterapkan untuk pengujian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penerima. Selain itu, diskusi dan contohnya berfokus pada kasus uji positif,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dan pendekatan ini berlaku sama untuk pengujian negatif. Meski menggunakan data uji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kategorisasi yang disajikan di sini menargetkan HL7 v2.x, pendekatan ini berlaku untuk yang lain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standar.</a:t>
            </a:r>
          </a:p>
          <a:p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Testing In Practice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/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Bab 2 menjelaskan secara rinci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 sistem dan mekanisme pertukaran untuk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plikasi komunikasi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dimungkinkan oleh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antarmuka.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 ini mempengaruhi bagaimana sistem diuji. Pengujian bisa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dipisahkan menjadi tiga kategori;</a:t>
            </a:r>
            <a:endParaRPr 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engujian antarmuka pengirim </a:t>
            </a:r>
            <a:endParaRPr 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ntarmuka penerima</a:t>
            </a:r>
            <a:endParaRPr 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an persyaratan fungsional dari aplikasi.</a:t>
            </a:r>
            <a:endParaRPr 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Bentuk-bentuk pengujian ini berjalan beriringan. Berikut ini, beberapa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perspektif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diberikan pada pengujian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aplikasi pengiriman dan penerimaan dikombinasikan dengan persyaratan fungsional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pengujian.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Testing In Practice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Secara umum, pengujian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 memerlukan penentuan apakah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aplikasi dapat membuat objek (misalnya, pesan)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sesuai dengan spesifikasi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stimulus, yang mungkin atau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mungkin termasuk tes khusus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data. Pengujian receiver lebih berfokus pada ekstraksi konten dari objek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(mis., pesan) dan penggabungannya ke dalam operasi bisnis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receiver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memberlakukan fungsi tertentu. Persyaratan fungsional semacam itu dijelaskan dalam interoperabilitas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(messaging) spesifikasi atau aplikasi persyaratan fungsional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Testing Sending Application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Saat menguji kemampuan SUT untuk membuat pesan,  fokus kesesuaian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pengujian secara ketat berpusat pada validasi pesan yang dihasilkan oleh pengiriman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sistem (mis., EHR-S). Saat berfungsi sebagai pengirim, SUT diperlakukan sebagai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sebuah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"Kotak hitam"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bagaimana persyaratannya diwujudkan bukan kepentingan; isi dari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pesannya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ntuk menguraikan hal, aspek teknisnya, yaitu pelaksana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mencapai fungsi ini; Namun,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akan tetap seperti itu karena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fungsi implementasinya benar.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Context Free Testing Versus  Context-Based Testing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d-ID" sz="2000" dirty="0" smtClean="0">
                <a:latin typeface="Arial" charset="0"/>
                <a:cs typeface="Arial" charset="0"/>
              </a:rPr>
              <a:t>Uji coba </a:t>
            </a:r>
            <a:r>
              <a:rPr lang="en-US" sz="2000" dirty="0" err="1" smtClean="0">
                <a:latin typeface="Arial" charset="0"/>
                <a:cs typeface="Arial" charset="0"/>
              </a:rPr>
              <a:t>konteks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bebas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dan pengujian berbasis konteks menawarkan pelengkap Tester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instrumen untuk melakukan validasi. Utilitas validasi konteks bebas dari pengujian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alat memberikan validasi yang tidak terkait dengan konten tertentu; Dengan demikian, </a:t>
            </a:r>
            <a:r>
              <a:rPr lang="en-US" sz="2000" dirty="0" err="1" smtClean="0">
                <a:latin typeface="Arial" charset="0"/>
                <a:cs typeface="Arial" charset="0"/>
              </a:rPr>
              <a:t>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</a:t>
            </a:r>
            <a:r>
              <a:rPr lang="id-ID" sz="2000" dirty="0" smtClean="0">
                <a:latin typeface="Arial" charset="0"/>
                <a:cs typeface="Arial" charset="0"/>
              </a:rPr>
              <a:t>sedia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secara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sederhana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dan metode biaya yang efektif untuk melakukan pengujian. Validasi berbasis konteks menyediakan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sebuah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ruang uji yang lebih </a:t>
            </a:r>
            <a:r>
              <a:rPr lang="en-US" sz="2000" dirty="0" err="1" smtClean="0">
                <a:latin typeface="Arial" charset="0"/>
                <a:cs typeface="Arial" charset="0"/>
              </a:rPr>
              <a:t>baik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untuk dievaluasi. Hal ini sangat penting untuk pengujian: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id-ID" sz="2000" dirty="0" smtClean="0">
                <a:latin typeface="Arial" charset="0"/>
                <a:cs typeface="Arial" charset="0"/>
              </a:rPr>
              <a:t>(1) Kemampuan suatu sistem dan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r>
              <a:rPr lang="id-ID" sz="2000" dirty="0" smtClean="0">
                <a:latin typeface="Arial" charset="0"/>
                <a:cs typeface="Arial" charset="0"/>
              </a:rPr>
              <a:t>(2) Penggunaan yang tepat dari sistem tersebut sesuai dengan </a:t>
            </a: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r>
              <a:rPr lang="id-ID" sz="2000" dirty="0" smtClean="0">
                <a:latin typeface="Arial" charset="0"/>
                <a:cs typeface="Arial" charset="0"/>
              </a:rPr>
              <a:t>persyaratan yang diberikan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id-ID" sz="2000" dirty="0" smtClean="0">
                <a:latin typeface="Arial" charset="0"/>
                <a:cs typeface="Arial" charset="0"/>
              </a:rPr>
              <a:t>dalam spesifikasi (panduan </a:t>
            </a: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r>
              <a:rPr lang="id-ID" sz="2000" dirty="0" smtClean="0">
                <a:latin typeface="Arial" charset="0"/>
                <a:cs typeface="Arial" charset="0"/>
              </a:rPr>
              <a:t>implementasi) dan persyaratan lokal.</a:t>
            </a:r>
          </a:p>
          <a:p>
            <a:pPr>
              <a:buFont typeface="Arial" charset="0"/>
              <a:buChar char="•"/>
              <a:defRPr/>
            </a:pPr>
            <a:endParaRPr lang="id-ID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: Laboratory Result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Pada bagian ini, sebuah studi kasus untuk membuat pesan hasil laboratorium dieksplorasi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untuk menjelaskan prinsip-prinsip pengujian berbasis konteks untuk aplikasi pengirim.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Studi kasus ini membahas kriteria sertifikasi ONC 2014 Edition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transmisi hasil laboratorium Kriteria referensi HL7 v2.5.1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Lab Results Interface (LRI)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: Laboratory Result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/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Untuk menguji sistem pengirim, fokus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kesesuaian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pengujian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pusat memvalidasi pesan SUT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diperlakukan sebagai "kotak hitam" –bagaimana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pesan yang dibuat atau ditransformasikan tidak di lingkupkan. Jika kita mempertimbangkan sebuah Laboratorium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Information System 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(LIS) atau modul Laboratorium yang terintegrasi dengan EHR-S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(selanjutnya disebut "komponen laboratorium"), pengujian tidak berkaitan dengan arsitektur rinci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dari komponen laboratorium, melainkan dengan apa yang dihasilkannya (pesan) berdasarkan yang diberikan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kumpulan masukan (yaitu, Kasus Uji). "Kotak hitam" bisa menjadi lab mandiri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komponen atau terdiri dari beberapa modul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dengan aliran data antara mereka, misalnya komponen laboratorium dan integrasi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mesin; Namun, "kotak hitam" harus berisi komponen laboratorium, dan data uji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harus dimasukkan ke dalam dan berasal dari komponen lab. Dalam diagram, mesin antarmuka digunakan untuk mengubah pesan yang dibuat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smtClean="0">
                <a:latin typeface="Arial" panose="020B0604020202020204" pitchFamily="34" charset="0"/>
                <a:cs typeface="Arial" panose="020B0604020202020204" pitchFamily="34" charset="0"/>
              </a:rPr>
              <a:t>oleh komponen lab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: Laboratory Result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71488" y="1524000"/>
            <a:ext cx="8229600" cy="4602163"/>
          </a:xfrm>
        </p:spPr>
        <p:txBody>
          <a:bodyPr/>
          <a:lstStyle/>
          <a:p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Use Case untuk transmisi hasil lab bisa terdiri dari berikut in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81200"/>
            <a:ext cx="59626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71488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Case Study : Laboratory Result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Tes laboratorium diperintahkan untuk pasien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Spesimen dikumpulkan (jika ada), dan diterima dan diproses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Hasil lab diproduksi dan masuk ke dalam LIS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Pesan hasil lab dibuat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Hasil lab ditransmisikan ke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catatan kesehatan elektronik rawat jalan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(EHR) </a:t>
            </a:r>
            <a:endParaRPr 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2200" smtClean="0">
                <a:latin typeface="Arial" panose="020B0604020202020204" pitchFamily="34" charset="0"/>
                <a:cs typeface="Arial" panose="020B0604020202020204" pitchFamily="34" charset="0"/>
              </a:rPr>
              <a:t>Hasil lab dimasukkan ke dalam sistem EHR ambulatori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1235</Words>
  <Application>Microsoft Office PowerPoint</Application>
  <PresentationFormat>On-screen Show (4:3)</PresentationFormat>
  <Paragraphs>72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Testing In Practice</vt:lpstr>
      <vt:lpstr>Testing In Practice</vt:lpstr>
      <vt:lpstr>Testing Sending Application</vt:lpstr>
      <vt:lpstr>Context Free Testing Versus  Context-Based Testing</vt:lpstr>
      <vt:lpstr>Case Study : Laboratory Result</vt:lpstr>
      <vt:lpstr>Case Study : Laboratory Result</vt:lpstr>
      <vt:lpstr>Case Study : Laboratory Result</vt:lpstr>
      <vt:lpstr>Case Study : Laboratory Result</vt:lpstr>
      <vt:lpstr>Case Study : Laboratory Result</vt:lpstr>
      <vt:lpstr>Case Study – Laboratory Result</vt:lpstr>
      <vt:lpstr>Testing Receiving Applications</vt:lpstr>
      <vt:lpstr>Case Study: Incorporation of Laboratory Results</vt:lpstr>
      <vt:lpstr>Case Study: Incorporation of Laboratory Results</vt:lpstr>
      <vt:lpstr>Case Study: Incorporation of Laboratory Results</vt:lpstr>
      <vt:lpstr>Case Study: Incorporation of Laboratory Results</vt:lpstr>
      <vt:lpstr>Case Study: Incorporation of Laboratory Results</vt:lpstr>
      <vt:lpstr>Case Study: Incorporation of Laboratory Results</vt:lpstr>
      <vt:lpstr>Case Study: Incorporation of Laboratory Results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212</cp:revision>
  <dcterms:created xsi:type="dcterms:W3CDTF">2010-08-24T06:47:44Z</dcterms:created>
  <dcterms:modified xsi:type="dcterms:W3CDTF">2017-12-04T15:16:48Z</dcterms:modified>
</cp:coreProperties>
</file>