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6"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varScale="1">
        <p:scale>
          <a:sx n="53" d="100"/>
          <a:sy n="53" d="100"/>
        </p:scale>
        <p:origin x="60"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16ABC51-FEB2-44FE-BE05-41F23F3BD036}" type="datetimeFigureOut">
              <a:rPr lang="id-ID"/>
              <a:pPr>
                <a:defRPr/>
              </a:pPr>
              <a:t>04/12/2017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DCEB189E-BA90-40F9-BD0A-EFB972D60327}" type="slidenum">
              <a:rPr lang="id-ID"/>
              <a:pPr>
                <a:defRPr/>
              </a:pPr>
              <a:t>‹#›</a:t>
            </a:fld>
            <a:endParaRPr lang="id-ID"/>
          </a:p>
        </p:txBody>
      </p:sp>
    </p:spTree>
    <p:extLst>
      <p:ext uri="{BB962C8B-B14F-4D97-AF65-F5344CB8AC3E}">
        <p14:creationId xmlns:p14="http://schemas.microsoft.com/office/powerpoint/2010/main" val="2565667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6B9194-D702-49F7-B921-C1C132F22518}" type="slidenum">
              <a:rPr lang="id-ID">
                <a:latin typeface="Calibri" panose="020F0502020204030204" pitchFamily="34" charset="0"/>
              </a:rPr>
              <a:pPr eaLnBrk="1" hangingPunct="1"/>
              <a:t>2</a:t>
            </a:fld>
            <a:endParaRPr lang="id-ID">
              <a:latin typeface="Calibri" panose="020F0502020204030204" pitchFamily="34" charset="0"/>
            </a:endParaRPr>
          </a:p>
        </p:txBody>
      </p:sp>
    </p:spTree>
    <p:extLst>
      <p:ext uri="{BB962C8B-B14F-4D97-AF65-F5344CB8AC3E}">
        <p14:creationId xmlns:p14="http://schemas.microsoft.com/office/powerpoint/2010/main" val="3795439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30F030-E18B-47CE-88B0-DE3C49378EBD}" type="slidenum">
              <a:rPr lang="id-ID">
                <a:latin typeface="Calibri" panose="020F0502020204030204" pitchFamily="34" charset="0"/>
              </a:rPr>
              <a:pPr eaLnBrk="1" hangingPunct="1"/>
              <a:t>11</a:t>
            </a:fld>
            <a:endParaRPr lang="id-ID">
              <a:latin typeface="Calibri" panose="020F0502020204030204" pitchFamily="34" charset="0"/>
            </a:endParaRPr>
          </a:p>
        </p:txBody>
      </p:sp>
    </p:spTree>
    <p:extLst>
      <p:ext uri="{BB962C8B-B14F-4D97-AF65-F5344CB8AC3E}">
        <p14:creationId xmlns:p14="http://schemas.microsoft.com/office/powerpoint/2010/main" val="1130148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52318D-E4A0-4A0D-A9FE-41E811E3821D}" type="slidenum">
              <a:rPr lang="id-ID">
                <a:latin typeface="Calibri" panose="020F0502020204030204" pitchFamily="34" charset="0"/>
              </a:rPr>
              <a:pPr eaLnBrk="1" hangingPunct="1"/>
              <a:t>12</a:t>
            </a:fld>
            <a:endParaRPr lang="id-ID">
              <a:latin typeface="Calibri" panose="020F0502020204030204" pitchFamily="34" charset="0"/>
            </a:endParaRPr>
          </a:p>
        </p:txBody>
      </p:sp>
    </p:spTree>
    <p:extLst>
      <p:ext uri="{BB962C8B-B14F-4D97-AF65-F5344CB8AC3E}">
        <p14:creationId xmlns:p14="http://schemas.microsoft.com/office/powerpoint/2010/main" val="1006188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BA0A35-7871-405E-82E1-4963D03C9B94}" type="slidenum">
              <a:rPr lang="id-ID">
                <a:latin typeface="Calibri" panose="020F0502020204030204" pitchFamily="34" charset="0"/>
              </a:rPr>
              <a:pPr eaLnBrk="1" hangingPunct="1"/>
              <a:t>13</a:t>
            </a:fld>
            <a:endParaRPr lang="id-ID">
              <a:latin typeface="Calibri" panose="020F0502020204030204" pitchFamily="34" charset="0"/>
            </a:endParaRPr>
          </a:p>
        </p:txBody>
      </p:sp>
    </p:spTree>
    <p:extLst>
      <p:ext uri="{BB962C8B-B14F-4D97-AF65-F5344CB8AC3E}">
        <p14:creationId xmlns:p14="http://schemas.microsoft.com/office/powerpoint/2010/main" val="4141717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86CBB8-00A1-49A3-99BB-ADB3A3162743}" type="slidenum">
              <a:rPr lang="id-ID">
                <a:latin typeface="Calibri" panose="020F0502020204030204" pitchFamily="34" charset="0"/>
              </a:rPr>
              <a:pPr eaLnBrk="1" hangingPunct="1"/>
              <a:t>14</a:t>
            </a:fld>
            <a:endParaRPr lang="id-ID">
              <a:latin typeface="Calibri" panose="020F0502020204030204" pitchFamily="34" charset="0"/>
            </a:endParaRPr>
          </a:p>
        </p:txBody>
      </p:sp>
    </p:spTree>
    <p:extLst>
      <p:ext uri="{BB962C8B-B14F-4D97-AF65-F5344CB8AC3E}">
        <p14:creationId xmlns:p14="http://schemas.microsoft.com/office/powerpoint/2010/main" val="3445249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BA47D2-534B-488B-A84F-5FBB656CED36}" type="slidenum">
              <a:rPr lang="id-ID">
                <a:latin typeface="Calibri" panose="020F0502020204030204" pitchFamily="34" charset="0"/>
              </a:rPr>
              <a:pPr eaLnBrk="1" hangingPunct="1"/>
              <a:t>15</a:t>
            </a:fld>
            <a:endParaRPr lang="id-ID">
              <a:latin typeface="Calibri" panose="020F0502020204030204" pitchFamily="34" charset="0"/>
            </a:endParaRPr>
          </a:p>
        </p:txBody>
      </p:sp>
    </p:spTree>
    <p:extLst>
      <p:ext uri="{BB962C8B-B14F-4D97-AF65-F5344CB8AC3E}">
        <p14:creationId xmlns:p14="http://schemas.microsoft.com/office/powerpoint/2010/main" val="2210417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DB3168-92FB-4043-A85B-490E41CB7585}" type="slidenum">
              <a:rPr lang="id-ID">
                <a:latin typeface="Calibri" panose="020F0502020204030204" pitchFamily="34" charset="0"/>
              </a:rPr>
              <a:pPr eaLnBrk="1" hangingPunct="1"/>
              <a:t>16</a:t>
            </a:fld>
            <a:endParaRPr lang="id-ID">
              <a:latin typeface="Calibri" panose="020F0502020204030204" pitchFamily="34" charset="0"/>
            </a:endParaRPr>
          </a:p>
        </p:txBody>
      </p:sp>
    </p:spTree>
    <p:extLst>
      <p:ext uri="{BB962C8B-B14F-4D97-AF65-F5344CB8AC3E}">
        <p14:creationId xmlns:p14="http://schemas.microsoft.com/office/powerpoint/2010/main" val="96215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7E5ED4-CEE3-4194-8D04-FA18F6E31F42}" type="slidenum">
              <a:rPr lang="id-ID">
                <a:latin typeface="Calibri" panose="020F0502020204030204" pitchFamily="34" charset="0"/>
              </a:rPr>
              <a:pPr eaLnBrk="1" hangingPunct="1"/>
              <a:t>17</a:t>
            </a:fld>
            <a:endParaRPr lang="id-ID">
              <a:latin typeface="Calibri" panose="020F0502020204030204" pitchFamily="34" charset="0"/>
            </a:endParaRPr>
          </a:p>
        </p:txBody>
      </p:sp>
    </p:spTree>
    <p:extLst>
      <p:ext uri="{BB962C8B-B14F-4D97-AF65-F5344CB8AC3E}">
        <p14:creationId xmlns:p14="http://schemas.microsoft.com/office/powerpoint/2010/main" val="609659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A78E58-78A3-4467-BB93-E7A9D81FCC9B}" type="slidenum">
              <a:rPr lang="id-ID">
                <a:latin typeface="Calibri" panose="020F0502020204030204" pitchFamily="34" charset="0"/>
              </a:rPr>
              <a:pPr eaLnBrk="1" hangingPunct="1"/>
              <a:t>18</a:t>
            </a:fld>
            <a:endParaRPr lang="id-ID">
              <a:latin typeface="Calibri" panose="020F0502020204030204" pitchFamily="34" charset="0"/>
            </a:endParaRPr>
          </a:p>
        </p:txBody>
      </p:sp>
    </p:spTree>
    <p:extLst>
      <p:ext uri="{BB962C8B-B14F-4D97-AF65-F5344CB8AC3E}">
        <p14:creationId xmlns:p14="http://schemas.microsoft.com/office/powerpoint/2010/main" val="2361762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B1FC81-7D1F-4805-9258-515F754246B9}" type="slidenum">
              <a:rPr lang="id-ID">
                <a:latin typeface="Calibri" panose="020F0502020204030204" pitchFamily="34" charset="0"/>
              </a:rPr>
              <a:pPr eaLnBrk="1" hangingPunct="1"/>
              <a:t>19</a:t>
            </a:fld>
            <a:endParaRPr lang="id-ID">
              <a:latin typeface="Calibri" panose="020F0502020204030204" pitchFamily="34" charset="0"/>
            </a:endParaRPr>
          </a:p>
        </p:txBody>
      </p:sp>
    </p:spTree>
    <p:extLst>
      <p:ext uri="{BB962C8B-B14F-4D97-AF65-F5344CB8AC3E}">
        <p14:creationId xmlns:p14="http://schemas.microsoft.com/office/powerpoint/2010/main" val="358198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FFE517-38A9-4006-B9A9-7510DED8D07A}" type="slidenum">
              <a:rPr lang="id-ID">
                <a:latin typeface="Calibri" panose="020F0502020204030204" pitchFamily="34" charset="0"/>
              </a:rPr>
              <a:pPr eaLnBrk="1" hangingPunct="1"/>
              <a:t>3</a:t>
            </a:fld>
            <a:endParaRPr lang="id-ID">
              <a:latin typeface="Calibri" panose="020F0502020204030204" pitchFamily="34" charset="0"/>
            </a:endParaRPr>
          </a:p>
        </p:txBody>
      </p:sp>
    </p:spTree>
    <p:extLst>
      <p:ext uri="{BB962C8B-B14F-4D97-AF65-F5344CB8AC3E}">
        <p14:creationId xmlns:p14="http://schemas.microsoft.com/office/powerpoint/2010/main" val="3970321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462425-8C71-47D4-9EE8-C1873B40600B}" type="slidenum">
              <a:rPr lang="id-ID">
                <a:latin typeface="Calibri" panose="020F0502020204030204" pitchFamily="34" charset="0"/>
              </a:rPr>
              <a:pPr eaLnBrk="1" hangingPunct="1"/>
              <a:t>4</a:t>
            </a:fld>
            <a:endParaRPr lang="id-ID">
              <a:latin typeface="Calibri" panose="020F0502020204030204" pitchFamily="34" charset="0"/>
            </a:endParaRPr>
          </a:p>
        </p:txBody>
      </p:sp>
    </p:spTree>
    <p:extLst>
      <p:ext uri="{BB962C8B-B14F-4D97-AF65-F5344CB8AC3E}">
        <p14:creationId xmlns:p14="http://schemas.microsoft.com/office/powerpoint/2010/main" val="1760552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462425-8C71-47D4-9EE8-C1873B40600B}" type="slidenum">
              <a:rPr lang="id-ID">
                <a:latin typeface="Calibri" panose="020F0502020204030204" pitchFamily="34" charset="0"/>
              </a:rPr>
              <a:pPr eaLnBrk="1" hangingPunct="1"/>
              <a:t>5</a:t>
            </a:fld>
            <a:endParaRPr lang="id-ID">
              <a:latin typeface="Calibri" panose="020F0502020204030204" pitchFamily="34" charset="0"/>
            </a:endParaRPr>
          </a:p>
        </p:txBody>
      </p:sp>
    </p:spTree>
    <p:extLst>
      <p:ext uri="{BB962C8B-B14F-4D97-AF65-F5344CB8AC3E}">
        <p14:creationId xmlns:p14="http://schemas.microsoft.com/office/powerpoint/2010/main" val="34370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94C7D9-F581-482E-843F-7DA127A42E25}" type="slidenum">
              <a:rPr lang="id-ID">
                <a:latin typeface="Calibri" panose="020F0502020204030204" pitchFamily="34" charset="0"/>
              </a:rPr>
              <a:pPr eaLnBrk="1" hangingPunct="1"/>
              <a:t>6</a:t>
            </a:fld>
            <a:endParaRPr lang="id-ID">
              <a:latin typeface="Calibri" panose="020F0502020204030204" pitchFamily="34" charset="0"/>
            </a:endParaRPr>
          </a:p>
        </p:txBody>
      </p:sp>
    </p:spTree>
    <p:extLst>
      <p:ext uri="{BB962C8B-B14F-4D97-AF65-F5344CB8AC3E}">
        <p14:creationId xmlns:p14="http://schemas.microsoft.com/office/powerpoint/2010/main" val="3872292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F6E335-367A-459A-B383-836E52933951}" type="slidenum">
              <a:rPr lang="id-ID">
                <a:latin typeface="Calibri" panose="020F0502020204030204" pitchFamily="34" charset="0"/>
              </a:rPr>
              <a:pPr eaLnBrk="1" hangingPunct="1"/>
              <a:t>7</a:t>
            </a:fld>
            <a:endParaRPr lang="id-ID">
              <a:latin typeface="Calibri" panose="020F0502020204030204" pitchFamily="34" charset="0"/>
            </a:endParaRPr>
          </a:p>
        </p:txBody>
      </p:sp>
    </p:spTree>
    <p:extLst>
      <p:ext uri="{BB962C8B-B14F-4D97-AF65-F5344CB8AC3E}">
        <p14:creationId xmlns:p14="http://schemas.microsoft.com/office/powerpoint/2010/main" val="751159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F6E335-367A-459A-B383-836E52933951}" type="slidenum">
              <a:rPr lang="id-ID">
                <a:latin typeface="Calibri" panose="020F0502020204030204" pitchFamily="34" charset="0"/>
              </a:rPr>
              <a:pPr eaLnBrk="1" hangingPunct="1"/>
              <a:t>8</a:t>
            </a:fld>
            <a:endParaRPr lang="id-ID">
              <a:latin typeface="Calibri" panose="020F0502020204030204" pitchFamily="34" charset="0"/>
            </a:endParaRPr>
          </a:p>
        </p:txBody>
      </p:sp>
    </p:spTree>
    <p:extLst>
      <p:ext uri="{BB962C8B-B14F-4D97-AF65-F5344CB8AC3E}">
        <p14:creationId xmlns:p14="http://schemas.microsoft.com/office/powerpoint/2010/main" val="365304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EFFD98-42EC-4FCF-9AF5-2953FB54899A}" type="slidenum">
              <a:rPr lang="id-ID">
                <a:latin typeface="Calibri" panose="020F0502020204030204" pitchFamily="34" charset="0"/>
              </a:rPr>
              <a:pPr eaLnBrk="1" hangingPunct="1"/>
              <a:t>9</a:t>
            </a:fld>
            <a:endParaRPr lang="id-ID">
              <a:latin typeface="Calibri" panose="020F0502020204030204" pitchFamily="34" charset="0"/>
            </a:endParaRPr>
          </a:p>
        </p:txBody>
      </p:sp>
    </p:spTree>
    <p:extLst>
      <p:ext uri="{BB962C8B-B14F-4D97-AF65-F5344CB8AC3E}">
        <p14:creationId xmlns:p14="http://schemas.microsoft.com/office/powerpoint/2010/main" val="3440010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382365-F8EA-4FC2-9A69-7113CB30585C}" type="slidenum">
              <a:rPr lang="id-ID">
                <a:latin typeface="Calibri" panose="020F0502020204030204" pitchFamily="34" charset="0"/>
              </a:rPr>
              <a:pPr eaLnBrk="1" hangingPunct="1"/>
              <a:t>10</a:t>
            </a:fld>
            <a:endParaRPr lang="id-ID">
              <a:latin typeface="Calibri" panose="020F0502020204030204" pitchFamily="34" charset="0"/>
            </a:endParaRPr>
          </a:p>
        </p:txBody>
      </p:sp>
    </p:spTree>
    <p:extLst>
      <p:ext uri="{BB962C8B-B14F-4D97-AF65-F5344CB8AC3E}">
        <p14:creationId xmlns:p14="http://schemas.microsoft.com/office/powerpoint/2010/main" val="1209075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A3FB607-C8E3-413F-A4AD-8F24B74FF828}"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22DA0B-BF90-467C-91F8-355F65E9891F}" type="slidenum">
              <a:rPr lang="en-US"/>
              <a:pPr>
                <a:defRPr/>
              </a:pPr>
              <a:t>‹#›</a:t>
            </a:fld>
            <a:endParaRPr lang="en-US"/>
          </a:p>
        </p:txBody>
      </p:sp>
    </p:spTree>
    <p:extLst>
      <p:ext uri="{BB962C8B-B14F-4D97-AF65-F5344CB8AC3E}">
        <p14:creationId xmlns:p14="http://schemas.microsoft.com/office/powerpoint/2010/main" val="158189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FD303D-20FE-4714-9CA4-73DF1A42957E}"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1F4416-D3A7-4439-B8A8-E07EE38284D7}" type="slidenum">
              <a:rPr lang="en-US"/>
              <a:pPr>
                <a:defRPr/>
              </a:pPr>
              <a:t>‹#›</a:t>
            </a:fld>
            <a:endParaRPr lang="en-US"/>
          </a:p>
        </p:txBody>
      </p:sp>
    </p:spTree>
    <p:extLst>
      <p:ext uri="{BB962C8B-B14F-4D97-AF65-F5344CB8AC3E}">
        <p14:creationId xmlns:p14="http://schemas.microsoft.com/office/powerpoint/2010/main" val="424140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61847A-2148-40B7-9803-D9FB943F2873}"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24CBA5-A3B8-4B52-B064-F96A142BAA92}" type="slidenum">
              <a:rPr lang="en-US"/>
              <a:pPr>
                <a:defRPr/>
              </a:pPr>
              <a:t>‹#›</a:t>
            </a:fld>
            <a:endParaRPr lang="en-US"/>
          </a:p>
        </p:txBody>
      </p:sp>
    </p:spTree>
    <p:extLst>
      <p:ext uri="{BB962C8B-B14F-4D97-AF65-F5344CB8AC3E}">
        <p14:creationId xmlns:p14="http://schemas.microsoft.com/office/powerpoint/2010/main" val="2693579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D94FF6-7891-402E-9316-E99B6C722C04}"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7793B1-3F16-4406-9FAB-5EDE9101C44F}" type="slidenum">
              <a:rPr lang="en-US"/>
              <a:pPr>
                <a:defRPr/>
              </a:pPr>
              <a:t>‹#›</a:t>
            </a:fld>
            <a:endParaRPr lang="en-US"/>
          </a:p>
        </p:txBody>
      </p:sp>
    </p:spTree>
    <p:extLst>
      <p:ext uri="{BB962C8B-B14F-4D97-AF65-F5344CB8AC3E}">
        <p14:creationId xmlns:p14="http://schemas.microsoft.com/office/powerpoint/2010/main" val="292332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29F170-6553-4FA9-A2B0-AF6D2BC22520}"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A8F8CD-D0C8-4869-9A16-94C1D67B5CAC}" type="slidenum">
              <a:rPr lang="en-US"/>
              <a:pPr>
                <a:defRPr/>
              </a:pPr>
              <a:t>‹#›</a:t>
            </a:fld>
            <a:endParaRPr lang="en-US"/>
          </a:p>
        </p:txBody>
      </p:sp>
    </p:spTree>
    <p:extLst>
      <p:ext uri="{BB962C8B-B14F-4D97-AF65-F5344CB8AC3E}">
        <p14:creationId xmlns:p14="http://schemas.microsoft.com/office/powerpoint/2010/main" val="3753300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379FD90-3E92-4B54-B8BB-36E599FAA1A6}"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F79909-6591-4ED1-8404-C96E4CB64C7A}" type="slidenum">
              <a:rPr lang="en-US"/>
              <a:pPr>
                <a:defRPr/>
              </a:pPr>
              <a:t>‹#›</a:t>
            </a:fld>
            <a:endParaRPr lang="en-US"/>
          </a:p>
        </p:txBody>
      </p:sp>
    </p:spTree>
    <p:extLst>
      <p:ext uri="{BB962C8B-B14F-4D97-AF65-F5344CB8AC3E}">
        <p14:creationId xmlns:p14="http://schemas.microsoft.com/office/powerpoint/2010/main" val="384394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A0029B9-B97C-4546-812A-DBC784F63622}" type="datetime1">
              <a:rPr lang="en-US"/>
              <a:pPr>
                <a:defRPr/>
              </a:pPr>
              <a:t>12/4/2017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C60627-C3F4-42CB-9551-3401EC1EA29B}" type="slidenum">
              <a:rPr lang="en-US"/>
              <a:pPr>
                <a:defRPr/>
              </a:pPr>
              <a:t>‹#›</a:t>
            </a:fld>
            <a:endParaRPr lang="en-US"/>
          </a:p>
        </p:txBody>
      </p:sp>
    </p:spTree>
    <p:extLst>
      <p:ext uri="{BB962C8B-B14F-4D97-AF65-F5344CB8AC3E}">
        <p14:creationId xmlns:p14="http://schemas.microsoft.com/office/powerpoint/2010/main" val="359206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3FCCF0-9525-45BC-A560-BC29A8403214}" type="datetime1">
              <a:rPr lang="en-US"/>
              <a:pPr>
                <a:defRPr/>
              </a:pPr>
              <a:t>12/4/2017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18511F6-7DDC-465D-B0F8-4F197B104E68}" type="slidenum">
              <a:rPr lang="en-US"/>
              <a:pPr>
                <a:defRPr/>
              </a:pPr>
              <a:t>‹#›</a:t>
            </a:fld>
            <a:endParaRPr lang="en-US"/>
          </a:p>
        </p:txBody>
      </p:sp>
    </p:spTree>
    <p:extLst>
      <p:ext uri="{BB962C8B-B14F-4D97-AF65-F5344CB8AC3E}">
        <p14:creationId xmlns:p14="http://schemas.microsoft.com/office/powerpoint/2010/main" val="2852410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E1F3E0-EE18-4906-99CE-F15774C33745}" type="datetime1">
              <a:rPr lang="en-US"/>
              <a:pPr>
                <a:defRPr/>
              </a:pPr>
              <a:t>12/4/2017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B0F1C0A-B9CF-4690-8A10-85EC39797FD4}" type="slidenum">
              <a:rPr lang="en-US"/>
              <a:pPr>
                <a:defRPr/>
              </a:pPr>
              <a:t>‹#›</a:t>
            </a:fld>
            <a:endParaRPr lang="en-US"/>
          </a:p>
        </p:txBody>
      </p:sp>
    </p:spTree>
    <p:extLst>
      <p:ext uri="{BB962C8B-B14F-4D97-AF65-F5344CB8AC3E}">
        <p14:creationId xmlns:p14="http://schemas.microsoft.com/office/powerpoint/2010/main" val="427795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83978F-B1C0-4CA7-9BF2-8FAF213E9528}"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BDFECB-2E63-4B9F-AF3F-ABCDD06907B4}" type="slidenum">
              <a:rPr lang="en-US"/>
              <a:pPr>
                <a:defRPr/>
              </a:pPr>
              <a:t>‹#›</a:t>
            </a:fld>
            <a:endParaRPr lang="en-US"/>
          </a:p>
        </p:txBody>
      </p:sp>
    </p:spTree>
    <p:extLst>
      <p:ext uri="{BB962C8B-B14F-4D97-AF65-F5344CB8AC3E}">
        <p14:creationId xmlns:p14="http://schemas.microsoft.com/office/powerpoint/2010/main" val="1864681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0540B5-4B64-4C43-AB85-2B8CE387C2A2}"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535A00-09DE-4F7D-862C-F503CDBB1EA9}" type="slidenum">
              <a:rPr lang="en-US"/>
              <a:pPr>
                <a:defRPr/>
              </a:pPr>
              <a:t>‹#›</a:t>
            </a:fld>
            <a:endParaRPr lang="en-US"/>
          </a:p>
        </p:txBody>
      </p:sp>
    </p:spTree>
    <p:extLst>
      <p:ext uri="{BB962C8B-B14F-4D97-AF65-F5344CB8AC3E}">
        <p14:creationId xmlns:p14="http://schemas.microsoft.com/office/powerpoint/2010/main" val="189487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00C78EDC-BB6B-4285-A34A-A230BDD08528}" type="datetime1">
              <a:rPr lang="en-US"/>
              <a:pPr>
                <a:defRPr/>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smtClean="0">
                <a:latin typeface="Calibri" panose="020F0502020204030204" pitchFamily="34" charset="0"/>
              </a:defRPr>
            </a:lvl1pPr>
          </a:lstStyle>
          <a:p>
            <a:pPr>
              <a:defRPr/>
            </a:pPr>
            <a:fld id="{DFE045B3-CD34-40F2-9AB0-7B235BE0E0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3222625" y="3505200"/>
            <a:ext cx="5638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sz="1800" b="1" dirty="0" smtClean="0">
                <a:solidFill>
                  <a:schemeClr val="bg1"/>
                </a:solidFill>
                <a:latin typeface="Arial" panose="020B0604020202020204" pitchFamily="34" charset="0"/>
              </a:rPr>
              <a:t>REVIEW</a:t>
            </a:r>
            <a:endParaRPr lang="en-US" sz="1800" b="1" dirty="0">
              <a:solidFill>
                <a:schemeClr val="bg1"/>
              </a:solidFill>
              <a:latin typeface="Arial" panose="020B0604020202020204" pitchFamily="34" charset="0"/>
            </a:endParaRPr>
          </a:p>
          <a:p>
            <a:pPr algn="ctr" eaLnBrk="1" hangingPunct="1">
              <a:spcBef>
                <a:spcPct val="0"/>
              </a:spcBef>
              <a:buFontTx/>
              <a:buNone/>
            </a:pPr>
            <a:r>
              <a:rPr lang="en-US" sz="1800" b="1" dirty="0">
                <a:solidFill>
                  <a:schemeClr val="bg1"/>
                </a:solidFill>
                <a:latin typeface="Arial" panose="020B0604020202020204" pitchFamily="34" charset="0"/>
              </a:rPr>
              <a:t>PERTEMUAN </a:t>
            </a:r>
            <a:r>
              <a:rPr lang="en-US" sz="1800" b="1" dirty="0" smtClean="0">
                <a:solidFill>
                  <a:schemeClr val="bg1"/>
                </a:solidFill>
                <a:latin typeface="Arial" panose="020B0604020202020204" pitchFamily="34" charset="0"/>
              </a:rPr>
              <a:t>14</a:t>
            </a:r>
            <a:endParaRPr lang="en-US" sz="1800" b="1" dirty="0">
              <a:solidFill>
                <a:schemeClr val="bg1"/>
              </a:solidFill>
              <a:latin typeface="Arial" panose="020B0604020202020204" pitchFamily="34" charset="0"/>
            </a:endParaRPr>
          </a:p>
          <a:p>
            <a:pPr algn="ctr" eaLnBrk="1" hangingPunct="1">
              <a:spcBef>
                <a:spcPct val="0"/>
              </a:spcBef>
              <a:buFontTx/>
              <a:buNone/>
            </a:pPr>
            <a:r>
              <a:rPr lang="en-US" sz="1800" b="1" dirty="0">
                <a:solidFill>
                  <a:schemeClr val="bg1"/>
                </a:solidFill>
                <a:latin typeface="Arial" panose="020B0604020202020204" pitchFamily="34" charset="0"/>
              </a:rPr>
              <a:t>NOVIANDI</a:t>
            </a:r>
          </a:p>
          <a:p>
            <a:pPr algn="ctr" eaLnBrk="1" hangingPunct="1">
              <a:spcBef>
                <a:spcPct val="0"/>
              </a:spcBef>
              <a:buFontTx/>
              <a:buNone/>
            </a:pPr>
            <a:r>
              <a:rPr lang="en-US" sz="1800" b="1" dirty="0">
                <a:solidFill>
                  <a:schemeClr val="bg1"/>
                </a:solidFill>
                <a:latin typeface="Arial" panose="020B0604020202020204" pitchFamily="34" charset="0"/>
              </a:rPr>
              <a:t>FIKES – MANAJEMEN INFORMASI KESEHATAN</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panose="020B0604020202020204" pitchFamily="34" charset="0"/>
                <a:cs typeface="Arial" panose="020B0604020202020204" pitchFamily="34" charset="0"/>
              </a:rPr>
              <a:t>Kata </a:t>
            </a:r>
            <a:r>
              <a:rPr lang="en-US" sz="3200" dirty="0" err="1" smtClean="0">
                <a:latin typeface="Arial" panose="020B0604020202020204" pitchFamily="34" charset="0"/>
                <a:cs typeface="Arial" panose="020B0604020202020204" pitchFamily="34" charset="0"/>
              </a:rPr>
              <a:t>Kunci</a:t>
            </a:r>
            <a:r>
              <a:rPr lang="en-US" sz="3200" dirty="0" smtClean="0">
                <a:latin typeface="Arial" panose="020B0604020202020204" pitchFamily="34" charset="0"/>
                <a:cs typeface="Arial" panose="020B0604020202020204" pitchFamily="34" charset="0"/>
              </a:rPr>
              <a:t> ISO/ IEC</a:t>
            </a:r>
          </a:p>
        </p:txBody>
      </p:sp>
      <p:sp>
        <p:nvSpPr>
          <p:cNvPr id="8196" name="Content Placeholder 5"/>
          <p:cNvSpPr>
            <a:spLocks noGrp="1"/>
          </p:cNvSpPr>
          <p:nvPr>
            <p:ph idx="1"/>
          </p:nvPr>
        </p:nvSpPr>
        <p:spPr>
          <a:xfrm>
            <a:off x="2133600" y="1828800"/>
            <a:ext cx="3429000" cy="3581400"/>
          </a:xfrm>
        </p:spPr>
        <p:txBody>
          <a:bodyPr/>
          <a:lstStyle/>
          <a:p>
            <a:pPr>
              <a:buFont typeface="Wingdings" panose="05000000000000000000" pitchFamily="2" charset="2"/>
              <a:buChar char="§"/>
            </a:pPr>
            <a:r>
              <a:rPr lang="en-US" sz="2400" dirty="0" smtClean="0"/>
              <a:t>SHALL</a:t>
            </a:r>
          </a:p>
          <a:p>
            <a:pPr>
              <a:buFont typeface="Wingdings" panose="05000000000000000000" pitchFamily="2" charset="2"/>
              <a:buChar char="§"/>
            </a:pPr>
            <a:r>
              <a:rPr lang="en-US" sz="2400" dirty="0" smtClean="0"/>
              <a:t>SHALL NOT</a:t>
            </a:r>
          </a:p>
          <a:p>
            <a:pPr>
              <a:buFont typeface="Wingdings" panose="05000000000000000000" pitchFamily="2" charset="2"/>
              <a:buChar char="§"/>
            </a:pPr>
            <a:r>
              <a:rPr lang="en-US" sz="2400" dirty="0" smtClean="0"/>
              <a:t>SHOULD</a:t>
            </a:r>
          </a:p>
          <a:p>
            <a:pPr>
              <a:buFont typeface="Wingdings" panose="05000000000000000000" pitchFamily="2" charset="2"/>
              <a:buChar char="§"/>
            </a:pPr>
            <a:r>
              <a:rPr lang="en-US" sz="2400" dirty="0" smtClean="0"/>
              <a:t>SHOULD NOT</a:t>
            </a:r>
          </a:p>
          <a:p>
            <a:pPr>
              <a:buFont typeface="Wingdings" panose="05000000000000000000" pitchFamily="2" charset="2"/>
              <a:buChar char="§"/>
            </a:pPr>
            <a:r>
              <a:rPr lang="en-US" sz="2400" dirty="0" smtClean="0"/>
              <a:t>MAY</a:t>
            </a:r>
          </a:p>
          <a:p>
            <a:pPr>
              <a:buFont typeface="Wingdings" panose="05000000000000000000" pitchFamily="2" charset="2"/>
              <a:buChar char="§"/>
            </a:pPr>
            <a:r>
              <a:rPr lang="en-US" sz="2400" dirty="0" smtClean="0"/>
              <a:t>NEED NOT</a:t>
            </a:r>
          </a:p>
          <a:p>
            <a:pPr>
              <a:buFont typeface="Wingdings" panose="05000000000000000000" pitchFamily="2" charset="2"/>
              <a:buChar char="§"/>
            </a:pPr>
            <a:r>
              <a:rPr lang="en-US" sz="2400" dirty="0" smtClean="0"/>
              <a:t>CAN</a:t>
            </a:r>
          </a:p>
          <a:p>
            <a:pPr>
              <a:buFont typeface="Wingdings" panose="05000000000000000000" pitchFamily="2" charset="2"/>
              <a:buChar char="§"/>
            </a:pPr>
            <a:r>
              <a:rPr lang="en-US" sz="2400" dirty="0" smtClean="0"/>
              <a:t>CANNOT</a:t>
            </a:r>
            <a:endParaRPr lang="id-ID"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0646885"/>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Content Placeholder 5"/>
          <p:cNvSpPr>
            <a:spLocks noGrp="1"/>
          </p:cNvSpPr>
          <p:nvPr>
            <p:ph idx="1"/>
          </p:nvPr>
        </p:nvSpPr>
        <p:spPr>
          <a:xfrm>
            <a:off x="928687" y="1714500"/>
            <a:ext cx="7315200" cy="3428999"/>
          </a:xfrm>
        </p:spPr>
        <p:txBody>
          <a:bodyPr/>
          <a:lstStyle/>
          <a:p>
            <a:r>
              <a:rPr lang="en-US" sz="2000" dirty="0" err="1" smtClean="0">
                <a:latin typeface="Arial" panose="020B0604020202020204" pitchFamily="34" charset="0"/>
                <a:cs typeface="Arial" panose="020B0604020202020204" pitchFamily="34" charset="0"/>
              </a:rPr>
              <a:t>Penting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bagi</a:t>
            </a:r>
            <a:r>
              <a:rPr lang="en-US" sz="2000" dirty="0" smtClean="0">
                <a:latin typeface="Arial" panose="020B0604020202020204" pitchFamily="34" charset="0"/>
                <a:cs typeface="Arial" panose="020B0604020202020204" pitchFamily="34" charset="0"/>
              </a:rPr>
              <a:t> kata </a:t>
            </a:r>
            <a:r>
              <a:rPr lang="en-US" sz="2000" dirty="0" err="1" smtClean="0">
                <a:latin typeface="Arial" panose="020B0604020202020204" pitchFamily="34" charset="0"/>
                <a:cs typeface="Arial" panose="020B0604020202020204" pitchFamily="34" charset="0"/>
              </a:rPr>
              <a:t>kunci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diindikasikan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sebagai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bagian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spesifikasi</a:t>
            </a:r>
            <a:endParaRPr lang="en-US" sz="2000" dirty="0" smtClean="0">
              <a:latin typeface="Arial" panose="020B0604020202020204" pitchFamily="34" charset="0"/>
              <a:cs typeface="Arial" panose="020B0604020202020204" pitchFamily="34" charset="0"/>
            </a:endParaRPr>
          </a:p>
          <a:p>
            <a:r>
              <a:rPr lang="en-US" sz="2000" dirty="0" err="1" smtClean="0">
                <a:latin typeface="Arial" panose="020B0604020202020204" pitchFamily="34" charset="0"/>
                <a:cs typeface="Arial" panose="020B0604020202020204" pitchFamily="34" charset="0"/>
              </a:rPr>
              <a:t>Didefinisikan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baik</a:t>
            </a:r>
            <a:endParaRPr lang="en-US" sz="2000" dirty="0" smtClean="0">
              <a:latin typeface="Arial" panose="020B0604020202020204" pitchFamily="34" charset="0"/>
              <a:cs typeface="Arial" panose="020B0604020202020204" pitchFamily="34" charset="0"/>
            </a:endParaRPr>
          </a:p>
          <a:p>
            <a:r>
              <a:rPr lang="en-US" sz="2000" dirty="0" err="1" smtClean="0">
                <a:latin typeface="Arial" panose="020B0604020202020204" pitchFamily="34" charset="0"/>
                <a:cs typeface="Arial" panose="020B0604020202020204" pitchFamily="34" charset="0"/>
              </a:rPr>
              <a:t>Digunakan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secara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konsisten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spesifikasi</a:t>
            </a:r>
            <a:r>
              <a:rPr lang="en-US" sz="2000" dirty="0" smtClean="0">
                <a:latin typeface="Arial" panose="020B0604020202020204" pitchFamily="34" charset="0"/>
                <a:cs typeface="Arial" panose="020B0604020202020204" pitchFamily="34" charset="0"/>
              </a:rPr>
              <a:t>. </a:t>
            </a:r>
          </a:p>
          <a:p>
            <a:r>
              <a:rPr lang="en-US" sz="2000" dirty="0" smtClean="0">
                <a:latin typeface="Arial" panose="020B0604020202020204" pitchFamily="34" charset="0"/>
                <a:cs typeface="Arial" panose="020B0604020202020204" pitchFamily="34" charset="0"/>
              </a:rPr>
              <a:t>Kata </a:t>
            </a:r>
            <a:r>
              <a:rPr lang="en-US" sz="2000" dirty="0" err="1" smtClean="0">
                <a:latin typeface="Arial" panose="020B0604020202020204" pitchFamily="34" charset="0"/>
                <a:cs typeface="Arial" panose="020B0604020202020204" pitchFamily="34" charset="0"/>
              </a:rPr>
              <a:t>kunci</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sama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arti</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sama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seharusnya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digunakan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semua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spesifikasi-spesifikasi</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berasal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dasar</a:t>
            </a:r>
            <a:r>
              <a:rPr lang="en-US" sz="2000" dirty="0" smtClean="0">
                <a:latin typeface="Arial" panose="020B0604020202020204" pitchFamily="34" charset="0"/>
                <a:cs typeface="Arial" panose="020B0604020202020204" pitchFamily="34" charset="0"/>
              </a:rPr>
              <a:t>.</a:t>
            </a:r>
          </a:p>
          <a:p>
            <a:r>
              <a:rPr lang="en-US" sz="2000" dirty="0" err="1" smtClean="0">
                <a:latin typeface="Arial" panose="020B0604020202020204" pitchFamily="34" charset="0"/>
                <a:cs typeface="Arial" panose="020B0604020202020204" pitchFamily="34" charset="0"/>
              </a:rPr>
              <a:t>Kesesuaian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definisi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kesesuaian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membangun</a:t>
            </a:r>
            <a:r>
              <a:rPr lang="en-US" sz="2000" dirty="0" smtClean="0">
                <a:latin typeface="Arial" panose="020B0604020202020204" pitchFamily="34" charset="0"/>
                <a:cs typeface="Arial" panose="020B0604020202020204" pitchFamily="34" charset="0"/>
              </a:rPr>
              <a:t> kata </a:t>
            </a:r>
            <a:r>
              <a:rPr lang="en-US" sz="2000" dirty="0" err="1" smtClean="0">
                <a:latin typeface="Arial" panose="020B0604020202020204" pitchFamily="34" charset="0"/>
                <a:cs typeface="Arial" panose="020B0604020202020204" pitchFamily="34" charset="0"/>
              </a:rPr>
              <a:t>kunci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mendefinisikan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menerapkannya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ketika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menentukan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persyaratan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kesesuaian</a:t>
            </a:r>
            <a:r>
              <a:rPr lang="en-US" sz="2000" dirty="0" smtClean="0">
                <a:latin typeface="Arial" panose="020B0604020202020204" pitchFamily="34" charset="0"/>
                <a:cs typeface="Arial" panose="020B0604020202020204" pitchFamily="34" charset="0"/>
              </a:rPr>
              <a:t>.</a:t>
            </a:r>
            <a:endParaRPr lang="id-ID" sz="2000" dirty="0" smtClean="0">
              <a:latin typeface="Arial" panose="020B0604020202020204" pitchFamily="34" charset="0"/>
              <a:cs typeface="Arial" panose="020B0604020202020204" pitchFamily="34" charset="0"/>
            </a:endParaRPr>
          </a:p>
        </p:txBody>
      </p:sp>
      <p:sp>
        <p:nvSpPr>
          <p:cNvPr id="2" name="TextBox 1"/>
          <p:cNvSpPr txBox="1"/>
          <p:nvPr/>
        </p:nvSpPr>
        <p:spPr>
          <a:xfrm>
            <a:off x="533400" y="990600"/>
            <a:ext cx="4645824" cy="461665"/>
          </a:xfrm>
          <a:prstGeom prst="rect">
            <a:avLst/>
          </a:prstGeom>
          <a:noFill/>
        </p:spPr>
        <p:txBody>
          <a:bodyPr wrap="none" rtlCol="0">
            <a:spAutoFit/>
          </a:bodyPr>
          <a:lstStyle/>
          <a:p>
            <a:r>
              <a:rPr lang="en-US" sz="2400" b="1" dirty="0" err="1" smtClean="0"/>
              <a:t>Fungsi</a:t>
            </a:r>
            <a:r>
              <a:rPr lang="en-US" sz="2400" b="1" dirty="0" smtClean="0"/>
              <a:t> Kata </a:t>
            </a:r>
            <a:r>
              <a:rPr lang="en-US" sz="2400" b="1" dirty="0" err="1" smtClean="0"/>
              <a:t>Kunci</a:t>
            </a:r>
            <a:r>
              <a:rPr lang="en-US" sz="2400" b="1" dirty="0" smtClean="0"/>
              <a:t> </a:t>
            </a:r>
            <a:r>
              <a:rPr lang="en-US" sz="2400" b="1" i="1" dirty="0" smtClean="0"/>
              <a:t>(Keywords)</a:t>
            </a:r>
            <a:endParaRPr lang="en-US" sz="2400" b="1" i="1" dirty="0"/>
          </a:p>
        </p:txBody>
      </p:sp>
    </p:spTree>
    <p:extLst>
      <p:ext uri="{BB962C8B-B14F-4D97-AF65-F5344CB8AC3E}">
        <p14:creationId xmlns:p14="http://schemas.microsoft.com/office/powerpoint/2010/main" val="2677581863"/>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err="1" smtClean="0">
                <a:latin typeface="Arial" panose="020B0604020202020204" pitchFamily="34" charset="0"/>
                <a:cs typeface="Arial" panose="020B0604020202020204" pitchFamily="34" charset="0"/>
              </a:rPr>
              <a:t>Dampak</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Penggunaan</a:t>
            </a:r>
            <a:r>
              <a:rPr lang="en-US" sz="3200" dirty="0" smtClean="0">
                <a:latin typeface="Arial" panose="020B0604020202020204" pitchFamily="34" charset="0"/>
                <a:cs typeface="Arial" panose="020B0604020202020204" pitchFamily="34" charset="0"/>
              </a:rPr>
              <a:t> Kata </a:t>
            </a:r>
            <a:r>
              <a:rPr lang="en-US" sz="3200" dirty="0" err="1" smtClean="0">
                <a:latin typeface="Arial" panose="020B0604020202020204" pitchFamily="34" charset="0"/>
                <a:cs typeface="Arial" panose="020B0604020202020204" pitchFamily="34" charset="0"/>
              </a:rPr>
              <a:t>Kunci</a:t>
            </a:r>
            <a:endParaRPr lang="en-US" sz="3200" dirty="0" smtClean="0">
              <a:latin typeface="Arial" panose="020B0604020202020204" pitchFamily="34" charset="0"/>
              <a:cs typeface="Arial" panose="020B0604020202020204" pitchFamily="34" charset="0"/>
            </a:endParaRPr>
          </a:p>
        </p:txBody>
      </p:sp>
      <p:sp>
        <p:nvSpPr>
          <p:cNvPr id="10244" name="Content Placeholder 5"/>
          <p:cNvSpPr>
            <a:spLocks noGrp="1"/>
          </p:cNvSpPr>
          <p:nvPr>
            <p:ph idx="1"/>
          </p:nvPr>
        </p:nvSpPr>
        <p:spPr>
          <a:xfrm>
            <a:off x="1066800" y="1981200"/>
            <a:ext cx="7391400" cy="2895600"/>
          </a:xfrm>
        </p:spPr>
        <p:txBody>
          <a:bodyPr/>
          <a:lstStyle/>
          <a:p>
            <a:r>
              <a:rPr lang="en-US" sz="2000" dirty="0" err="1" smtClean="0">
                <a:latin typeface="Arial" panose="020B0604020202020204" pitchFamily="34" charset="0"/>
                <a:cs typeface="Arial" panose="020B0604020202020204" pitchFamily="34" charset="0"/>
              </a:rPr>
              <a:t>Apa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dampak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a:t>
            </a:r>
            <a:r>
              <a:rPr lang="en-US" sz="2000" dirty="0" smtClean="0">
                <a:solidFill>
                  <a:srgbClr val="FF0000"/>
                </a:solidFill>
                <a:latin typeface="Arial" panose="020B0604020202020204" pitchFamily="34" charset="0"/>
                <a:cs typeface="Arial" panose="020B0604020202020204" pitchFamily="34" charset="0"/>
              </a:rPr>
              <a:t>kata </a:t>
            </a:r>
            <a:r>
              <a:rPr lang="en-US" sz="2000" dirty="0" err="1" smtClean="0">
                <a:solidFill>
                  <a:srgbClr val="FF0000"/>
                </a:solidFill>
                <a:latin typeface="Arial" panose="020B0604020202020204" pitchFamily="34" charset="0"/>
                <a:cs typeface="Arial" panose="020B0604020202020204" pitchFamily="34" charset="0"/>
              </a:rPr>
              <a:t>kunci</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pada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spesifikasi</a:t>
            </a:r>
            <a:r>
              <a:rPr lang="en-US" sz="2000" dirty="0" smtClean="0">
                <a:latin typeface="Arial" panose="020B0604020202020204" pitchFamily="34" charset="0"/>
                <a:cs typeface="Arial" panose="020B0604020202020204" pitchFamily="34" charset="0"/>
              </a:rPr>
              <a:t> ? </a:t>
            </a:r>
          </a:p>
          <a:p>
            <a:endParaRPr lang="en-US" sz="2000" dirty="0" smtClean="0">
              <a:latin typeface="Arial" panose="020B0604020202020204" pitchFamily="34" charset="0"/>
              <a:cs typeface="Arial" panose="020B0604020202020204" pitchFamily="34" charset="0"/>
            </a:endParaRPr>
          </a:p>
          <a:p>
            <a:r>
              <a:rPr lang="en-US" sz="2000" dirty="0" err="1" smtClean="0">
                <a:latin typeface="Arial" panose="020B0604020202020204" pitchFamily="34" charset="0"/>
                <a:cs typeface="Arial" panose="020B0604020202020204" pitchFamily="34" charset="0"/>
              </a:rPr>
              <a:t>Apa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benar-benar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berarti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ketika</a:t>
            </a:r>
            <a:r>
              <a:rPr lang="en-US" sz="2000" dirty="0" smtClean="0">
                <a:latin typeface="Arial" panose="020B0604020202020204" pitchFamily="34" charset="0"/>
                <a:cs typeface="Arial" panose="020B0604020202020204" pitchFamily="34" charset="0"/>
              </a:rPr>
              <a:t> kata </a:t>
            </a:r>
            <a:r>
              <a:rPr lang="en-US" sz="2000" dirty="0" err="1" smtClean="0">
                <a:latin typeface="Arial" panose="020B0604020202020204" pitchFamily="34" charset="0"/>
                <a:cs typeface="Arial" panose="020B0604020202020204" pitchFamily="34" charset="0"/>
              </a:rPr>
              <a:t>kunci</a:t>
            </a:r>
            <a:r>
              <a:rPr lang="en-US" sz="2000" dirty="0" smtClean="0">
                <a:latin typeface="Arial" panose="020B0604020202020204" pitchFamily="34" charset="0"/>
                <a:cs typeface="Arial" panose="020B0604020202020204" pitchFamily="34" charset="0"/>
              </a:rPr>
              <a:t> SHALL, SHOULD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MAY </a:t>
            </a:r>
            <a:r>
              <a:rPr lang="en-US" sz="2000" dirty="0" err="1" smtClean="0">
                <a:latin typeface="Arial" panose="020B0604020202020204" pitchFamily="34" charset="0"/>
                <a:cs typeface="Arial" panose="020B0604020202020204" pitchFamily="34" charset="0"/>
              </a:rPr>
              <a:t>digunakan</a:t>
            </a:r>
            <a:r>
              <a:rPr lang="en-US" sz="2000" dirty="0" smtClean="0">
                <a:latin typeface="Arial" panose="020B0604020202020204" pitchFamily="34" charset="0"/>
                <a:cs typeface="Arial" panose="020B0604020202020204" pitchFamily="34" charset="0"/>
              </a:rPr>
              <a:t>? </a:t>
            </a:r>
          </a:p>
          <a:p>
            <a:endParaRPr lang="en-US" sz="2000" dirty="0" smtClean="0">
              <a:latin typeface="Arial" panose="020B0604020202020204" pitchFamily="34" charset="0"/>
              <a:cs typeface="Arial" panose="020B0604020202020204" pitchFamily="34" charset="0"/>
            </a:endParaRPr>
          </a:p>
          <a:p>
            <a:r>
              <a:rPr lang="en-US" sz="2000" dirty="0" err="1" smtClean="0">
                <a:latin typeface="Arial" panose="020B0604020202020204" pitchFamily="34" charset="0"/>
                <a:cs typeface="Arial" panose="020B0604020202020204" pitchFamily="34" charset="0"/>
              </a:rPr>
              <a:t>Jika</a:t>
            </a:r>
            <a:r>
              <a:rPr lang="en-US" sz="2000" dirty="0" smtClean="0">
                <a:latin typeface="Arial" panose="020B0604020202020204" pitchFamily="34" charset="0"/>
                <a:cs typeface="Arial" panose="020B0604020202020204" pitchFamily="34" charset="0"/>
              </a:rPr>
              <a:t> kata </a:t>
            </a:r>
            <a:r>
              <a:rPr lang="en-US" sz="2000" dirty="0" err="1" smtClean="0">
                <a:latin typeface="Arial" panose="020B0604020202020204" pitchFamily="34" charset="0"/>
                <a:cs typeface="Arial" panose="020B0604020202020204" pitchFamily="34" charset="0"/>
              </a:rPr>
              <a:t>kunci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tidak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digunakan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sebagai</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telah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didefinisikan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maka</a:t>
            </a:r>
            <a:r>
              <a:rPr lang="en-US" sz="2000" dirty="0" smtClean="0">
                <a:latin typeface="Arial" panose="020B0604020202020204" pitchFamily="34" charset="0"/>
                <a:cs typeface="Arial" panose="020B0604020202020204" pitchFamily="34" charset="0"/>
              </a:rPr>
              <a:t> kata </a:t>
            </a:r>
            <a:r>
              <a:rPr lang="en-US" sz="2000" dirty="0" err="1" smtClean="0">
                <a:latin typeface="Arial" panose="020B0604020202020204" pitchFamily="34" charset="0"/>
                <a:cs typeface="Arial" panose="020B0604020202020204" pitchFamily="34" charset="0"/>
              </a:rPr>
              <a:t>kunci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dapat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ditafsirkan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arti</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berbeda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oleh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pelaksana</a:t>
            </a:r>
            <a:r>
              <a:rPr lang="en-US" sz="2000" dirty="0" smtClean="0">
                <a:latin typeface="Arial" panose="020B0604020202020204" pitchFamily="34" charset="0"/>
                <a:cs typeface="Arial" panose="020B0604020202020204" pitchFamily="34" charset="0"/>
              </a:rPr>
              <a:t>. </a:t>
            </a:r>
          </a:p>
          <a:p>
            <a:pPr marL="0" indent="0">
              <a:buNone/>
            </a:pPr>
            <a:endParaRPr lang="id-ID"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5615284"/>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panose="020B0604020202020204" pitchFamily="34" charset="0"/>
                <a:cs typeface="Arial" panose="020B0604020202020204" pitchFamily="34" charset="0"/>
              </a:rPr>
              <a:t>Data Semantic</a:t>
            </a:r>
          </a:p>
        </p:txBody>
      </p:sp>
      <p:sp>
        <p:nvSpPr>
          <p:cNvPr id="3" name="Rectangle 2"/>
          <p:cNvSpPr/>
          <p:nvPr/>
        </p:nvSpPr>
        <p:spPr>
          <a:xfrm>
            <a:off x="547687" y="1878036"/>
            <a:ext cx="4038600" cy="1015663"/>
          </a:xfrm>
          <a:prstGeom prst="rect">
            <a:avLst/>
          </a:prstGeom>
        </p:spPr>
        <p:txBody>
          <a:bodyPr wrap="square">
            <a:spAutoFit/>
          </a:bodyPr>
          <a:lstStyle/>
          <a:p>
            <a:r>
              <a:rPr lang="en-US" sz="2000" dirty="0">
                <a:cs typeface="Arial" panose="020B0604020202020204" pitchFamily="34" charset="0"/>
              </a:rPr>
              <a:t>Model data </a:t>
            </a:r>
            <a:r>
              <a:rPr lang="en-US" sz="2000" dirty="0" err="1">
                <a:cs typeface="Arial" panose="020B0604020202020204" pitchFamily="34" charset="0"/>
              </a:rPr>
              <a:t>semantik</a:t>
            </a:r>
            <a:r>
              <a:rPr lang="en-US" sz="2000" dirty="0">
                <a:cs typeface="Arial" panose="020B0604020202020204" pitchFamily="34" charset="0"/>
              </a:rPr>
              <a:t> </a:t>
            </a:r>
            <a:r>
              <a:rPr lang="en-US" sz="2000" dirty="0" err="1">
                <a:cs typeface="Arial" panose="020B0604020202020204" pitchFamily="34" charset="0"/>
              </a:rPr>
              <a:t>dalam</a:t>
            </a:r>
            <a:r>
              <a:rPr lang="en-US" sz="2000" dirty="0">
                <a:cs typeface="Arial" panose="020B0604020202020204" pitchFamily="34" charset="0"/>
              </a:rPr>
              <a:t> </a:t>
            </a:r>
            <a:r>
              <a:rPr lang="en-US" sz="2000" dirty="0" err="1">
                <a:cs typeface="Arial" panose="020B0604020202020204" pitchFamily="34" charset="0"/>
              </a:rPr>
              <a:t>rekayasa</a:t>
            </a:r>
            <a:r>
              <a:rPr lang="en-US" sz="2000" dirty="0">
                <a:cs typeface="Arial" panose="020B0604020202020204" pitchFamily="34" charset="0"/>
              </a:rPr>
              <a:t> </a:t>
            </a:r>
            <a:r>
              <a:rPr lang="en-US" sz="2000" dirty="0" err="1">
                <a:cs typeface="Arial" panose="020B0604020202020204" pitchFamily="34" charset="0"/>
              </a:rPr>
              <a:t>perangkat</a:t>
            </a:r>
            <a:r>
              <a:rPr lang="en-US" sz="2000" dirty="0">
                <a:cs typeface="Arial" panose="020B0604020202020204" pitchFamily="34" charset="0"/>
              </a:rPr>
              <a:t> </a:t>
            </a:r>
            <a:r>
              <a:rPr lang="en-US" sz="2000" dirty="0" err="1">
                <a:cs typeface="Arial" panose="020B0604020202020204" pitchFamily="34" charset="0"/>
              </a:rPr>
              <a:t>lunak</a:t>
            </a:r>
            <a:r>
              <a:rPr lang="en-US" sz="2000" dirty="0">
                <a:cs typeface="Arial" panose="020B0604020202020204" pitchFamily="34" charset="0"/>
              </a:rPr>
              <a:t> </a:t>
            </a:r>
            <a:endParaRPr lang="en-US" sz="2000" dirty="0"/>
          </a:p>
        </p:txBody>
      </p:sp>
      <p:pic>
        <p:nvPicPr>
          <p:cNvPr id="7" name="Picture 6"/>
          <p:cNvPicPr/>
          <p:nvPr/>
        </p:nvPicPr>
        <p:blipFill rotWithShape="1">
          <a:blip r:embed="rId4"/>
          <a:srcRect l="47944" t="31184" r="23069" b="20761"/>
          <a:stretch/>
        </p:blipFill>
        <p:spPr bwMode="auto">
          <a:xfrm>
            <a:off x="4340225" y="1600200"/>
            <a:ext cx="4422775" cy="4121785"/>
          </a:xfrm>
          <a:prstGeom prst="rect">
            <a:avLst/>
          </a:prstGeom>
          <a:ln>
            <a:noFill/>
          </a:ln>
          <a:extLst>
            <a:ext uri="{53640926-AAD7-44D8-BBD7-CCE9431645EC}">
              <a14:shadowObscured xmlns:a14="http://schemas.microsoft.com/office/drawing/2010/main"/>
            </a:ext>
          </a:extLst>
        </p:spPr>
      </p:pic>
      <p:sp>
        <p:nvSpPr>
          <p:cNvPr id="4" name="Rectangle 3"/>
          <p:cNvSpPr/>
          <p:nvPr/>
        </p:nvSpPr>
        <p:spPr>
          <a:xfrm>
            <a:off x="547687" y="3234287"/>
            <a:ext cx="4176713" cy="1938992"/>
          </a:xfrm>
          <a:prstGeom prst="rect">
            <a:avLst/>
          </a:prstGeom>
        </p:spPr>
        <p:txBody>
          <a:bodyPr wrap="square">
            <a:spAutoFit/>
          </a:bodyPr>
          <a:lstStyle/>
          <a:p>
            <a:r>
              <a:rPr lang="en-US" sz="2000" dirty="0">
                <a:cs typeface="Arial" panose="020B0604020202020204" pitchFamily="34" charset="0"/>
              </a:rPr>
              <a:t>Data Semantic </a:t>
            </a:r>
            <a:r>
              <a:rPr lang="en-US" sz="2000" dirty="0" err="1">
                <a:cs typeface="Arial" panose="020B0604020202020204" pitchFamily="34" charset="0"/>
              </a:rPr>
              <a:t>adalah</a:t>
            </a:r>
            <a:r>
              <a:rPr lang="en-US" sz="2000" dirty="0">
                <a:cs typeface="Arial" panose="020B0604020202020204" pitchFamily="34" charset="0"/>
              </a:rPr>
              <a:t> model data </a:t>
            </a:r>
            <a:r>
              <a:rPr lang="en-US" sz="2000" dirty="0" err="1">
                <a:cs typeface="Arial" panose="020B0604020202020204" pitchFamily="34" charset="0"/>
              </a:rPr>
              <a:t>konseptual</a:t>
            </a:r>
            <a:r>
              <a:rPr lang="en-US" sz="2000" dirty="0">
                <a:cs typeface="Arial" panose="020B0604020202020204" pitchFamily="34" charset="0"/>
              </a:rPr>
              <a:t> di </a:t>
            </a:r>
            <a:r>
              <a:rPr lang="en-US" sz="2000" dirty="0" err="1">
                <a:cs typeface="Arial" panose="020B0604020202020204" pitchFamily="34" charset="0"/>
              </a:rPr>
              <a:t>mana</a:t>
            </a:r>
            <a:r>
              <a:rPr lang="en-US" sz="2000" dirty="0">
                <a:cs typeface="Arial" panose="020B0604020202020204" pitchFamily="34" charset="0"/>
              </a:rPr>
              <a:t> </a:t>
            </a:r>
            <a:r>
              <a:rPr lang="en-US" sz="2000" dirty="0" err="1">
                <a:cs typeface="Arial" panose="020B0604020202020204" pitchFamily="34" charset="0"/>
              </a:rPr>
              <a:t>informasi</a:t>
            </a:r>
            <a:r>
              <a:rPr lang="en-US" sz="2000" dirty="0">
                <a:cs typeface="Arial" panose="020B0604020202020204" pitchFamily="34" charset="0"/>
              </a:rPr>
              <a:t> </a:t>
            </a:r>
            <a:r>
              <a:rPr lang="en-US" sz="2000" dirty="0" err="1">
                <a:cs typeface="Arial" panose="020B0604020202020204" pitchFamily="34" charset="0"/>
              </a:rPr>
              <a:t>semantik</a:t>
            </a:r>
            <a:r>
              <a:rPr lang="en-US" sz="2000" dirty="0">
                <a:cs typeface="Arial" panose="020B0604020202020204" pitchFamily="34" charset="0"/>
              </a:rPr>
              <a:t> </a:t>
            </a:r>
            <a:r>
              <a:rPr lang="en-US" sz="2000" dirty="0" err="1">
                <a:cs typeface="Arial" panose="020B0604020202020204" pitchFamily="34" charset="0"/>
              </a:rPr>
              <a:t>disertakan</a:t>
            </a:r>
            <a:r>
              <a:rPr lang="en-US" sz="2000" dirty="0">
                <a:cs typeface="Arial" panose="020B0604020202020204" pitchFamily="34" charset="0"/>
              </a:rPr>
              <a:t>. </a:t>
            </a:r>
            <a:r>
              <a:rPr lang="en-US" sz="2000" dirty="0" err="1">
                <a:cs typeface="Arial" panose="020B0604020202020204" pitchFamily="34" charset="0"/>
              </a:rPr>
              <a:t>Ini</a:t>
            </a:r>
            <a:r>
              <a:rPr lang="en-US" sz="2000" dirty="0">
                <a:cs typeface="Arial" panose="020B0604020202020204" pitchFamily="34" charset="0"/>
              </a:rPr>
              <a:t> </a:t>
            </a:r>
            <a:r>
              <a:rPr lang="en-US" sz="2000" dirty="0" err="1">
                <a:cs typeface="Arial" panose="020B0604020202020204" pitchFamily="34" charset="0"/>
              </a:rPr>
              <a:t>berarti</a:t>
            </a:r>
            <a:r>
              <a:rPr lang="en-US" sz="2000" dirty="0">
                <a:cs typeface="Arial" panose="020B0604020202020204" pitchFamily="34" charset="0"/>
              </a:rPr>
              <a:t> </a:t>
            </a:r>
            <a:r>
              <a:rPr lang="en-US" sz="2000" dirty="0" err="1">
                <a:cs typeface="Arial" panose="020B0604020202020204" pitchFamily="34" charset="0"/>
              </a:rPr>
              <a:t>bahwa</a:t>
            </a:r>
            <a:r>
              <a:rPr lang="en-US" sz="2000" dirty="0">
                <a:cs typeface="Arial" panose="020B0604020202020204" pitchFamily="34" charset="0"/>
              </a:rPr>
              <a:t> model </a:t>
            </a:r>
            <a:r>
              <a:rPr lang="en-US" sz="2000" dirty="0" err="1">
                <a:cs typeface="Arial" panose="020B0604020202020204" pitchFamily="34" charset="0"/>
              </a:rPr>
              <a:t>tersebut</a:t>
            </a:r>
            <a:r>
              <a:rPr lang="en-US" sz="2000" dirty="0">
                <a:cs typeface="Arial" panose="020B0604020202020204" pitchFamily="34" charset="0"/>
              </a:rPr>
              <a:t> </a:t>
            </a:r>
            <a:r>
              <a:rPr lang="en-US" sz="2000" dirty="0" err="1">
                <a:cs typeface="Arial" panose="020B0604020202020204" pitchFamily="34" charset="0"/>
              </a:rPr>
              <a:t>menggambarkan</a:t>
            </a:r>
            <a:r>
              <a:rPr lang="en-US" sz="2000" dirty="0">
                <a:cs typeface="Arial" panose="020B0604020202020204" pitchFamily="34" charset="0"/>
              </a:rPr>
              <a:t> </a:t>
            </a:r>
            <a:r>
              <a:rPr lang="en-US" sz="2000" dirty="0" err="1">
                <a:cs typeface="Arial" panose="020B0604020202020204" pitchFamily="34" charset="0"/>
              </a:rPr>
              <a:t>arti</a:t>
            </a:r>
            <a:r>
              <a:rPr lang="en-US" sz="2000" dirty="0">
                <a:cs typeface="Arial" panose="020B0604020202020204" pitchFamily="34" charset="0"/>
              </a:rPr>
              <a:t> </a:t>
            </a:r>
            <a:r>
              <a:rPr lang="en-US" sz="2000" dirty="0" err="1">
                <a:cs typeface="Arial" panose="020B0604020202020204" pitchFamily="34" charset="0"/>
              </a:rPr>
              <a:t>dari</a:t>
            </a:r>
            <a:r>
              <a:rPr lang="en-US" sz="2000" dirty="0">
                <a:cs typeface="Arial" panose="020B0604020202020204" pitchFamily="34" charset="0"/>
              </a:rPr>
              <a:t> </a:t>
            </a:r>
            <a:r>
              <a:rPr lang="en-US" sz="2000" dirty="0" err="1">
                <a:cs typeface="Arial" panose="020B0604020202020204" pitchFamily="34" charset="0"/>
              </a:rPr>
              <a:t>contoh-contohnya</a:t>
            </a:r>
            <a:r>
              <a:rPr lang="en-US" sz="2000" dirty="0">
                <a:cs typeface="Arial" panose="020B0604020202020204" pitchFamily="34" charset="0"/>
              </a:rPr>
              <a:t>.</a:t>
            </a:r>
            <a:endParaRPr lang="en-US" sz="2000" dirty="0"/>
          </a:p>
        </p:txBody>
      </p:sp>
    </p:spTree>
    <p:extLst>
      <p:ext uri="{BB962C8B-B14F-4D97-AF65-F5344CB8AC3E}">
        <p14:creationId xmlns:p14="http://schemas.microsoft.com/office/powerpoint/2010/main" val="1355165443"/>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5"/>
          <p:cNvSpPr>
            <a:spLocks noGrp="1"/>
          </p:cNvSpPr>
          <p:nvPr>
            <p:ph type="title"/>
          </p:nvPr>
        </p:nvSpPr>
        <p:spPr>
          <a:xfrm>
            <a:off x="471487" y="1066800"/>
            <a:ext cx="8229600" cy="685800"/>
          </a:xfrm>
        </p:spPr>
        <p:txBody>
          <a:bodyPr/>
          <a:lstStyle/>
          <a:p>
            <a:pPr>
              <a:spcBef>
                <a:spcPct val="50000"/>
              </a:spcBef>
            </a:pPr>
            <a:r>
              <a:rPr lang="en-US" sz="3200" dirty="0" err="1" smtClean="0">
                <a:latin typeface="Arial" panose="020B0604020202020204" pitchFamily="34" charset="0"/>
                <a:cs typeface="Arial" panose="020B0604020202020204" pitchFamily="34" charset="0"/>
              </a:rPr>
              <a:t>Ciri-ciri</a:t>
            </a:r>
            <a:r>
              <a:rPr lang="en-US" sz="3200" dirty="0" smtClean="0">
                <a:latin typeface="Arial" panose="020B0604020202020204" pitchFamily="34" charset="0"/>
                <a:cs typeface="Arial" panose="020B0604020202020204" pitchFamily="34" charset="0"/>
              </a:rPr>
              <a:t> Data Semantic</a:t>
            </a:r>
          </a:p>
        </p:txBody>
      </p:sp>
      <p:sp>
        <p:nvSpPr>
          <p:cNvPr id="14340" name="Content Placeholder 5"/>
          <p:cNvSpPr>
            <a:spLocks noGrp="1"/>
          </p:cNvSpPr>
          <p:nvPr>
            <p:ph idx="1"/>
          </p:nvPr>
        </p:nvSpPr>
        <p:spPr>
          <a:xfrm>
            <a:off x="990600" y="2438400"/>
            <a:ext cx="7467600" cy="1981200"/>
          </a:xfrm>
        </p:spPr>
        <p:txBody>
          <a:bodyPr/>
          <a:lstStyle/>
          <a:p>
            <a:r>
              <a:rPr lang="en-US" sz="2000" dirty="0" err="1" smtClean="0">
                <a:latin typeface="Arial" panose="020B0604020202020204" pitchFamily="34" charset="0"/>
                <a:cs typeface="Arial" panose="020B0604020202020204" pitchFamily="34" charset="0"/>
              </a:rPr>
              <a:t>Tanda-tanda</a:t>
            </a:r>
            <a:r>
              <a:rPr lang="en-US" sz="2000" dirty="0" smtClean="0">
                <a:latin typeface="Arial" panose="020B0604020202020204" pitchFamily="34" charset="0"/>
                <a:cs typeface="Arial" panose="020B0604020202020204" pitchFamily="34" charset="0"/>
              </a:rPr>
              <a:t> data yang </a:t>
            </a:r>
            <a:r>
              <a:rPr lang="en-US" sz="2000" dirty="0" err="1" smtClean="0">
                <a:latin typeface="Arial" panose="020B0604020202020204" pitchFamily="34" charset="0"/>
                <a:cs typeface="Arial" panose="020B0604020202020204" pitchFamily="34" charset="0"/>
              </a:rPr>
              <a:t>menggunakan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semantic model </a:t>
            </a:r>
            <a:r>
              <a:rPr lang="en-US" sz="2000" dirty="0" err="1" smtClean="0">
                <a:latin typeface="Arial" panose="020B0604020202020204" pitchFamily="34" charset="0"/>
                <a:cs typeface="Arial" panose="020B0604020202020204" pitchFamily="34" charset="0"/>
              </a:rPr>
              <a:t>adalah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sebagai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berikut</a:t>
            </a:r>
            <a:r>
              <a:rPr lang="en-US" sz="2000" dirty="0" smtClean="0">
                <a:latin typeface="Arial" panose="020B0604020202020204" pitchFamily="34" charset="0"/>
                <a:cs typeface="Arial" panose="020B0604020202020204" pitchFamily="34" charset="0"/>
              </a:rPr>
              <a:t> :</a:t>
            </a:r>
          </a:p>
          <a:p>
            <a:pPr marL="1030288">
              <a:buFont typeface="Wingdings" panose="05000000000000000000" pitchFamily="2" charset="2"/>
              <a:buChar char="q"/>
            </a:pPr>
            <a:r>
              <a:rPr lang="en-US" sz="2000" dirty="0" err="1" smtClean="0">
                <a:latin typeface="Arial" panose="020B0604020202020204" pitchFamily="34" charset="0"/>
                <a:cs typeface="Arial" panose="020B0604020202020204" pitchFamily="34" charset="0"/>
              </a:rPr>
              <a:t>Menunjukkan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adanya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relasi</a:t>
            </a:r>
            <a:endParaRPr lang="en-US" sz="2000" dirty="0" smtClean="0">
              <a:latin typeface="Arial" panose="020B0604020202020204" pitchFamily="34" charset="0"/>
              <a:cs typeface="Arial" panose="020B0604020202020204" pitchFamily="34" charset="0"/>
            </a:endParaRPr>
          </a:p>
          <a:p>
            <a:pPr marL="1030288">
              <a:buFont typeface="Wingdings" panose="05000000000000000000" pitchFamily="2" charset="2"/>
              <a:buChar char="q"/>
            </a:pPr>
            <a:r>
              <a:rPr lang="en-US" sz="2000" dirty="0" err="1" smtClean="0">
                <a:latin typeface="Arial" panose="020B0604020202020204" pitchFamily="34" charset="0"/>
                <a:cs typeface="Arial" panose="020B0604020202020204" pitchFamily="34" charset="0"/>
              </a:rPr>
              <a:t>Menunjukkan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atribut</a:t>
            </a:r>
            <a:endParaRPr lang="en-US" sz="2000" dirty="0" smtClean="0">
              <a:latin typeface="Arial" panose="020B0604020202020204" pitchFamily="34" charset="0"/>
              <a:cs typeface="Arial" panose="020B0604020202020204" pitchFamily="34" charset="0"/>
            </a:endParaRPr>
          </a:p>
          <a:p>
            <a:endParaRPr lang="id-ID"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7197899"/>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Standar Pembuatan Profil</a:t>
            </a:r>
          </a:p>
        </p:txBody>
      </p:sp>
      <p:sp>
        <p:nvSpPr>
          <p:cNvPr id="4100" name="Content Placeholder 5"/>
          <p:cNvSpPr>
            <a:spLocks noGrp="1"/>
          </p:cNvSpPr>
          <p:nvPr>
            <p:ph idx="1"/>
          </p:nvPr>
        </p:nvSpPr>
        <p:spPr>
          <a:xfrm>
            <a:off x="457200" y="1524000"/>
            <a:ext cx="8229600" cy="4602163"/>
          </a:xfrm>
        </p:spPr>
        <p:txBody>
          <a:bodyPr/>
          <a:lstStyle/>
          <a:p>
            <a:pPr algn="just"/>
            <a:r>
              <a:rPr lang="id-ID" sz="2400" smtClean="0"/>
              <a:t>Ketika kita berbicara tentang pembuatan profil, kita menyatakan penyempurnaan standar dasar </a:t>
            </a:r>
            <a:r>
              <a:rPr lang="en-US" sz="2400" smtClean="0"/>
              <a:t>dalam </a:t>
            </a:r>
            <a:r>
              <a:rPr lang="id-ID" sz="2400" smtClean="0"/>
              <a:t>bentuk kendala dan ekstensi. </a:t>
            </a:r>
            <a:endParaRPr lang="en-US" sz="2400" smtClean="0"/>
          </a:p>
          <a:p>
            <a:pPr algn="just"/>
            <a:r>
              <a:rPr lang="id-ID" sz="2400" smtClean="0"/>
              <a:t>Profil dalam konteks ini </a:t>
            </a:r>
            <a:r>
              <a:rPr lang="en-US" sz="2400" smtClean="0"/>
              <a:t>harus sesuai. Pada bab selanjutnya kita akan mempelajari bagaimana </a:t>
            </a:r>
            <a:r>
              <a:rPr lang="id-ID" sz="2400" smtClean="0"/>
              <a:t>mendefinisikan dan menggambarkan konformitas umum yang digunakan untuk menentukan persyaratan dalam standar.</a:t>
            </a:r>
            <a:endParaRPr lang="id-ID" sz="22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66716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Standar Pembuatan Profil</a:t>
            </a:r>
          </a:p>
        </p:txBody>
      </p:sp>
      <p:sp>
        <p:nvSpPr>
          <p:cNvPr id="5124" name="Content Placeholder 5"/>
          <p:cNvSpPr>
            <a:spLocks noGrp="1"/>
          </p:cNvSpPr>
          <p:nvPr>
            <p:ph idx="1"/>
          </p:nvPr>
        </p:nvSpPr>
        <p:spPr>
          <a:xfrm>
            <a:off x="457200" y="1524000"/>
            <a:ext cx="8229600" cy="4602163"/>
          </a:xfrm>
        </p:spPr>
        <p:txBody>
          <a:bodyPr/>
          <a:lstStyle/>
          <a:p>
            <a:pPr algn="just"/>
            <a:r>
              <a:rPr lang="id-ID" sz="2400" smtClean="0"/>
              <a:t>Konstruk</a:t>
            </a:r>
            <a:r>
              <a:rPr lang="en-US" sz="2400" smtClean="0"/>
              <a:t>si semacam ini </a:t>
            </a:r>
            <a:r>
              <a:rPr lang="id-ID" sz="2400" smtClean="0"/>
              <a:t>digunakan untuk menentukan batasan pada elemen data dan untuk menyediakan "toolbox" bagi penulis untuk menentukan persyaratan.</a:t>
            </a:r>
            <a:endParaRPr lang="en-US" sz="2400" smtClean="0"/>
          </a:p>
          <a:p>
            <a:pPr algn="just"/>
            <a:r>
              <a:rPr lang="id-ID" sz="2400" smtClean="0"/>
              <a:t>Setiap kesesuaian konstruksi (mis., penggunaan) memiliki tingkat spesifikasi kendala yang berbeda. Profiling adalah proses penyempurnaan kendala sesuai aturan konformitas konstruk. Sebagai contoh, di HL7 v2.x sebuah elemen yang dinyatakan sebagai opsional (O) di Standar dasar dapat dibatasi ("diprofilkan") untuk kebutuhan (R). Kesesuaian konstruksi dan model kendala yang diijinkan ditentukan oleh masing-masing standar.</a:t>
            </a:r>
            <a:endParaRPr lang="id-ID" sz="22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3170857"/>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Standar Pembuatan Profil</a:t>
            </a:r>
          </a:p>
        </p:txBody>
      </p:sp>
      <p:sp>
        <p:nvSpPr>
          <p:cNvPr id="6148" name="Content Placeholder 5"/>
          <p:cNvSpPr>
            <a:spLocks noGrp="1"/>
          </p:cNvSpPr>
          <p:nvPr>
            <p:ph idx="1"/>
          </p:nvPr>
        </p:nvSpPr>
        <p:spPr>
          <a:xfrm>
            <a:off x="457200" y="1524000"/>
            <a:ext cx="8229600" cy="4602163"/>
          </a:xfrm>
        </p:spPr>
        <p:txBody>
          <a:bodyPr/>
          <a:lstStyle/>
          <a:p>
            <a:r>
              <a:rPr lang="en-US" sz="2400" smtClean="0"/>
              <a:t>Aturan </a:t>
            </a:r>
            <a:r>
              <a:rPr lang="id-ID" sz="2400" smtClean="0"/>
              <a:t>kendala</a:t>
            </a:r>
            <a:r>
              <a:rPr lang="en-US" sz="2400" smtClean="0"/>
              <a:t> itu</a:t>
            </a:r>
            <a:r>
              <a:rPr lang="id-ID" sz="2400" smtClean="0"/>
              <a:t> menyediakan mekanisme untuk membuat persyaratan lebih spesifik (yaitu, "Untuk memperketat" suatu persyaratan). Spesifikasi yang lebih spesifik menghasilkan jalur yang lebih pendek </a:t>
            </a:r>
            <a:r>
              <a:rPr lang="en-US" sz="2400" smtClean="0"/>
              <a:t>untuk </a:t>
            </a:r>
            <a:r>
              <a:rPr lang="id-ID" sz="2400" smtClean="0"/>
              <a:t>interoperabilitas</a:t>
            </a:r>
            <a:r>
              <a:rPr lang="en-US" sz="2400" smtClean="0"/>
              <a:t>nya</a:t>
            </a:r>
            <a:r>
              <a:rPr lang="id-ID" sz="2400" smtClean="0"/>
              <a:t>.</a:t>
            </a:r>
            <a:endParaRPr lang="id-ID" sz="22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238764"/>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Content Placeholder 2"/>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533400" y="914400"/>
            <a:ext cx="7924800" cy="5257800"/>
          </a:xfrm>
        </p:spPr>
      </p:pic>
    </p:spTree>
    <p:extLst>
      <p:ext uri="{BB962C8B-B14F-4D97-AF65-F5344CB8AC3E}">
        <p14:creationId xmlns:p14="http://schemas.microsoft.com/office/powerpoint/2010/main" val="3240961733"/>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381000" y="1143000"/>
            <a:ext cx="8229600" cy="3657600"/>
          </a:xfrm>
        </p:spPr>
      </p:pic>
    </p:spTree>
    <p:extLst>
      <p:ext uri="{BB962C8B-B14F-4D97-AF65-F5344CB8AC3E}">
        <p14:creationId xmlns:p14="http://schemas.microsoft.com/office/powerpoint/2010/main" val="335225727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Standar Pertukaran Data</a:t>
            </a:r>
          </a:p>
        </p:txBody>
      </p:sp>
      <p:sp>
        <p:nvSpPr>
          <p:cNvPr id="12292" name="Content Placeholder 5"/>
          <p:cNvSpPr>
            <a:spLocks noGrp="1"/>
          </p:cNvSpPr>
          <p:nvPr>
            <p:ph idx="1"/>
          </p:nvPr>
        </p:nvSpPr>
        <p:spPr>
          <a:xfrm>
            <a:off x="457200" y="1524001"/>
            <a:ext cx="8229600" cy="4038600"/>
          </a:xfrm>
        </p:spPr>
        <p:txBody>
          <a:bodyPr/>
          <a:lstStyle/>
          <a:p>
            <a:r>
              <a:rPr lang="en-US" sz="2000" dirty="0" err="1" smtClean="0"/>
              <a:t>Masalah</a:t>
            </a:r>
            <a:r>
              <a:rPr lang="en-US" sz="2000" dirty="0" smtClean="0"/>
              <a:t> lain yang </a:t>
            </a:r>
            <a:r>
              <a:rPr lang="en-US" sz="2000" dirty="0" err="1" smtClean="0"/>
              <a:t>jarang</a:t>
            </a:r>
            <a:r>
              <a:rPr lang="en-US" sz="2000" dirty="0" smtClean="0"/>
              <a:t> </a:t>
            </a:r>
            <a:r>
              <a:rPr lang="en-US" sz="2000" dirty="0" err="1" smtClean="0"/>
              <a:t>dibahas</a:t>
            </a:r>
            <a:r>
              <a:rPr lang="en-US" sz="2000" dirty="0" smtClean="0"/>
              <a:t> </a:t>
            </a:r>
            <a:r>
              <a:rPr lang="en-US" sz="2000" dirty="0" err="1" smtClean="0"/>
              <a:t>dalam</a:t>
            </a:r>
            <a:r>
              <a:rPr lang="en-US" sz="2000" dirty="0" smtClean="0"/>
              <a:t> </a:t>
            </a:r>
            <a:r>
              <a:rPr lang="en-US" sz="2000" dirty="0" err="1" smtClean="0"/>
              <a:t>standar</a:t>
            </a:r>
            <a:r>
              <a:rPr lang="en-US" sz="2000" dirty="0" smtClean="0"/>
              <a:t> </a:t>
            </a:r>
            <a:r>
              <a:rPr lang="en-US" sz="2000" dirty="0" err="1" smtClean="0"/>
              <a:t>pertukaran</a:t>
            </a:r>
            <a:r>
              <a:rPr lang="en-US" sz="2000" dirty="0" smtClean="0"/>
              <a:t> data </a:t>
            </a:r>
            <a:r>
              <a:rPr lang="en-US" sz="2000" dirty="0" err="1" smtClean="0"/>
              <a:t>adalah</a:t>
            </a:r>
            <a:r>
              <a:rPr lang="en-US" sz="2000" dirty="0" smtClean="0"/>
              <a:t> </a:t>
            </a:r>
            <a:r>
              <a:rPr lang="en-US" sz="2000" dirty="0" err="1" smtClean="0"/>
              <a:t>ketepatan</a:t>
            </a:r>
            <a:r>
              <a:rPr lang="en-US" sz="2000" dirty="0" smtClean="0"/>
              <a:t> </a:t>
            </a:r>
            <a:r>
              <a:rPr lang="en-US" sz="2000" dirty="0" err="1" smtClean="0"/>
              <a:t>informasi</a:t>
            </a:r>
            <a:r>
              <a:rPr lang="en-US" sz="2000" dirty="0" smtClean="0"/>
              <a:t> yang </a:t>
            </a:r>
            <a:r>
              <a:rPr lang="en-US" sz="2000" dirty="0" err="1" smtClean="0"/>
              <a:t>spesifik</a:t>
            </a:r>
            <a:r>
              <a:rPr lang="en-US" sz="2000" dirty="0" smtClean="0"/>
              <a:t>. </a:t>
            </a:r>
            <a:r>
              <a:rPr lang="en-US" sz="2000" dirty="0" err="1" smtClean="0"/>
              <a:t>Masalahnya</a:t>
            </a:r>
            <a:r>
              <a:rPr lang="en-US" sz="2000" dirty="0" smtClean="0"/>
              <a:t> </a:t>
            </a:r>
            <a:r>
              <a:rPr lang="en-US" sz="2000" dirty="0" err="1" smtClean="0"/>
              <a:t>dipecahkan</a:t>
            </a:r>
            <a:r>
              <a:rPr lang="en-US" sz="2000" dirty="0" smtClean="0"/>
              <a:t> </a:t>
            </a:r>
            <a:r>
              <a:rPr lang="en-US" sz="2000" dirty="0" err="1" smtClean="0"/>
              <a:t>dengan</a:t>
            </a:r>
            <a:r>
              <a:rPr lang="en-US" sz="2000" dirty="0" smtClean="0"/>
              <a:t> </a:t>
            </a:r>
            <a:r>
              <a:rPr lang="en-US" sz="2000" dirty="0" err="1" smtClean="0"/>
              <a:t>menggunakan</a:t>
            </a:r>
            <a:r>
              <a:rPr lang="en-US" sz="2000" dirty="0" smtClean="0"/>
              <a:t> </a:t>
            </a:r>
            <a:r>
              <a:rPr lang="en-US" sz="2000" dirty="0" err="1" smtClean="0"/>
              <a:t>pendekatan</a:t>
            </a:r>
            <a:r>
              <a:rPr lang="en-US" sz="2000" dirty="0" smtClean="0"/>
              <a:t> yang </a:t>
            </a:r>
            <a:r>
              <a:rPr lang="en-US" sz="2000" dirty="0" err="1" smtClean="0"/>
              <a:t>berbeda</a:t>
            </a:r>
            <a:r>
              <a:rPr lang="en-US" sz="2000" dirty="0" smtClean="0"/>
              <a:t> di </a:t>
            </a:r>
            <a:r>
              <a:rPr lang="en-US" sz="2000" dirty="0" err="1" smtClean="0"/>
              <a:t>berbagai</a:t>
            </a:r>
            <a:r>
              <a:rPr lang="en-US" sz="2000" dirty="0" smtClean="0"/>
              <a:t> </a:t>
            </a:r>
            <a:r>
              <a:rPr lang="en-US" sz="2000" dirty="0" err="1" smtClean="0"/>
              <a:t>standar</a:t>
            </a:r>
            <a:r>
              <a:rPr lang="en-US" sz="2000" dirty="0" smtClean="0"/>
              <a:t>.</a:t>
            </a:r>
          </a:p>
          <a:p>
            <a:pPr marL="0" indent="0">
              <a:buNone/>
            </a:pPr>
            <a:endParaRPr lang="en-US" sz="2000" dirty="0" smtClean="0"/>
          </a:p>
          <a:p>
            <a:r>
              <a:rPr lang="en-US" sz="2000" dirty="0" err="1" smtClean="0"/>
              <a:t>Misalnya</a:t>
            </a:r>
            <a:r>
              <a:rPr lang="en-US" sz="2000" dirty="0" smtClean="0"/>
              <a:t>, yang </a:t>
            </a:r>
            <a:r>
              <a:rPr lang="en-US" sz="2000" dirty="0" err="1" smtClean="0"/>
              <a:t>berkaitan</a:t>
            </a:r>
            <a:r>
              <a:rPr lang="en-US" sz="2000" dirty="0" smtClean="0"/>
              <a:t> </a:t>
            </a:r>
            <a:r>
              <a:rPr lang="en-US" sz="2000" dirty="0" err="1" smtClean="0"/>
              <a:t>dengan</a:t>
            </a:r>
            <a:r>
              <a:rPr lang="en-US" sz="2000" dirty="0" smtClean="0"/>
              <a:t> </a:t>
            </a:r>
            <a:r>
              <a:rPr lang="en-US" sz="2000" dirty="0" err="1" smtClean="0"/>
              <a:t>tanggal</a:t>
            </a:r>
            <a:r>
              <a:rPr lang="en-US" sz="2000" dirty="0" smtClean="0"/>
              <a:t> yang </a:t>
            </a:r>
            <a:r>
              <a:rPr lang="en-US" sz="2000" dirty="0" err="1" smtClean="0"/>
              <a:t>tidak</a:t>
            </a:r>
            <a:r>
              <a:rPr lang="en-US" sz="2000" dirty="0" smtClean="0"/>
              <a:t> </a:t>
            </a:r>
            <a:r>
              <a:rPr lang="en-US" sz="2000" dirty="0" err="1" smtClean="0"/>
              <a:t>tepat</a:t>
            </a:r>
            <a:r>
              <a:rPr lang="en-US" sz="2000" dirty="0" smtClean="0"/>
              <a:t>, HL7 v2 </a:t>
            </a:r>
            <a:r>
              <a:rPr lang="en-US" sz="2000" dirty="0" err="1" smtClean="0"/>
              <a:t>menggabungkan</a:t>
            </a:r>
            <a:r>
              <a:rPr lang="en-US" sz="2000" dirty="0" smtClean="0"/>
              <a:t> </a:t>
            </a:r>
            <a:r>
              <a:rPr lang="en-US" sz="2000" dirty="0" err="1" smtClean="0"/>
              <a:t>tanggal</a:t>
            </a:r>
            <a:r>
              <a:rPr lang="en-US" sz="2000" dirty="0" smtClean="0"/>
              <a:t> yang </a:t>
            </a:r>
            <a:r>
              <a:rPr lang="en-US" sz="2000" dirty="0" err="1" smtClean="0"/>
              <a:t>dianggap</a:t>
            </a:r>
            <a:r>
              <a:rPr lang="en-US" sz="2000" dirty="0" smtClean="0"/>
              <a:t> </a:t>
            </a:r>
            <a:r>
              <a:rPr lang="en-US" sz="2000" dirty="0" err="1" smtClean="0"/>
              <a:t>tidak</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informasi</a:t>
            </a:r>
            <a:r>
              <a:rPr lang="en-US" sz="2000" dirty="0" smtClean="0"/>
              <a:t>. Interface </a:t>
            </a:r>
            <a:r>
              <a:rPr lang="en-US" sz="2000" dirty="0" err="1" smtClean="0"/>
              <a:t>membutuhkan</a:t>
            </a:r>
            <a:r>
              <a:rPr lang="en-US" sz="2000" dirty="0" smtClean="0"/>
              <a:t> </a:t>
            </a:r>
            <a:r>
              <a:rPr lang="en-US" sz="2000" dirty="0" err="1" smtClean="0"/>
              <a:t>semacam</a:t>
            </a:r>
            <a:r>
              <a:rPr lang="en-US" sz="2000" dirty="0" smtClean="0"/>
              <a:t> </a:t>
            </a:r>
            <a:r>
              <a:rPr lang="en-US" sz="2000" dirty="0" err="1" smtClean="0"/>
              <a:t>kecerdasan</a:t>
            </a:r>
            <a:r>
              <a:rPr lang="en-US" sz="2000" dirty="0" smtClean="0"/>
              <a:t> yang </a:t>
            </a:r>
            <a:r>
              <a:rPr lang="en-US" sz="2000" dirty="0" err="1" smtClean="0"/>
              <a:t>dikombinasikan</a:t>
            </a:r>
            <a:r>
              <a:rPr lang="en-US" sz="2000" dirty="0" smtClean="0"/>
              <a:t> </a:t>
            </a:r>
            <a:r>
              <a:rPr lang="en-US" sz="2000" dirty="0" err="1" smtClean="0"/>
              <a:t>dengan</a:t>
            </a:r>
            <a:r>
              <a:rPr lang="en-US" sz="2000" dirty="0" smtClean="0"/>
              <a:t> model data yang </a:t>
            </a:r>
            <a:r>
              <a:rPr lang="en-US" sz="2000" dirty="0" err="1" smtClean="0"/>
              <a:t>sesuai</a:t>
            </a:r>
            <a:r>
              <a:rPr lang="en-US" sz="2000" dirty="0" smtClean="0"/>
              <a:t>, </a:t>
            </a:r>
            <a:r>
              <a:rPr lang="en-US" sz="2000" dirty="0" err="1" smtClean="0"/>
              <a:t>dirancang</a:t>
            </a:r>
            <a:r>
              <a:rPr lang="en-US" sz="2000" dirty="0" smtClean="0"/>
              <a:t> </a:t>
            </a:r>
            <a:r>
              <a:rPr lang="en-US" sz="2000" dirty="0" err="1" smtClean="0"/>
              <a:t>ke</a:t>
            </a:r>
            <a:r>
              <a:rPr lang="en-US" sz="2000" dirty="0" smtClean="0"/>
              <a:t> </a:t>
            </a:r>
            <a:r>
              <a:rPr lang="en-US" sz="2000" dirty="0" err="1" smtClean="0"/>
              <a:t>dalam</a:t>
            </a:r>
            <a:r>
              <a:rPr lang="en-US" sz="2000" dirty="0" smtClean="0"/>
              <a:t> </a:t>
            </a:r>
            <a:r>
              <a:rPr lang="en-US" sz="2000" dirty="0" err="1" smtClean="0"/>
              <a:t>aplikasi</a:t>
            </a:r>
            <a:r>
              <a:rPr lang="en-US" sz="2000" dirty="0" smtClean="0"/>
              <a:t> </a:t>
            </a:r>
            <a:r>
              <a:rPr lang="en-US" sz="2000" dirty="0" err="1" smtClean="0"/>
              <a:t>untuk</a:t>
            </a:r>
            <a:r>
              <a:rPr lang="en-US" sz="2000" dirty="0" smtClean="0"/>
              <a:t> </a:t>
            </a:r>
            <a:r>
              <a:rPr lang="en-US" sz="2000" dirty="0" err="1" smtClean="0"/>
              <a:t>menangani</a:t>
            </a:r>
            <a:r>
              <a:rPr lang="en-US" sz="2000" dirty="0" smtClean="0"/>
              <a:t> </a:t>
            </a:r>
            <a:r>
              <a:rPr lang="en-US" sz="2000" dirty="0" err="1" smtClean="0"/>
              <a:t>ini</a:t>
            </a:r>
            <a:r>
              <a:rPr lang="en-US" sz="2000" dirty="0" smtClean="0"/>
              <a:t> </a:t>
            </a:r>
            <a:r>
              <a:rPr lang="en-US" sz="2000" dirty="0" err="1" smtClean="0"/>
              <a:t>dengan</a:t>
            </a:r>
            <a:r>
              <a:rPr lang="en-US" sz="2000" dirty="0" smtClean="0"/>
              <a:t> </a:t>
            </a:r>
            <a:r>
              <a:rPr lang="en-US" sz="2000" dirty="0" err="1" smtClean="0"/>
              <a:t>benar</a:t>
            </a:r>
            <a:r>
              <a:rPr lang="en-US" sz="2000" dirty="0" smtClean="0"/>
              <a:t>. </a:t>
            </a:r>
            <a:r>
              <a:rPr lang="en-US" sz="2000" dirty="0" err="1" smtClean="0"/>
              <a:t>Sebagai</a:t>
            </a:r>
            <a:r>
              <a:rPr lang="en-US" sz="2000" dirty="0" smtClean="0"/>
              <a:t> </a:t>
            </a:r>
            <a:r>
              <a:rPr lang="en-US" sz="2000" dirty="0" err="1" smtClean="0"/>
              <a:t>contoh</a:t>
            </a:r>
            <a:r>
              <a:rPr lang="en-US" sz="2000" dirty="0" smtClean="0"/>
              <a:t>, </a:t>
            </a:r>
            <a:r>
              <a:rPr lang="en-US" sz="2000" dirty="0" err="1" smtClean="0"/>
              <a:t>aplikasi</a:t>
            </a:r>
            <a:r>
              <a:rPr lang="en-US" sz="2000" dirty="0" smtClean="0"/>
              <a:t> </a:t>
            </a:r>
            <a:r>
              <a:rPr lang="en-US" sz="2000" dirty="0" err="1" smtClean="0"/>
              <a:t>mungkin</a:t>
            </a:r>
            <a:r>
              <a:rPr lang="en-US" sz="2000" dirty="0" smtClean="0"/>
              <a:t> </a:t>
            </a:r>
            <a:r>
              <a:rPr lang="en-US" sz="2000" dirty="0" err="1" smtClean="0"/>
              <a:t>tidak</a:t>
            </a:r>
            <a:r>
              <a:rPr lang="en-US" sz="2000" dirty="0" smtClean="0"/>
              <a:t> </a:t>
            </a:r>
            <a:r>
              <a:rPr lang="en-US" sz="2000" dirty="0" err="1" smtClean="0"/>
              <a:t>menyimpan</a:t>
            </a:r>
            <a:r>
              <a:rPr lang="en-US" sz="2000" dirty="0" smtClean="0"/>
              <a:t> “</a:t>
            </a:r>
            <a:r>
              <a:rPr lang="en-US" sz="2000" dirty="0" err="1" smtClean="0"/>
              <a:t>Tahun</a:t>
            </a:r>
            <a:r>
              <a:rPr lang="en-US" sz="2000" dirty="0" smtClean="0"/>
              <a:t>” </a:t>
            </a:r>
            <a:r>
              <a:rPr lang="en-US" sz="2000" dirty="0" err="1" smtClean="0"/>
              <a:t>jika</a:t>
            </a:r>
            <a:r>
              <a:rPr lang="en-US" sz="2000" dirty="0" smtClean="0"/>
              <a:t> </a:t>
            </a:r>
            <a:r>
              <a:rPr lang="en-US" sz="2000" dirty="0" err="1" smtClean="0"/>
              <a:t>pelaksanaan</a:t>
            </a:r>
            <a:r>
              <a:rPr lang="en-US" sz="2000" dirty="0" smtClean="0"/>
              <a:t> di </a:t>
            </a:r>
            <a:r>
              <a:rPr lang="en-US" sz="2000" dirty="0" err="1" smtClean="0"/>
              <a:t>buat</a:t>
            </a:r>
            <a:r>
              <a:rPr lang="en-US" sz="2000" dirty="0" smtClean="0"/>
              <a:t> di </a:t>
            </a:r>
            <a:r>
              <a:rPr lang="en-US" sz="2000" dirty="0" err="1" smtClean="0"/>
              <a:t>atas</a:t>
            </a:r>
            <a:r>
              <a:rPr lang="en-US" sz="2000" dirty="0" smtClean="0"/>
              <a:t> </a:t>
            </a:r>
            <a:r>
              <a:rPr lang="en-US" sz="2000" dirty="0" err="1" smtClean="0"/>
              <a:t>tanggal</a:t>
            </a:r>
            <a:r>
              <a:rPr lang="en-US" sz="2000" dirty="0" smtClean="0"/>
              <a:t> </a:t>
            </a:r>
            <a:r>
              <a:rPr lang="en-US" sz="2000" dirty="0" err="1" smtClean="0"/>
              <a:t>tipe</a:t>
            </a:r>
            <a:r>
              <a:rPr lang="en-US" sz="2000" dirty="0" smtClean="0"/>
              <a:t> data yang </a:t>
            </a:r>
            <a:r>
              <a:rPr lang="en-US" sz="2000" dirty="0" err="1" smtClean="0"/>
              <a:t>hanya</a:t>
            </a:r>
            <a:r>
              <a:rPr lang="en-US" sz="2000" dirty="0" smtClean="0"/>
              <a:t> </a:t>
            </a:r>
            <a:r>
              <a:rPr lang="en-US" sz="2000" dirty="0" err="1" smtClean="0"/>
              <a:t>memungkinkan</a:t>
            </a:r>
            <a:r>
              <a:rPr lang="en-US" sz="2000" dirty="0" smtClean="0"/>
              <a:t> </a:t>
            </a:r>
            <a:r>
              <a:rPr lang="en-US" sz="2000" dirty="0" err="1" smtClean="0"/>
              <a:t>untuk</a:t>
            </a:r>
            <a:r>
              <a:rPr lang="en-US" sz="2000" dirty="0" smtClean="0"/>
              <a:t> </a:t>
            </a:r>
            <a:r>
              <a:rPr lang="en-US" sz="2000" dirty="0" err="1" smtClean="0"/>
              <a:t>menyimpan</a:t>
            </a:r>
            <a:r>
              <a:rPr lang="en-US" sz="2000" dirty="0" smtClean="0"/>
              <a:t> </a:t>
            </a:r>
            <a:r>
              <a:rPr lang="en-US" sz="2000" dirty="0" err="1" smtClean="0"/>
              <a:t>tanggal</a:t>
            </a:r>
            <a:r>
              <a:rPr lang="en-US" sz="2000" dirty="0" smtClean="0"/>
              <a:t> yang </a:t>
            </a:r>
            <a:r>
              <a:rPr lang="en-US" sz="2000" dirty="0" err="1" smtClean="0"/>
              <a:t>tepat</a:t>
            </a:r>
            <a:r>
              <a:rPr lang="en-US" sz="2000" dirty="0" smtClean="0"/>
              <a:t> </a:t>
            </a:r>
            <a:r>
              <a:rPr lang="en-US" sz="2000" dirty="0" err="1" smtClean="0"/>
              <a:t>berdasarkan</a:t>
            </a:r>
            <a:r>
              <a:rPr lang="en-US" sz="2000" dirty="0" smtClean="0"/>
              <a:t> </a:t>
            </a:r>
            <a:r>
              <a:rPr lang="en-US" sz="2000" dirty="0" err="1" smtClean="0"/>
              <a:t>hari</a:t>
            </a:r>
            <a:r>
              <a:rPr lang="en-US" sz="2000" dirty="0" smtClean="0"/>
              <a:t>.</a:t>
            </a:r>
          </a:p>
        </p:txBody>
      </p:sp>
    </p:spTree>
    <p:extLst>
      <p:ext uri="{BB962C8B-B14F-4D97-AF65-F5344CB8AC3E}">
        <p14:creationId xmlns:p14="http://schemas.microsoft.com/office/powerpoint/2010/main" val="72110959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Standar Pertukaran Data</a:t>
            </a:r>
          </a:p>
        </p:txBody>
      </p:sp>
      <p:sp>
        <p:nvSpPr>
          <p:cNvPr id="13316" name="Content Placeholder 5"/>
          <p:cNvSpPr>
            <a:spLocks noGrp="1"/>
          </p:cNvSpPr>
          <p:nvPr>
            <p:ph idx="1"/>
          </p:nvPr>
        </p:nvSpPr>
        <p:spPr>
          <a:xfrm>
            <a:off x="457200" y="1524000"/>
            <a:ext cx="8229600" cy="4602163"/>
          </a:xfrm>
        </p:spPr>
        <p:txBody>
          <a:bodyPr/>
          <a:lstStyle/>
          <a:p>
            <a:pPr algn="just"/>
            <a:r>
              <a:rPr lang="en-US" sz="2800" dirty="0" smtClean="0"/>
              <a:t>HL7 V3 </a:t>
            </a:r>
            <a:r>
              <a:rPr lang="en-US" sz="2800" dirty="0" err="1" smtClean="0"/>
              <a:t>memperkenalkan</a:t>
            </a:r>
            <a:r>
              <a:rPr lang="en-US" sz="2800" dirty="0" smtClean="0"/>
              <a:t> </a:t>
            </a:r>
            <a:r>
              <a:rPr lang="en-US" sz="2800" dirty="0" err="1" smtClean="0"/>
              <a:t>konsep</a:t>
            </a:r>
            <a:r>
              <a:rPr lang="en-US" sz="2800" dirty="0" smtClean="0"/>
              <a:t> </a:t>
            </a:r>
            <a:r>
              <a:rPr lang="en-US" sz="2800" dirty="0" err="1" smtClean="0"/>
              <a:t>menarik</a:t>
            </a:r>
            <a:r>
              <a:rPr lang="en-US" sz="2800" dirty="0" smtClean="0"/>
              <a:t> yang </a:t>
            </a:r>
            <a:r>
              <a:rPr lang="en-US" sz="2800" dirty="0" err="1" smtClean="0"/>
              <a:t>disebut</a:t>
            </a:r>
            <a:r>
              <a:rPr lang="en-US" sz="2800" dirty="0" smtClean="0"/>
              <a:t> promotion/ </a:t>
            </a:r>
            <a:r>
              <a:rPr lang="en-US" sz="2800" dirty="0" err="1" smtClean="0"/>
              <a:t>penurunan</a:t>
            </a:r>
            <a:r>
              <a:rPr lang="en-US" sz="2800" dirty="0" smtClean="0"/>
              <a:t> </a:t>
            </a:r>
            <a:r>
              <a:rPr lang="en-US" sz="2800" dirty="0" err="1" smtClean="0"/>
              <a:t>pangkat</a:t>
            </a:r>
            <a:r>
              <a:rPr lang="en-US" sz="2800" dirty="0" smtClean="0"/>
              <a:t> </a:t>
            </a:r>
            <a:r>
              <a:rPr lang="en-US" sz="2800" dirty="0" err="1" smtClean="0"/>
              <a:t>tipe</a:t>
            </a:r>
            <a:r>
              <a:rPr lang="en-US" sz="2800" dirty="0" smtClean="0"/>
              <a:t> data. </a:t>
            </a:r>
            <a:r>
              <a:rPr lang="en-US" sz="2800" dirty="0" err="1" smtClean="0"/>
              <a:t>Gagasan</a:t>
            </a:r>
            <a:r>
              <a:rPr lang="en-US" sz="2800" dirty="0" smtClean="0"/>
              <a:t> di </a:t>
            </a:r>
            <a:r>
              <a:rPr lang="en-US" sz="2800" dirty="0" err="1" smtClean="0"/>
              <a:t>balik</a:t>
            </a:r>
            <a:r>
              <a:rPr lang="en-US" sz="2800" dirty="0" smtClean="0"/>
              <a:t> </a:t>
            </a:r>
            <a:r>
              <a:rPr lang="en-US" sz="2800" dirty="0" err="1" smtClean="0"/>
              <a:t>konsep</a:t>
            </a:r>
            <a:r>
              <a:rPr lang="en-US" sz="2800" dirty="0" smtClean="0"/>
              <a:t> </a:t>
            </a:r>
            <a:r>
              <a:rPr lang="en-US" sz="2800" dirty="0" err="1" smtClean="0"/>
              <a:t>ini</a:t>
            </a:r>
            <a:r>
              <a:rPr lang="en-US" sz="2800" dirty="0" smtClean="0"/>
              <a:t> </a:t>
            </a:r>
            <a:r>
              <a:rPr lang="en-US" sz="2800" dirty="0" err="1" smtClean="0"/>
              <a:t>cukup</a:t>
            </a:r>
            <a:r>
              <a:rPr lang="en-US" sz="2800" dirty="0" smtClean="0"/>
              <a:t> </a:t>
            </a:r>
            <a:r>
              <a:rPr lang="en-US" sz="2800" dirty="0" err="1" smtClean="0"/>
              <a:t>sederhana</a:t>
            </a:r>
            <a:r>
              <a:rPr lang="en-US" sz="2800" dirty="0" smtClean="0"/>
              <a:t>: </a:t>
            </a:r>
            <a:r>
              <a:rPr lang="en-US" sz="2800" dirty="0" err="1" smtClean="0"/>
              <a:t>Dalam</a:t>
            </a:r>
            <a:r>
              <a:rPr lang="en-US" sz="2800" dirty="0" smtClean="0"/>
              <a:t> </a:t>
            </a:r>
            <a:r>
              <a:rPr lang="en-US" sz="2800" dirty="0" err="1" smtClean="0"/>
              <a:t>standarnya</a:t>
            </a:r>
            <a:r>
              <a:rPr lang="en-US" sz="2800" dirty="0" smtClean="0"/>
              <a:t>, </a:t>
            </a:r>
            <a:r>
              <a:rPr lang="en-US" sz="2800" dirty="0" err="1" smtClean="0"/>
              <a:t>beberapa</a:t>
            </a:r>
            <a:r>
              <a:rPr lang="en-US" sz="2800" dirty="0" smtClean="0"/>
              <a:t> </a:t>
            </a:r>
            <a:r>
              <a:rPr lang="en-US" sz="2800" dirty="0" err="1" smtClean="0"/>
              <a:t>tipe</a:t>
            </a:r>
            <a:r>
              <a:rPr lang="en-US" sz="2800" dirty="0" smtClean="0"/>
              <a:t> data </a:t>
            </a:r>
            <a:r>
              <a:rPr lang="en-US" sz="2800" dirty="0" err="1" smtClean="0"/>
              <a:t>digunakan</a:t>
            </a:r>
            <a:r>
              <a:rPr lang="en-US" sz="2800" dirty="0" smtClean="0"/>
              <a:t> </a:t>
            </a:r>
            <a:r>
              <a:rPr lang="en-US" sz="2800" dirty="0" err="1" smtClean="0"/>
              <a:t>dalam</a:t>
            </a:r>
            <a:r>
              <a:rPr lang="en-US" sz="2800" dirty="0" smtClean="0"/>
              <a:t> model yang </a:t>
            </a:r>
            <a:r>
              <a:rPr lang="en-US" sz="2800" dirty="0" err="1" smtClean="0"/>
              <a:t>diperlukan</a:t>
            </a:r>
            <a:r>
              <a:rPr lang="en-US" sz="2800" dirty="0" smtClean="0"/>
              <a:t> </a:t>
            </a:r>
            <a:r>
              <a:rPr lang="en-US" sz="2800" dirty="0" err="1" smtClean="0"/>
              <a:t>untuk</a:t>
            </a:r>
            <a:r>
              <a:rPr lang="en-US" sz="2800" dirty="0" smtClean="0"/>
              <a:t> </a:t>
            </a:r>
            <a:r>
              <a:rPr lang="en-US" sz="2800" dirty="0" err="1" smtClean="0"/>
              <a:t>memungkinkan</a:t>
            </a:r>
            <a:r>
              <a:rPr lang="en-US" sz="2800" dirty="0" smtClean="0"/>
              <a:t> </a:t>
            </a:r>
            <a:r>
              <a:rPr lang="en-US" sz="2800" dirty="0" err="1" smtClean="0"/>
              <a:t>penggunaan</a:t>
            </a:r>
            <a:r>
              <a:rPr lang="en-US" sz="2800" dirty="0" smtClean="0"/>
              <a:t> </a:t>
            </a:r>
            <a:r>
              <a:rPr lang="en-US" sz="2800" dirty="0" err="1" smtClean="0"/>
              <a:t>generik</a:t>
            </a:r>
            <a:r>
              <a:rPr lang="en-US" sz="2800" dirty="0" smtClean="0"/>
              <a:t>. </a:t>
            </a:r>
          </a:p>
          <a:p>
            <a:pPr algn="just"/>
            <a:r>
              <a:rPr lang="en-US" sz="2800" dirty="0" err="1" smtClean="0"/>
              <a:t>Contoh</a:t>
            </a:r>
            <a:r>
              <a:rPr lang="en-US" sz="2800" dirty="0" smtClean="0"/>
              <a:t> yang </a:t>
            </a:r>
            <a:r>
              <a:rPr lang="en-US" sz="2800" dirty="0" err="1" smtClean="0"/>
              <a:t>berbasis</a:t>
            </a:r>
            <a:r>
              <a:rPr lang="en-US" sz="2800" dirty="0" smtClean="0"/>
              <a:t> </a:t>
            </a:r>
            <a:r>
              <a:rPr lang="en-US" sz="2800" dirty="0" err="1" smtClean="0"/>
              <a:t>pada</a:t>
            </a:r>
            <a:r>
              <a:rPr lang="en-US" sz="2800" dirty="0" smtClean="0"/>
              <a:t> </a:t>
            </a:r>
            <a:r>
              <a:rPr lang="en-US" sz="2800" dirty="0" err="1" smtClean="0"/>
              <a:t>satu</a:t>
            </a:r>
            <a:r>
              <a:rPr lang="en-US" sz="2800" dirty="0" smtClean="0"/>
              <a:t> </a:t>
            </a:r>
            <a:r>
              <a:rPr lang="en-US" sz="2800" dirty="0" err="1" smtClean="0"/>
              <a:t>keadaan</a:t>
            </a:r>
            <a:r>
              <a:rPr lang="en-US" sz="2800" dirty="0" smtClean="0"/>
              <a:t> : </a:t>
            </a:r>
            <a:r>
              <a:rPr lang="en-US" sz="2800" dirty="0" err="1" smtClean="0"/>
              <a:t>Pengurangan</a:t>
            </a:r>
            <a:r>
              <a:rPr lang="en-US" sz="2800" dirty="0" smtClean="0"/>
              <a:t> interval </a:t>
            </a:r>
            <a:r>
              <a:rPr lang="en-US" sz="2800" dirty="0" err="1" smtClean="0"/>
              <a:t>ke</a:t>
            </a:r>
            <a:r>
              <a:rPr lang="en-US" sz="2800" dirty="0" smtClean="0"/>
              <a:t> </a:t>
            </a:r>
            <a:r>
              <a:rPr lang="en-US" sz="2800" dirty="0" err="1" smtClean="0"/>
              <a:t>satu</a:t>
            </a:r>
            <a:r>
              <a:rPr lang="en-US" sz="2800" dirty="0" smtClean="0"/>
              <a:t> </a:t>
            </a:r>
            <a:r>
              <a:rPr lang="en-US" sz="2800" dirty="0" err="1" smtClean="0"/>
              <a:t>titik</a:t>
            </a:r>
            <a:r>
              <a:rPr lang="en-US" sz="2800" dirty="0" smtClean="0"/>
              <a:t>, </a:t>
            </a:r>
            <a:r>
              <a:rPr lang="en-US" sz="2800" dirty="0" err="1" smtClean="0"/>
              <a:t>contoh</a:t>
            </a:r>
            <a:r>
              <a:rPr lang="en-US" sz="2800" dirty="0" smtClean="0"/>
              <a:t> </a:t>
            </a:r>
            <a:r>
              <a:rPr lang="en-US" sz="2800" dirty="0" err="1" smtClean="0"/>
              <a:t>lainnya</a:t>
            </a:r>
            <a:r>
              <a:rPr lang="en-US" sz="2800" dirty="0" smtClean="0"/>
              <a:t> </a:t>
            </a:r>
            <a:r>
              <a:rPr lang="en-US" sz="2800" dirty="0" err="1" smtClean="0"/>
              <a:t>adalah</a:t>
            </a:r>
            <a:r>
              <a:rPr lang="en-US" sz="2800" dirty="0" smtClean="0"/>
              <a:t> </a:t>
            </a:r>
            <a:r>
              <a:rPr lang="en-US" sz="2800" dirty="0" err="1" smtClean="0"/>
              <a:t>pengurangan</a:t>
            </a:r>
            <a:r>
              <a:rPr lang="en-US" sz="2800" dirty="0" smtClean="0"/>
              <a:t> </a:t>
            </a:r>
            <a:r>
              <a:rPr lang="en-US" sz="2800" dirty="0" err="1" smtClean="0"/>
              <a:t>himpunan</a:t>
            </a:r>
            <a:r>
              <a:rPr lang="en-US" sz="2800" dirty="0" smtClean="0"/>
              <a:t>.</a:t>
            </a:r>
            <a:endParaRPr lang="id-ID"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87673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Conformance Keyword</a:t>
            </a:r>
          </a:p>
        </p:txBody>
      </p:sp>
      <p:sp>
        <p:nvSpPr>
          <p:cNvPr id="4100" name="Content Placeholder 5"/>
          <p:cNvSpPr>
            <a:spLocks noGrp="1"/>
          </p:cNvSpPr>
          <p:nvPr>
            <p:ph idx="1"/>
          </p:nvPr>
        </p:nvSpPr>
        <p:spPr>
          <a:xfrm>
            <a:off x="654843" y="1790700"/>
            <a:ext cx="7986713" cy="3276600"/>
          </a:xfrm>
        </p:spPr>
        <p:txBody>
          <a:bodyPr/>
          <a:lstStyle/>
          <a:p>
            <a:r>
              <a:rPr lang="en-US" sz="1800" dirty="0" err="1" smtClean="0">
                <a:latin typeface="Arial" panose="020B0604020202020204" pitchFamily="34" charset="0"/>
                <a:cs typeface="Arial" panose="020B0604020202020204" pitchFamily="34" charset="0"/>
              </a:rPr>
              <a:t>Komponen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penting</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dari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setiap</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spesifikasi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adalah</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identifikasi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kesesuaian</a:t>
            </a:r>
            <a:r>
              <a:rPr lang="en-US" sz="1800" dirty="0" smtClean="0">
                <a:latin typeface="Arial" panose="020B0604020202020204" pitchFamily="34" charset="0"/>
                <a:cs typeface="Arial" panose="020B0604020202020204" pitchFamily="34" charset="0"/>
              </a:rPr>
              <a:t> kata </a:t>
            </a:r>
            <a:r>
              <a:rPr lang="en-US" sz="1800" dirty="0" err="1" smtClean="0">
                <a:latin typeface="Arial" panose="020B0604020202020204" pitchFamily="34" charset="0"/>
                <a:cs typeface="Arial" panose="020B0604020202020204" pitchFamily="34" charset="0"/>
              </a:rPr>
              <a:t>kunci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juga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disebut</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sebagai</a:t>
            </a:r>
            <a:r>
              <a:rPr lang="en-US" sz="1800" dirty="0" smtClean="0">
                <a:latin typeface="Arial" panose="020B0604020202020204" pitchFamily="34" charset="0"/>
                <a:cs typeface="Arial" panose="020B0604020202020204" pitchFamily="34" charset="0"/>
              </a:rPr>
              <a:t> kata </a:t>
            </a:r>
            <a:r>
              <a:rPr lang="en-US" sz="1800" dirty="0" err="1" smtClean="0">
                <a:latin typeface="Arial" panose="020B0604020202020204" pitchFamily="34" charset="0"/>
                <a:cs typeface="Arial" panose="020B0604020202020204" pitchFamily="34" charset="0"/>
              </a:rPr>
              <a:t>kerja</a:t>
            </a:r>
            <a:r>
              <a:rPr lang="en-US" sz="1800" dirty="0" smtClean="0">
                <a:latin typeface="Arial" panose="020B0604020202020204" pitchFamily="34" charset="0"/>
                <a:cs typeface="Arial" panose="020B0604020202020204" pitchFamily="34" charset="0"/>
              </a:rPr>
              <a:t>) </a:t>
            </a:r>
          </a:p>
          <a:p>
            <a:r>
              <a:rPr lang="en-US" sz="1800" dirty="0" err="1" smtClean="0">
                <a:latin typeface="Arial" panose="020B0604020202020204" pitchFamily="34" charset="0"/>
                <a:cs typeface="Arial" panose="020B0604020202020204" pitchFamily="34" charset="0"/>
              </a:rPr>
              <a:t>Langkah</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pertama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untuk</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mendefinisikan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persyaratan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adalah</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memiliki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pemahaman</a:t>
            </a:r>
            <a:r>
              <a:rPr lang="en-US" sz="1800" dirty="0" smtClean="0">
                <a:latin typeface="Arial" panose="020B0604020202020204" pitchFamily="34" charset="0"/>
                <a:cs typeface="Arial" panose="020B0604020202020204" pitchFamily="34" charset="0"/>
              </a:rPr>
              <a:t> yang </a:t>
            </a:r>
            <a:r>
              <a:rPr lang="en-US" sz="1800" dirty="0" err="1" smtClean="0">
                <a:latin typeface="Arial" panose="020B0604020202020204" pitchFamily="34" charset="0"/>
                <a:cs typeface="Arial" panose="020B0604020202020204" pitchFamily="34" charset="0"/>
              </a:rPr>
              <a:t>jelas</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tentang</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bahasa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untuk</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mengekspresikan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persyaratan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mereka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hal</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ini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bisa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dilakukan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jika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kia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berhasil</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mendefinisikan</a:t>
            </a:r>
            <a:r>
              <a:rPr lang="en-US" sz="1800" dirty="0" smtClean="0">
                <a:latin typeface="Arial" panose="020B0604020202020204" pitchFamily="34" charset="0"/>
                <a:cs typeface="Arial" panose="020B0604020202020204" pitchFamily="34" charset="0"/>
              </a:rPr>
              <a:t> kata </a:t>
            </a:r>
            <a:r>
              <a:rPr lang="en-US" sz="1800" dirty="0" err="1" smtClean="0">
                <a:latin typeface="Arial" panose="020B0604020202020204" pitchFamily="34" charset="0"/>
                <a:cs typeface="Arial" panose="020B0604020202020204" pitchFamily="34" charset="0"/>
              </a:rPr>
              <a:t>kunci</a:t>
            </a:r>
            <a:r>
              <a:rPr lang="en-US" sz="1800" dirty="0" smtClean="0">
                <a:latin typeface="Arial" panose="020B0604020202020204" pitchFamily="34" charset="0"/>
                <a:cs typeface="Arial" panose="020B0604020202020204" pitchFamily="34" charset="0"/>
              </a:rPr>
              <a:t>. </a:t>
            </a:r>
          </a:p>
          <a:p>
            <a:r>
              <a:rPr lang="en-US" sz="1800" dirty="0" smtClean="0">
                <a:latin typeface="Arial" panose="020B0604020202020204" pitchFamily="34" charset="0"/>
                <a:cs typeface="Arial" panose="020B0604020202020204" pitchFamily="34" charset="0"/>
              </a:rPr>
              <a:t>Kata </a:t>
            </a:r>
            <a:r>
              <a:rPr lang="en-US" sz="1800" dirty="0" err="1" smtClean="0">
                <a:latin typeface="Arial" panose="020B0604020202020204" pitchFamily="34" charset="0"/>
                <a:cs typeface="Arial" panose="020B0604020202020204" pitchFamily="34" charset="0"/>
              </a:rPr>
              <a:t>kunci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kesesuaian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harus</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digunakan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untuk</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menggambarkan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semua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persyaratan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harus</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diterapkan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secara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konsisten</a:t>
            </a:r>
            <a:r>
              <a:rPr lang="en-US" sz="1800" dirty="0" smtClean="0">
                <a:latin typeface="Arial" panose="020B0604020202020204" pitchFamily="34" charset="0"/>
                <a:cs typeface="Arial" panose="020B0604020202020204" pitchFamily="34" charset="0"/>
              </a:rPr>
              <a:t>. </a:t>
            </a:r>
          </a:p>
          <a:p>
            <a:r>
              <a:rPr lang="en-US" sz="1800" dirty="0" smtClean="0">
                <a:latin typeface="Arial" panose="020B0604020202020204" pitchFamily="34" charset="0"/>
                <a:cs typeface="Arial" panose="020B0604020202020204" pitchFamily="34" charset="0"/>
              </a:rPr>
              <a:t>Kata </a:t>
            </a:r>
            <a:r>
              <a:rPr lang="en-US" sz="1800" dirty="0" err="1" smtClean="0">
                <a:latin typeface="Arial" panose="020B0604020202020204" pitchFamily="34" charset="0"/>
                <a:cs typeface="Arial" panose="020B0604020202020204" pitchFamily="34" charset="0"/>
              </a:rPr>
              <a:t>kunci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kesesuaian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membantu</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mengidentifikasi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persyaratan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Kriteria</a:t>
            </a:r>
            <a:r>
              <a:rPr lang="en-US" sz="1800" dirty="0" smtClean="0">
                <a:latin typeface="Arial" panose="020B0604020202020204" pitchFamily="34" charset="0"/>
                <a:cs typeface="Arial" panose="020B0604020202020204" pitchFamily="34" charset="0"/>
              </a:rPr>
              <a:t> yang </a:t>
            </a:r>
            <a:r>
              <a:rPr lang="en-US" sz="1800" dirty="0" err="1" smtClean="0">
                <a:latin typeface="Arial" panose="020B0604020202020204" pitchFamily="34" charset="0"/>
                <a:cs typeface="Arial" panose="020B0604020202020204" pitchFamily="34" charset="0"/>
              </a:rPr>
              <a:t>diuji</a:t>
            </a:r>
            <a:r>
              <a:rPr lang="en-US" sz="1800" dirty="0" smtClean="0">
                <a:latin typeface="Arial" panose="020B0604020202020204" pitchFamily="34" charset="0"/>
                <a:cs typeface="Arial" panose="020B0604020202020204" pitchFamily="34" charset="0"/>
              </a:rPr>
              <a:t>.</a:t>
            </a:r>
          </a:p>
          <a:p>
            <a:pPr marL="0" indent="0">
              <a:buNone/>
            </a:pPr>
            <a:endParaRPr 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2101197"/>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Conformance Keyword</a:t>
            </a:r>
          </a:p>
        </p:txBody>
      </p:sp>
      <p:sp>
        <p:nvSpPr>
          <p:cNvPr id="4100" name="Content Placeholder 5"/>
          <p:cNvSpPr>
            <a:spLocks noGrp="1"/>
          </p:cNvSpPr>
          <p:nvPr>
            <p:ph idx="1"/>
          </p:nvPr>
        </p:nvSpPr>
        <p:spPr>
          <a:xfrm>
            <a:off x="814387" y="2209800"/>
            <a:ext cx="7543800" cy="1371599"/>
          </a:xfrm>
        </p:spPr>
        <p:txBody>
          <a:bodyPr/>
          <a:lstStyle/>
          <a:p>
            <a:r>
              <a:rPr lang="en-US" sz="1800" dirty="0" err="1" smtClean="0">
                <a:latin typeface="Arial" panose="020B0604020202020204" pitchFamily="34" charset="0"/>
                <a:cs typeface="Arial" panose="020B0604020202020204" pitchFamily="34" charset="0"/>
              </a:rPr>
              <a:t>Disarankan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bahwa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spesifikasi-spesifikasi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untuk</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mengadopsi</a:t>
            </a:r>
            <a:endParaRPr lang="en-US" sz="1800" dirty="0" smtClean="0">
              <a:latin typeface="Arial" panose="020B0604020202020204" pitchFamily="34" charset="0"/>
              <a:cs typeface="Arial" panose="020B0604020202020204" pitchFamily="34" charset="0"/>
            </a:endParaRPr>
          </a:p>
          <a:p>
            <a:r>
              <a:rPr lang="en-US" sz="1800" dirty="0" err="1" smtClean="0">
                <a:latin typeface="Arial" panose="020B0604020202020204" pitchFamily="34" charset="0"/>
                <a:cs typeface="Arial" panose="020B0604020202020204" pitchFamily="34" charset="0"/>
              </a:rPr>
              <a:t>Pada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prinsipnya</a:t>
            </a:r>
            <a:r>
              <a:rPr lang="en-US" sz="1800" dirty="0" smtClean="0">
                <a:latin typeface="Arial" panose="020B0604020202020204" pitchFamily="34" charset="0"/>
                <a:cs typeface="Arial" panose="020B0604020202020204" pitchFamily="34" charset="0"/>
              </a:rPr>
              <a:t>, kata-kata </a:t>
            </a:r>
            <a:r>
              <a:rPr lang="en-US" sz="1800" dirty="0" err="1" smtClean="0">
                <a:latin typeface="Arial" panose="020B0604020202020204" pitchFamily="34" charset="0"/>
                <a:cs typeface="Arial" panose="020B0604020202020204" pitchFamily="34" charset="0"/>
              </a:rPr>
              <a:t>kunci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untuk</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digunakan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dalam</a:t>
            </a:r>
            <a:r>
              <a:rPr lang="en-US" sz="1800" dirty="0" smtClean="0">
                <a:latin typeface="Arial" panose="020B0604020202020204" pitchFamily="34" charset="0"/>
                <a:cs typeface="Arial" panose="020B0604020202020204" pitchFamily="34" charset="0"/>
              </a:rPr>
              <a:t> RFC </a:t>
            </a:r>
            <a:r>
              <a:rPr lang="en-US" sz="1800" dirty="0" err="1" smtClean="0">
                <a:latin typeface="Arial" panose="020B0604020202020204" pitchFamily="34" charset="0"/>
                <a:cs typeface="Arial" panose="020B0604020202020204" pitchFamily="34" charset="0"/>
              </a:rPr>
              <a:t>untuk</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Tunjukkan</a:t>
            </a:r>
            <a:r>
              <a:rPr lang="en-US" sz="1800" dirty="0" smtClean="0">
                <a:latin typeface="Arial" panose="020B0604020202020204" pitchFamily="34" charset="0"/>
                <a:cs typeface="Arial" panose="020B0604020202020204" pitchFamily="34" charset="0"/>
              </a:rPr>
              <a:t> Tingkat </a:t>
            </a:r>
            <a:r>
              <a:rPr lang="en-US" sz="1800" dirty="0" err="1" smtClean="0">
                <a:latin typeface="Arial" panose="020B0604020202020204" pitchFamily="34" charset="0"/>
                <a:cs typeface="Arial" panose="020B0604020202020204" pitchFamily="34" charset="0"/>
              </a:rPr>
              <a:t>Kebutuhan</a:t>
            </a:r>
            <a:r>
              <a:rPr lang="en-US" sz="1800" dirty="0" smtClean="0">
                <a:latin typeface="Arial" panose="020B0604020202020204" pitchFamily="34" charset="0"/>
                <a:cs typeface="Arial" panose="020B0604020202020204" pitchFamily="34" charset="0"/>
              </a:rPr>
              <a:t> </a:t>
            </a:r>
          </a:p>
          <a:p>
            <a:r>
              <a:rPr lang="en-US" sz="1800" dirty="0" err="1" smtClean="0">
                <a:latin typeface="Arial" panose="020B0604020202020204" pitchFamily="34" charset="0"/>
                <a:cs typeface="Arial" panose="020B0604020202020204" pitchFamily="34" charset="0"/>
              </a:rPr>
              <a:t>Dikenal</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sebagai</a:t>
            </a:r>
            <a:r>
              <a:rPr lang="en-US" sz="1800" dirty="0" smtClean="0">
                <a:latin typeface="Arial" panose="020B0604020202020204" pitchFamily="34" charset="0"/>
                <a:cs typeface="Arial" panose="020B0604020202020204" pitchFamily="34" charset="0"/>
              </a:rPr>
              <a:t> RFC 2119</a:t>
            </a:r>
          </a:p>
          <a:p>
            <a:r>
              <a:rPr lang="en-US" sz="1800" dirty="0" err="1" smtClean="0">
                <a:latin typeface="Arial" panose="020B0604020202020204" pitchFamily="34" charset="0"/>
                <a:cs typeface="Arial" panose="020B0604020202020204" pitchFamily="34" charset="0"/>
              </a:rPr>
              <a:t>Tergantung</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pada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jenis</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spesifik</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kation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dan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tujuannya</a:t>
            </a:r>
            <a:r>
              <a:rPr lang="en-US" sz="1800" dirty="0" smtClean="0">
                <a:latin typeface="Arial" panose="020B0604020202020204" pitchFamily="34" charset="0"/>
                <a:cs typeface="Arial" panose="020B0604020202020204" pitchFamily="34" charset="0"/>
              </a:rPr>
              <a:t>, </a:t>
            </a:r>
            <a:endParaRPr lang="id-ID"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848458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Contoh Kata Kunci</a:t>
            </a:r>
          </a:p>
        </p:txBody>
      </p:sp>
      <p:sp>
        <p:nvSpPr>
          <p:cNvPr id="5124" name="Content Placeholder 5"/>
          <p:cNvSpPr>
            <a:spLocks noGrp="1"/>
          </p:cNvSpPr>
          <p:nvPr>
            <p:ph idx="1"/>
          </p:nvPr>
        </p:nvSpPr>
        <p:spPr>
          <a:xfrm>
            <a:off x="457200" y="1524000"/>
            <a:ext cx="8229600" cy="4602163"/>
          </a:xfrm>
        </p:spPr>
        <p:txBody>
          <a:bodyPr/>
          <a:lstStyle/>
          <a:p>
            <a:r>
              <a:rPr lang="en-US" sz="2000" dirty="0" smtClean="0">
                <a:latin typeface="Arial" panose="020B0604020202020204" pitchFamily="34" charset="0"/>
                <a:cs typeface="Arial" panose="020B0604020202020204" pitchFamily="34" charset="0"/>
              </a:rPr>
              <a:t>Kata </a:t>
            </a:r>
            <a:r>
              <a:rPr lang="en-US" sz="2000" dirty="0" err="1" smtClean="0">
                <a:latin typeface="Arial" panose="020B0604020202020204" pitchFamily="34" charset="0"/>
                <a:cs typeface="Arial" panose="020B0604020202020204" pitchFamily="34" charset="0"/>
              </a:rPr>
              <a:t>Kunci</a:t>
            </a:r>
            <a:r>
              <a:rPr lang="en-US" sz="2000" dirty="0" smtClean="0">
                <a:latin typeface="Arial" panose="020B0604020202020204" pitchFamily="34" charset="0"/>
                <a:cs typeface="Arial" panose="020B0604020202020204" pitchFamily="34" charset="0"/>
              </a:rPr>
              <a:t> “MUST”, “MUST NOT”, “REQUIRED”, “SHALL”, “SHALL NOT”, “SHOULD”, “SHOULD NOT”, “RECOMMENDED”, “MAY”, and “OPTIONAL” di </a:t>
            </a:r>
            <a:r>
              <a:rPr lang="en-US" sz="2000" dirty="0" err="1" smtClean="0">
                <a:latin typeface="Arial" panose="020B0604020202020204" pitchFamily="34" charset="0"/>
                <a:cs typeface="Arial" panose="020B0604020202020204" pitchFamily="34" charset="0"/>
              </a:rPr>
              <a:t>dokumen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harus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ditafsirkan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seperti</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dijelaskan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RFC 2119. </a:t>
            </a:r>
          </a:p>
          <a:p>
            <a:endParaRPr lang="en-US" sz="2000" dirty="0">
              <a:latin typeface="Arial" panose="020B0604020202020204" pitchFamily="34" charset="0"/>
              <a:cs typeface="Arial" panose="020B0604020202020204" pitchFamily="34" charset="0"/>
            </a:endParaRPr>
          </a:p>
          <a:p>
            <a:r>
              <a:rPr lang="en-US" sz="2000" dirty="0" err="1" smtClean="0">
                <a:latin typeface="Arial" panose="020B0604020202020204" pitchFamily="34" charset="0"/>
                <a:cs typeface="Arial" panose="020B0604020202020204" pitchFamily="34" charset="0"/>
              </a:rPr>
              <a:t>Berikut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definisi</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dikutip</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RFC:</a:t>
            </a:r>
          </a:p>
          <a:p>
            <a:pPr marL="914400">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MUST or the terms “REQUIRED” or “SHALL”, </a:t>
            </a:r>
            <a:r>
              <a:rPr lang="en-US" sz="2000" dirty="0" err="1" smtClean="0">
                <a:latin typeface="Arial" panose="020B0604020202020204" pitchFamily="34" charset="0"/>
                <a:cs typeface="Arial" panose="020B0604020202020204" pitchFamily="34" charset="0"/>
              </a:rPr>
              <a:t>berarti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bahwa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definisi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adalah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mutlak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persyaratan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spesifikasi</a:t>
            </a:r>
            <a:r>
              <a:rPr lang="en-US" sz="2000" dirty="0" smtClean="0">
                <a:latin typeface="Arial" panose="020B0604020202020204" pitchFamily="34" charset="0"/>
                <a:cs typeface="Arial" panose="020B0604020202020204" pitchFamily="34" charset="0"/>
              </a:rPr>
              <a:t>.</a:t>
            </a:r>
          </a:p>
          <a:p>
            <a:pPr marL="914400">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MUST NOT or the phrase “SHALL NOT” </a:t>
            </a:r>
            <a:r>
              <a:rPr lang="en-US" sz="2000" dirty="0" err="1" smtClean="0">
                <a:latin typeface="Arial" panose="020B0604020202020204" pitchFamily="34" charset="0"/>
                <a:cs typeface="Arial" panose="020B0604020202020204" pitchFamily="34" charset="0"/>
              </a:rPr>
              <a:t>berarti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bahwa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definisi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adalah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larangan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mutlak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spesifikasi</a:t>
            </a:r>
            <a:r>
              <a:rPr lang="en-US"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14172876"/>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ContohKata Kunci</a:t>
            </a:r>
          </a:p>
        </p:txBody>
      </p:sp>
      <p:sp>
        <p:nvSpPr>
          <p:cNvPr id="6148" name="Content Placeholder 5"/>
          <p:cNvSpPr>
            <a:spLocks noGrp="1"/>
          </p:cNvSpPr>
          <p:nvPr>
            <p:ph idx="1"/>
          </p:nvPr>
        </p:nvSpPr>
        <p:spPr>
          <a:xfrm>
            <a:off x="914400" y="1638300"/>
            <a:ext cx="7467600" cy="3581400"/>
          </a:xfrm>
        </p:spPr>
        <p:txBody>
          <a:bodyPr/>
          <a:lstStyle/>
          <a:p>
            <a:r>
              <a:rPr lang="en-US" sz="2000" dirty="0" smtClean="0">
                <a:latin typeface="Arial" panose="020B0604020202020204" pitchFamily="34" charset="0"/>
                <a:cs typeface="Arial" panose="020B0604020202020204" pitchFamily="34" charset="0"/>
              </a:rPr>
              <a:t>SHOULD or the adjective “RECOMMENDED”,</a:t>
            </a:r>
          </a:p>
          <a:p>
            <a:pPr marL="855663" indent="0">
              <a:buNone/>
            </a:pPr>
            <a:r>
              <a:rPr lang="en-US" sz="2000" dirty="0" err="1" smtClean="0">
                <a:latin typeface="Arial" panose="020B0604020202020204" pitchFamily="34" charset="0"/>
                <a:cs typeface="Arial" panose="020B0604020202020204" pitchFamily="34" charset="0"/>
              </a:rPr>
              <a:t>Berarti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bahwa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kemungkinan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ada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alasan</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sah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keadaan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tertentu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mengabaikan</a:t>
            </a:r>
            <a:r>
              <a:rPr lang="en-US" sz="2000" dirty="0" smtClean="0">
                <a:latin typeface="Arial" panose="020B0604020202020204" pitchFamily="34" charset="0"/>
                <a:cs typeface="Arial" panose="020B0604020202020204" pitchFamily="34" charset="0"/>
              </a:rPr>
              <a:t> item </a:t>
            </a:r>
            <a:r>
              <a:rPr lang="en-US" sz="2000" dirty="0" err="1" smtClean="0">
                <a:latin typeface="Arial" panose="020B0604020202020204" pitchFamily="34" charset="0"/>
                <a:cs typeface="Arial" panose="020B0604020202020204" pitchFamily="34" charset="0"/>
              </a:rPr>
              <a:t>tertentu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tetapi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implikasi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penuh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harus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dipahami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ditimbang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lebih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hati-hati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sebelum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memilih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arah</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berbeda</a:t>
            </a:r>
            <a:r>
              <a:rPr lang="en-US" sz="2000" dirty="0" smtClean="0">
                <a:latin typeface="Arial" panose="020B0604020202020204" pitchFamily="34" charset="0"/>
                <a:cs typeface="Arial" panose="020B0604020202020204" pitchFamily="34" charset="0"/>
              </a:rPr>
              <a:t>.</a:t>
            </a: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SHOULD NOT or the phrase “NOT RECOMMENDED”</a:t>
            </a:r>
          </a:p>
          <a:p>
            <a:pPr marL="855663" indent="0">
              <a:buNone/>
            </a:pPr>
            <a:r>
              <a:rPr lang="en-US" sz="2000" dirty="0" err="1" smtClean="0">
                <a:latin typeface="Arial" panose="020B0604020202020204" pitchFamily="34" charset="0"/>
                <a:cs typeface="Arial" panose="020B0604020202020204" pitchFamily="34" charset="0"/>
              </a:rPr>
              <a:t>Berarti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bahwa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ada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mungkin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ada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alasan</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sah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keadaan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tertentu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ketika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perilaku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tertentu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dapat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diterima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atau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bahkan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berguna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tetapi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implikasi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penuh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harus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dipahami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kasus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hati-hati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ditimbang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sebelum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menerapkan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perilaku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dijelaskan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label </a:t>
            </a:r>
            <a:r>
              <a:rPr lang="en-US" sz="2000" dirty="0" err="1" smtClean="0">
                <a:latin typeface="Arial" panose="020B0604020202020204" pitchFamily="34" charset="0"/>
                <a:cs typeface="Arial" panose="020B0604020202020204" pitchFamily="34" charset="0"/>
              </a:rPr>
              <a:t>ini</a:t>
            </a:r>
            <a:r>
              <a:rPr lang="en-US"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57087936"/>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ContohKata Kunci</a:t>
            </a:r>
          </a:p>
        </p:txBody>
      </p:sp>
      <p:sp>
        <p:nvSpPr>
          <p:cNvPr id="6148" name="Content Placeholder 5"/>
          <p:cNvSpPr>
            <a:spLocks noGrp="1"/>
          </p:cNvSpPr>
          <p:nvPr>
            <p:ph idx="1"/>
          </p:nvPr>
        </p:nvSpPr>
        <p:spPr>
          <a:xfrm>
            <a:off x="762000" y="1843314"/>
            <a:ext cx="7772400" cy="3171371"/>
          </a:xfrm>
        </p:spPr>
        <p:txBody>
          <a:bodyPr/>
          <a:lstStyle/>
          <a:p>
            <a:r>
              <a:rPr lang="en-US" sz="2000" i="1" dirty="0" smtClean="0">
                <a:latin typeface="Arial" panose="020B0604020202020204" pitchFamily="34" charset="0"/>
                <a:cs typeface="Arial" panose="020B0604020202020204" pitchFamily="34" charset="0"/>
              </a:rPr>
              <a:t>MAY or the adjective  “OPTIONAL</a:t>
            </a:r>
            <a:r>
              <a:rPr lang="en-US" sz="2000" dirty="0" smtClean="0">
                <a:latin typeface="Arial" panose="020B0604020202020204" pitchFamily="34" charset="0"/>
                <a:cs typeface="Arial" panose="020B0604020202020204" pitchFamily="34" charset="0"/>
              </a:rPr>
              <a:t>”, </a:t>
            </a:r>
          </a:p>
          <a:p>
            <a:pPr marL="1089025" indent="0">
              <a:buNone/>
            </a:pPr>
            <a:r>
              <a:rPr lang="en-US" sz="2000" dirty="0" err="1" smtClean="0">
                <a:latin typeface="Arial" panose="020B0604020202020204" pitchFamily="34" charset="0"/>
                <a:cs typeface="Arial" panose="020B0604020202020204" pitchFamily="34" charset="0"/>
              </a:rPr>
              <a:t>Berarti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bahwa</a:t>
            </a:r>
            <a:r>
              <a:rPr lang="en-US" sz="2000" dirty="0" smtClean="0">
                <a:latin typeface="Arial" panose="020B0604020202020204" pitchFamily="34" charset="0"/>
                <a:cs typeface="Arial" panose="020B0604020202020204" pitchFamily="34" charset="0"/>
              </a:rPr>
              <a:t> item </a:t>
            </a:r>
            <a:r>
              <a:rPr lang="en-US" sz="2000" dirty="0" err="1" smtClean="0">
                <a:latin typeface="Arial" panose="020B0604020202020204" pitchFamily="34" charset="0"/>
                <a:cs typeface="Arial" panose="020B0604020202020204" pitchFamily="34" charset="0"/>
              </a:rPr>
              <a:t>benar-benar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opsional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Satu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perangkat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lunak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pemasok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dapat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memilih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menyertakan</a:t>
            </a:r>
            <a:r>
              <a:rPr lang="en-US" sz="2000" dirty="0" smtClean="0">
                <a:latin typeface="Arial" panose="020B0604020202020204" pitchFamily="34" charset="0"/>
                <a:cs typeface="Arial" panose="020B0604020202020204" pitchFamily="34" charset="0"/>
              </a:rPr>
              <a:t> item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mengaktifkan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kemampuan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tertentu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sedangkan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perangkat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lunak</a:t>
            </a:r>
            <a:r>
              <a:rPr lang="en-US" sz="2000" dirty="0" smtClean="0">
                <a:latin typeface="Arial" panose="020B0604020202020204" pitchFamily="34" charset="0"/>
                <a:cs typeface="Arial" panose="020B0604020202020204" pitchFamily="34" charset="0"/>
              </a:rPr>
              <a:t> lain </a:t>
            </a:r>
            <a:r>
              <a:rPr lang="en-US" sz="2000" dirty="0" err="1" smtClean="0">
                <a:latin typeface="Arial" panose="020B0604020202020204" pitchFamily="34" charset="0"/>
                <a:cs typeface="Arial" panose="020B0604020202020204" pitchFamily="34" charset="0"/>
              </a:rPr>
              <a:t>pemasok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dapat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menghilangkan</a:t>
            </a:r>
            <a:r>
              <a:rPr lang="en-US" sz="2000" dirty="0" smtClean="0">
                <a:latin typeface="Arial" panose="020B0604020202020204" pitchFamily="34" charset="0"/>
                <a:cs typeface="Arial" panose="020B0604020202020204" pitchFamily="34" charset="0"/>
              </a:rPr>
              <a:t> item yang </a:t>
            </a:r>
            <a:r>
              <a:rPr lang="en-US" sz="2000" dirty="0" err="1" smtClean="0">
                <a:latin typeface="Arial" panose="020B0604020202020204" pitchFamily="34" charset="0"/>
                <a:cs typeface="Arial" panose="020B0604020202020204" pitchFamily="34" charset="0"/>
              </a:rPr>
              <a:t>sama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kedua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kasus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mitra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komunikasi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tidak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bisa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diharapkan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baik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menyediakannya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pengirim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atau</a:t>
            </a:r>
            <a:r>
              <a:rPr lang="en-US" sz="2000" dirty="0" smtClean="0">
                <a:latin typeface="Arial" panose="020B0604020202020204" pitchFamily="34" charset="0"/>
                <a:cs typeface="Arial" panose="020B0604020202020204" pitchFamily="34" charset="0"/>
              </a:rPr>
              <a:t> proses </a:t>
            </a:r>
            <a:r>
              <a:rPr lang="en-US" sz="2000" dirty="0" err="1" smtClean="0">
                <a:latin typeface="Arial" panose="020B0604020202020204" pitchFamily="34" charset="0"/>
                <a:cs typeface="Arial" panose="020B0604020202020204" pitchFamily="34" charset="0"/>
              </a:rPr>
              <a:t>itu</a:t>
            </a:r>
            <a:r>
              <a:rPr lang="en-US" sz="2000" dirty="0" smtClean="0">
                <a:latin typeface="Arial" panose="020B0604020202020204" pitchFamily="34" charset="0"/>
                <a:cs typeface="Arial" panose="020B0604020202020204" pitchFamily="34" charset="0"/>
              </a:rPr>
              <a:t> (receiver) </a:t>
            </a:r>
            <a:r>
              <a:rPr lang="en-US" sz="2000" dirty="0" err="1" smtClean="0">
                <a:latin typeface="Arial" panose="020B0604020202020204" pitchFamily="34" charset="0"/>
                <a:cs typeface="Arial" panose="020B0604020202020204" pitchFamily="34" charset="0"/>
              </a:rPr>
              <a:t>tanpa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jelas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sukarela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kesepakatan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antara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mitra</a:t>
            </a:r>
            <a:r>
              <a:rPr lang="en-US" sz="2000" dirty="0" smtClean="0">
                <a:latin typeface="Arial" panose="020B0604020202020204" pitchFamily="34" charset="0"/>
                <a:cs typeface="Arial" panose="020B0604020202020204" pitchFamily="34" charset="0"/>
              </a:rPr>
              <a:t>.</a:t>
            </a:r>
            <a:endParaRPr lang="id-ID"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88592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Kata Kunci</a:t>
            </a:r>
          </a:p>
        </p:txBody>
      </p:sp>
      <p:sp>
        <p:nvSpPr>
          <p:cNvPr id="7172" name="Content Placeholder 5"/>
          <p:cNvSpPr>
            <a:spLocks noGrp="1"/>
          </p:cNvSpPr>
          <p:nvPr>
            <p:ph idx="1"/>
          </p:nvPr>
        </p:nvSpPr>
        <p:spPr>
          <a:xfrm>
            <a:off x="838200" y="1905000"/>
            <a:ext cx="7620000" cy="3048000"/>
          </a:xfrm>
        </p:spPr>
        <p:txBody>
          <a:bodyPr/>
          <a:lstStyle/>
          <a:p>
            <a:pPr marL="0" indent="0" algn="just">
              <a:buNone/>
            </a:pPr>
            <a:r>
              <a:rPr lang="en-US" sz="2000" dirty="0" err="1" smtClean="0">
                <a:latin typeface="Arial" panose="020B0604020202020204" pitchFamily="34" charset="0"/>
                <a:cs typeface="Arial" panose="020B0604020202020204" pitchFamily="34" charset="0"/>
              </a:rPr>
              <a:t>Konvensi</a:t>
            </a:r>
            <a:r>
              <a:rPr lang="en-US" sz="2000" dirty="0" smtClean="0">
                <a:latin typeface="Arial" panose="020B0604020202020204" pitchFamily="34" charset="0"/>
                <a:cs typeface="Arial" panose="020B0604020202020204" pitchFamily="34" charset="0"/>
              </a:rPr>
              <a:t> lain </a:t>
            </a:r>
            <a:r>
              <a:rPr lang="en-US" sz="2000" dirty="0" err="1" smtClean="0">
                <a:latin typeface="Arial" panose="020B0604020202020204" pitchFamily="34" charset="0"/>
                <a:cs typeface="Arial" panose="020B0604020202020204" pitchFamily="34" charset="0"/>
              </a:rPr>
              <a:t>adalah</a:t>
            </a:r>
            <a:r>
              <a:rPr lang="en-US" sz="2000" dirty="0" smtClean="0">
                <a:latin typeface="Arial" panose="020B0604020202020204" pitchFamily="34" charset="0"/>
                <a:cs typeface="Arial" panose="020B0604020202020204" pitchFamily="34" charset="0"/>
              </a:rPr>
              <a:t> </a:t>
            </a:r>
          </a:p>
          <a:p>
            <a:pPr marL="914400" indent="0" algn="just">
              <a:buNone/>
            </a:pPr>
            <a:r>
              <a:rPr lang="en-US" sz="2000" dirty="0" err="1" smtClean="0">
                <a:latin typeface="Arial" panose="020B0604020202020204" pitchFamily="34" charset="0"/>
                <a:cs typeface="Arial" panose="020B0604020202020204" pitchFamily="34" charset="0"/>
              </a:rPr>
              <a:t>Bahwa</a:t>
            </a:r>
            <a:r>
              <a:rPr lang="en-US" sz="2000" dirty="0" smtClean="0">
                <a:latin typeface="Arial" panose="020B0604020202020204" pitchFamily="34" charset="0"/>
                <a:cs typeface="Arial" panose="020B0604020202020204" pitchFamily="34" charset="0"/>
              </a:rPr>
              <a:t> kata </a:t>
            </a:r>
            <a:r>
              <a:rPr lang="en-US" sz="2000" dirty="0" err="1" smtClean="0">
                <a:latin typeface="Arial" panose="020B0604020202020204" pitchFamily="34" charset="0"/>
                <a:cs typeface="Arial" panose="020B0604020202020204" pitchFamily="34" charset="0"/>
              </a:rPr>
              <a:t>kunci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muncul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tampilan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huruf</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kapital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mungkin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juga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teks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huruf</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tebal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Penting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menggunakan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konvensi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secara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konsisten</a:t>
            </a:r>
            <a:r>
              <a:rPr lang="en-US" sz="2000" dirty="0" smtClean="0">
                <a:latin typeface="Arial" panose="020B0604020202020204" pitchFamily="34" charset="0"/>
                <a:cs typeface="Arial" panose="020B0604020202020204" pitchFamily="34" charset="0"/>
              </a:rPr>
              <a:t> di </a:t>
            </a:r>
            <a:r>
              <a:rPr lang="en-US" sz="2000" dirty="0" err="1" smtClean="0">
                <a:latin typeface="Arial" panose="020B0604020202020204" pitchFamily="34" charset="0"/>
                <a:cs typeface="Arial" panose="020B0604020202020204" pitchFamily="34" charset="0"/>
              </a:rPr>
              <a:t>seluruh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dokumen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memungkinkan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pembaca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mengidentifikasi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persyaratan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kesesuaian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cepat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Sehingga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pengaplikasiannya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kita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hanya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menggunakan</a:t>
            </a:r>
            <a:r>
              <a:rPr lang="en-US" sz="2000" dirty="0" smtClean="0">
                <a:latin typeface="Arial" panose="020B0604020202020204" pitchFamily="34" charset="0"/>
                <a:cs typeface="Arial" panose="020B0604020202020204" pitchFamily="34" charset="0"/>
              </a:rPr>
              <a:t> kata </a:t>
            </a:r>
            <a:r>
              <a:rPr lang="en-US" sz="2000" dirty="0" err="1" smtClean="0">
                <a:latin typeface="Arial" panose="020B0604020202020204" pitchFamily="34" charset="0"/>
                <a:cs typeface="Arial" panose="020B0604020202020204" pitchFamily="34" charset="0"/>
              </a:rPr>
              <a:t>kunci</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tercantum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mewakili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konsep</a:t>
            </a:r>
            <a:r>
              <a:rPr lang="en-US" sz="2000" dirty="0" smtClean="0">
                <a:latin typeface="Arial" panose="020B0604020202020204" pitchFamily="34" charset="0"/>
                <a:cs typeface="Arial" panose="020B0604020202020204" pitchFamily="34" charset="0"/>
              </a:rPr>
              <a:t>.</a:t>
            </a:r>
          </a:p>
          <a:p>
            <a:endParaRPr lang="id-ID"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6455187"/>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1242</TotalTime>
  <Words>412</Words>
  <Application>Microsoft Office PowerPoint</Application>
  <PresentationFormat>On-screen Show (4:3)</PresentationFormat>
  <Paragraphs>93</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PowerPoint Presentation</vt:lpstr>
      <vt:lpstr>Standar Pertukaran Data</vt:lpstr>
      <vt:lpstr>Standar Pertukaran Data</vt:lpstr>
      <vt:lpstr>Conformance Keyword</vt:lpstr>
      <vt:lpstr>Conformance Keyword</vt:lpstr>
      <vt:lpstr>Contoh Kata Kunci</vt:lpstr>
      <vt:lpstr>ContohKata Kunci</vt:lpstr>
      <vt:lpstr>ContohKata Kunci</vt:lpstr>
      <vt:lpstr>Kata Kunci</vt:lpstr>
      <vt:lpstr>Kata Kunci ISO/ IEC</vt:lpstr>
      <vt:lpstr>PowerPoint Presentation</vt:lpstr>
      <vt:lpstr>Dampak Penggunaan Kata Kunci</vt:lpstr>
      <vt:lpstr>Data Semantic</vt:lpstr>
      <vt:lpstr>Ciri-ciri Data Semantic</vt:lpstr>
      <vt:lpstr>Standar Pembuatan Profil</vt:lpstr>
      <vt:lpstr>Standar Pembuatan Profil</vt:lpstr>
      <vt:lpstr>Standar Pembuatan Profil</vt:lpstr>
      <vt:lpstr>PowerPoint Presentation</vt:lpstr>
      <vt:lpstr>PowerPoint Presentation</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Windows User</cp:lastModifiedBy>
  <cp:revision>214</cp:revision>
  <dcterms:created xsi:type="dcterms:W3CDTF">2010-08-24T06:47:44Z</dcterms:created>
  <dcterms:modified xsi:type="dcterms:W3CDTF">2017-12-04T16:12:45Z</dcterms:modified>
</cp:coreProperties>
</file>