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316" r:id="rId2"/>
    <p:sldId id="411" r:id="rId3"/>
    <p:sldId id="425" r:id="rId4"/>
    <p:sldId id="426" r:id="rId5"/>
    <p:sldId id="379" r:id="rId6"/>
    <p:sldId id="424" r:id="rId7"/>
    <p:sldId id="419" r:id="rId8"/>
    <p:sldId id="427" r:id="rId9"/>
    <p:sldId id="412" r:id="rId10"/>
    <p:sldId id="428" r:id="rId11"/>
    <p:sldId id="416" r:id="rId12"/>
    <p:sldId id="420" r:id="rId13"/>
    <p:sldId id="430" r:id="rId14"/>
    <p:sldId id="429" r:id="rId15"/>
    <p:sldId id="421" r:id="rId16"/>
    <p:sldId id="417" r:id="rId17"/>
    <p:sldId id="414" r:id="rId18"/>
    <p:sldId id="398" r:id="rId19"/>
    <p:sldId id="399" r:id="rId20"/>
    <p:sldId id="400" r:id="rId21"/>
    <p:sldId id="401" r:id="rId22"/>
    <p:sldId id="402" r:id="rId23"/>
    <p:sldId id="403" r:id="rId24"/>
    <p:sldId id="404" r:id="rId25"/>
    <p:sldId id="405" r:id="rId26"/>
    <p:sldId id="397" r:id="rId27"/>
    <p:sldId id="406" r:id="rId28"/>
    <p:sldId id="407" r:id="rId29"/>
    <p:sldId id="408" r:id="rId30"/>
    <p:sldId id="409" r:id="rId31"/>
    <p:sldId id="418" r:id="rId32"/>
    <p:sldId id="380" r:id="rId33"/>
    <p:sldId id="381" r:id="rId34"/>
    <p:sldId id="382" r:id="rId35"/>
    <p:sldId id="383" r:id="rId36"/>
    <p:sldId id="384" r:id="rId37"/>
    <p:sldId id="385" r:id="rId38"/>
    <p:sldId id="365" r:id="rId39"/>
    <p:sldId id="386" r:id="rId40"/>
    <p:sldId id="366" r:id="rId41"/>
    <p:sldId id="367" r:id="rId42"/>
    <p:sldId id="368" r:id="rId43"/>
    <p:sldId id="369" r:id="rId44"/>
    <p:sldId id="370" r:id="rId45"/>
    <p:sldId id="371" r:id="rId46"/>
    <p:sldId id="372" r:id="rId47"/>
    <p:sldId id="373" r:id="rId48"/>
    <p:sldId id="374" r:id="rId49"/>
    <p:sldId id="375" r:id="rId50"/>
    <p:sldId id="387" r:id="rId51"/>
    <p:sldId id="376" r:id="rId52"/>
    <p:sldId id="377" r:id="rId53"/>
    <p:sldId id="378" r:id="rId54"/>
    <p:sldId id="388" r:id="rId55"/>
    <p:sldId id="389" r:id="rId56"/>
    <p:sldId id="390" r:id="rId57"/>
    <p:sldId id="391" r:id="rId58"/>
    <p:sldId id="392" r:id="rId59"/>
    <p:sldId id="393" r:id="rId60"/>
    <p:sldId id="394" r:id="rId61"/>
    <p:sldId id="395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86957" autoAdjust="0"/>
  </p:normalViewPr>
  <p:slideViewPr>
    <p:cSldViewPr>
      <p:cViewPr varScale="1">
        <p:scale>
          <a:sx n="53" d="100"/>
          <a:sy n="53" d="100"/>
        </p:scale>
        <p:origin x="6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F8D2BB2-AD19-4B4B-8FB6-0D32B0DCCEEF}" type="datetimeFigureOut">
              <a:rPr lang="id-ID"/>
              <a:pPr>
                <a:defRPr/>
              </a:pPr>
              <a:t>15/10/2017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7D75230-49DE-446C-A0B1-8AFE7ED3C77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3588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5230-49DE-446C-A0B1-8AFE7ED3C774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9079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199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211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Kamus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suatu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daftar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elemen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terorganisir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tetap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sesuai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sehingga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user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mempunyai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pengertian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input, output,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komponen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429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Kamus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suatu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daftar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elemen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terorganisir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tetap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sesuai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sehingga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user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mempunyai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pengertian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input, output,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komponen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57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Kamus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suatu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daftar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elemen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terorganisir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tetap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sesuai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sehingga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user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mempunyai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pengertian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input, output,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komponen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strore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322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1.  NCVHS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Penasehat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AS</a:t>
            </a:r>
          </a:p>
          <a:p>
            <a:r>
              <a:rPr lang="en-US" dirty="0" smtClean="0"/>
              <a:t>2.  </a:t>
            </a:r>
            <a:r>
              <a:rPr lang="en-US" dirty="0" err="1" smtClean="0"/>
              <a:t>Tugasnya</a:t>
            </a:r>
            <a:r>
              <a:rPr lang="en-US" dirty="0" smtClean="0"/>
              <a:t>, </a:t>
            </a:r>
            <a:r>
              <a:rPr lang="en-US" dirty="0" err="1" smtClean="0"/>
              <a:t>menelaah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keseragaman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standar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dibandingkan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antara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berbagai</a:t>
            </a:r>
            <a:r>
              <a:rPr lang="en-US" baseline="0" dirty="0" smtClean="0"/>
              <a:t> area </a:t>
            </a:r>
            <a:r>
              <a:rPr lang="en-US" baseline="0" dirty="0" err="1" smtClean="0"/>
              <a:t>geografik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populasi</a:t>
            </a:r>
            <a:r>
              <a:rPr lang="en-US" baseline="0" dirty="0" smtClean="0"/>
              <a:t>, system </a:t>
            </a:r>
            <a:r>
              <a:rPr lang="en-US" baseline="0" dirty="0" err="1" smtClean="0"/>
              <a:t>institusi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tempat-tempat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pemberian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asuhan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kesehatan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3. </a:t>
            </a:r>
            <a:r>
              <a:rPr lang="en-US" baseline="0" dirty="0" err="1" smtClean="0"/>
              <a:t>Tujuannya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memaksimalkan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keefektifan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promosi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kesehatan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meminimalkan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beban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penyelenggara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mengumpulkan</a:t>
            </a:r>
            <a:r>
              <a:rPr lang="en-US" baseline="0" dirty="0" smtClean="0"/>
              <a:t> data 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080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17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004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18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71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19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97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753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20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2893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21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2132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22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311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23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4086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24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039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25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3929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26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4642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27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1787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28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6393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29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629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1324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30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7921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koleksi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mengembalikan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hasilnya</a:t>
            </a:r>
            <a:r>
              <a:rPr lang="en-US" smtClean="0"/>
              <a:t>.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31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4502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32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09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33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295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34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6314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35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0115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36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4741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37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832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8A83893-0FD9-478D-9C50-880DFC978525}" type="slidenum">
              <a:rPr lang="id-ID">
                <a:latin typeface="Calibri" panose="020F0502020204030204" pitchFamily="34" charset="0"/>
              </a:rPr>
              <a:pPr eaLnBrk="1" hangingPunct="1"/>
              <a:t>38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6646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Level 1 </a:t>
            </a:r>
            <a:r>
              <a:rPr lang="en-US" dirty="0" err="1" smtClean="0"/>
              <a:t>dan</a:t>
            </a:r>
            <a:r>
              <a:rPr lang="en-US" dirty="0" smtClean="0"/>
              <a:t> 2 manual</a:t>
            </a:r>
          </a:p>
          <a:p>
            <a:r>
              <a:rPr lang="en-US" dirty="0" smtClean="0"/>
              <a:t>Level 3 </a:t>
            </a:r>
            <a:r>
              <a:rPr lang="en-US" dirty="0" err="1" smtClean="0"/>
              <a:t>dan</a:t>
            </a:r>
            <a:r>
              <a:rPr lang="en-US" dirty="0" smtClean="0"/>
              <a:t> 4 </a:t>
            </a:r>
            <a:r>
              <a:rPr lang="en-US" dirty="0" err="1" smtClean="0"/>
              <a:t>elektronik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8A83893-0FD9-478D-9C50-880DFC978525}" type="slidenum">
              <a:rPr lang="id-ID">
                <a:latin typeface="Calibri" panose="020F0502020204030204" pitchFamily="34" charset="0"/>
              </a:rPr>
              <a:pPr eaLnBrk="1" hangingPunct="1"/>
              <a:t>39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046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6350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60B9AD-8564-415F-8B4F-2C0D15899D98}" type="slidenum">
              <a:rPr lang="id-ID">
                <a:latin typeface="Calibri" panose="020F0502020204030204" pitchFamily="34" charset="0"/>
              </a:rPr>
              <a:pPr eaLnBrk="1" hangingPunct="1"/>
              <a:t>40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1489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E6CE612-E130-44A9-B72B-808084C65B8B}" type="slidenum">
              <a:rPr lang="id-ID">
                <a:latin typeface="Calibri" panose="020F0502020204030204" pitchFamily="34" charset="0"/>
              </a:rPr>
              <a:pPr eaLnBrk="1" hangingPunct="1"/>
              <a:t>41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5743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296FC7-DFAF-4C5A-9D52-F483C95DE34D}" type="slidenum">
              <a:rPr lang="id-ID">
                <a:latin typeface="Calibri" panose="020F0502020204030204" pitchFamily="34" charset="0"/>
              </a:rPr>
              <a:pPr eaLnBrk="1" hangingPunct="1"/>
              <a:t>42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6736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27B98C-DB98-49E5-A889-13A6E21C83DF}" type="slidenum">
              <a:rPr lang="id-ID">
                <a:latin typeface="Calibri" panose="020F0502020204030204" pitchFamily="34" charset="0"/>
              </a:rPr>
              <a:pPr eaLnBrk="1" hangingPunct="1"/>
              <a:t>43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613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E95DE92-78F3-44AB-9C72-49C0BA8BE1A2}" type="slidenum">
              <a:rPr lang="id-ID">
                <a:latin typeface="Calibri" panose="020F0502020204030204" pitchFamily="34" charset="0"/>
              </a:rPr>
              <a:pPr eaLnBrk="1" hangingPunct="1"/>
              <a:t>44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5275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1CDBB3-93CA-4B0C-AD5F-9BED52899234}" type="slidenum">
              <a:rPr lang="id-ID">
                <a:latin typeface="Calibri" panose="020F0502020204030204" pitchFamily="34" charset="0"/>
              </a:rPr>
              <a:pPr eaLnBrk="1" hangingPunct="1"/>
              <a:t>45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1170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3D418D-2CF3-46B3-892C-1BCEC1F07299}" type="slidenum">
              <a:rPr lang="id-ID">
                <a:latin typeface="Calibri" panose="020F0502020204030204" pitchFamily="34" charset="0"/>
              </a:rPr>
              <a:pPr eaLnBrk="1" hangingPunct="1"/>
              <a:t>46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1625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Metadata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semacam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katalog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(data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data)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ontologi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sebuah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taxonomyglossary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vocabulary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konsep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istilah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sebuah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domain/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aplikasi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603CC5-FA22-4F49-A700-F414CAC97412}" type="slidenum">
              <a:rPr lang="id-ID">
                <a:latin typeface="Calibri" panose="020F0502020204030204" pitchFamily="34" charset="0"/>
              </a:rPr>
              <a:pPr eaLnBrk="1" hangingPunct="1"/>
              <a:t>47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8808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918357C-831E-4893-B9FA-5F98EA004285}" type="slidenum">
              <a:rPr lang="id-ID">
                <a:latin typeface="Calibri" panose="020F0502020204030204" pitchFamily="34" charset="0"/>
              </a:rPr>
              <a:pPr eaLnBrk="1" hangingPunct="1"/>
              <a:t>48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2601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World Wide Web Consortium (</a:t>
            </a:r>
            <a:r>
              <a:rPr lang="en-US" b="1" dirty="0" smtClean="0"/>
              <a:t>W3C</a:t>
            </a:r>
            <a:r>
              <a:rPr lang="en-US" dirty="0" smtClean="0"/>
              <a:t>)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535070-C2CE-4924-9CF3-947B8D6F162A}" type="slidenum">
              <a:rPr lang="id-ID">
                <a:latin typeface="Calibri" panose="020F0502020204030204" pitchFamily="34" charset="0"/>
              </a:rPr>
              <a:pPr eaLnBrk="1" hangingPunct="1"/>
              <a:t>49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490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383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535070-C2CE-4924-9CF3-947B8D6F162A}" type="slidenum">
              <a:rPr lang="id-ID">
                <a:latin typeface="Calibri" panose="020F0502020204030204" pitchFamily="34" charset="0"/>
              </a:rPr>
              <a:pPr eaLnBrk="1" hangingPunct="1"/>
              <a:t>50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92690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Pemanfaatan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lain metadata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world wide web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salah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satu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tools yang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dipergunakan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manajemen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situs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web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sebuah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organisasi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4D8297-A5B9-4F69-89F4-ACA32E17A38E}" type="slidenum">
              <a:rPr lang="id-ID">
                <a:latin typeface="Calibri" panose="020F0502020204030204" pitchFamily="34" charset="0"/>
              </a:rPr>
              <a:pPr eaLnBrk="1" hangingPunct="1"/>
              <a:t>51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8259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AB42F0-7821-4D09-B791-968649DC78CF}" type="slidenum">
              <a:rPr lang="id-ID">
                <a:latin typeface="Calibri" panose="020F0502020204030204" pitchFamily="34" charset="0"/>
              </a:rPr>
              <a:pPr eaLnBrk="1" hangingPunct="1"/>
              <a:t>52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04411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DF8BF4-0B1B-4C79-8DE7-F034D3118E68}" type="slidenum">
              <a:rPr lang="id-ID">
                <a:latin typeface="Calibri" panose="020F0502020204030204" pitchFamily="34" charset="0"/>
              </a:rPr>
              <a:pPr eaLnBrk="1" hangingPunct="1"/>
              <a:t>53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255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Salah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metadata yang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digunakan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manajemen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situs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web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Dublin Core Metadata Element Set.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DF8BF4-0B1B-4C79-8DE7-F034D3118E68}" type="slidenum">
              <a:rPr lang="id-ID">
                <a:latin typeface="Calibri" panose="020F0502020204030204" pitchFamily="34" charset="0"/>
              </a:rPr>
              <a:pPr eaLnBrk="1" hangingPunct="1"/>
              <a:t>54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52097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DF8BF4-0B1B-4C79-8DE7-F034D3118E68}" type="slidenum">
              <a:rPr lang="id-ID">
                <a:latin typeface="Calibri" panose="020F0502020204030204" pitchFamily="34" charset="0"/>
              </a:rPr>
              <a:pPr eaLnBrk="1" hangingPunct="1"/>
              <a:t>55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88381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DF8BF4-0B1B-4C79-8DE7-F034D3118E68}" type="slidenum">
              <a:rPr lang="id-ID">
                <a:latin typeface="Calibri" panose="020F0502020204030204" pitchFamily="34" charset="0"/>
              </a:rPr>
              <a:pPr eaLnBrk="1" hangingPunct="1"/>
              <a:t>56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42330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DF8BF4-0B1B-4C79-8DE7-F034D3118E68}" type="slidenum">
              <a:rPr lang="id-ID">
                <a:latin typeface="Calibri" panose="020F0502020204030204" pitchFamily="34" charset="0"/>
              </a:rPr>
              <a:pPr eaLnBrk="1" hangingPunct="1"/>
              <a:t>57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9923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DF8BF4-0B1B-4C79-8DE7-F034D3118E68}" type="slidenum">
              <a:rPr lang="id-ID">
                <a:latin typeface="Calibri" panose="020F0502020204030204" pitchFamily="34" charset="0"/>
              </a:rPr>
              <a:pPr eaLnBrk="1" hangingPunct="1"/>
              <a:t>58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47103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DF8BF4-0B1B-4C79-8DE7-F034D3118E68}" type="slidenum">
              <a:rPr lang="id-ID">
                <a:latin typeface="Calibri" panose="020F0502020204030204" pitchFamily="34" charset="0"/>
              </a:rPr>
              <a:pPr eaLnBrk="1" hangingPunct="1"/>
              <a:t>59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98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Sumpah</a:t>
            </a:r>
            <a:r>
              <a:rPr lang="en-US" dirty="0" smtClean="0"/>
              <a:t> </a:t>
            </a:r>
            <a:r>
              <a:rPr lang="en-US" dirty="0" err="1" smtClean="0"/>
              <a:t>hipokrates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mengharuskan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diperlukannya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bukti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berupa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rekaman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kesehatan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9369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DF8BF4-0B1B-4C79-8DE7-F034D3118E68}" type="slidenum">
              <a:rPr lang="id-ID">
                <a:latin typeface="Calibri" panose="020F0502020204030204" pitchFamily="34" charset="0"/>
              </a:rPr>
              <a:pPr eaLnBrk="1" hangingPunct="1"/>
              <a:t>60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52047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DF8BF4-0B1B-4C79-8DE7-F034D3118E68}" type="slidenum">
              <a:rPr lang="id-ID">
                <a:latin typeface="Calibri" panose="020F0502020204030204" pitchFamily="34" charset="0"/>
              </a:rPr>
              <a:pPr eaLnBrk="1" hangingPunct="1"/>
              <a:t>61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973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311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025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832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A47F-D6E7-4BC6-9CF8-8F415D153C7C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0434B-D7E2-4A3E-895D-C850E27E73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8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B26CF-5431-48AE-A44E-6EF859B97029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034A3-3C07-4E2B-A33B-84A89D33CD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2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CDF72-0AE8-4E64-8168-F27A9E0AE5F5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909F3-0FCC-4170-B839-9F270B51FA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0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D1120-4B52-4B75-9C37-580A1BFD5425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381E7-6012-4558-A839-0CEC3E875F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9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EFA21-A6F2-49E7-B5A7-F84FE684580E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F3C5A-06E5-4981-8B82-5DCDEE6D15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0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1EF52-D237-4B1A-AA83-CD870CF486FD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340FA-3927-4663-A40E-D5F40DCD34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9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8B4F2-AC3E-4D94-B344-866455CC2FE2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F342F-3B01-44F9-955C-D6FF113321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1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BBAF7-E7EA-480F-82E6-712DA5F6A227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F8254-7182-42F1-9C82-3BAA0BBB08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7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1E185-390F-42AE-8C19-43EA3F3A3C3D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AB3BD-A839-4A30-82D6-B0E754BEDA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3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E5DF9-CF6E-45CF-BD3D-5C4178586041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736A6-4612-4694-AD27-15E947E7DE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3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0F409-9B0B-4DD9-9F75-C657623639E7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88576-D0FF-435C-BA7C-B97A0AA2E7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2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D530B0-BE7A-4E46-AE02-1F38844EAAF3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1572361-4AC2-4889-8ECA-5FCB1654D7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7462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048000" y="3507938"/>
            <a:ext cx="59436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STANDAR DAN MODEL DATA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PERTEMUAN </a:t>
            </a:r>
            <a:r>
              <a:rPr lang="en-US" sz="2000" b="1" dirty="0" smtClean="0">
                <a:solidFill>
                  <a:schemeClr val="bg1"/>
                </a:solidFill>
              </a:rPr>
              <a:t>2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NOVIANDI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PRODI MIK | FAKULTAS ILMU-ILMU KESEHATAN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3328987" y="914400"/>
            <a:ext cx="2514600" cy="457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Administratif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38187" y="1752600"/>
            <a:ext cx="7696200" cy="42672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Lembaran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pengesahan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melepaskan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Formulir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pengesahan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otorisasi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pelayanan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formulir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pemberian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Lembar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kuasa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Lembar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pulang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paksa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Sertifikat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kelahiran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kematian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Formulir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pembebasan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sarana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pelayanan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kesehatan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tuntutan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kehilangan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kerusakan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pribadi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pasien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Korespondensi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berkaitan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permintaan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rekaman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Kejadian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riwayat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audit 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Klaim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dihubungkan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pasien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Menelaah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kualitas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data 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dihubungkan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pasien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identitas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pasien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Protokol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klinis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jalur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klinis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pedoman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praktik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pengetahuan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lain</a:t>
            </a:r>
          </a:p>
          <a:p>
            <a:pPr marL="342900" indent="-342900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3489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257800" y="3347404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297">
            <a:off x="1905000" y="2045985"/>
            <a:ext cx="2009401" cy="26028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419600" y="2438400"/>
            <a:ext cx="2611612" cy="1420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pemeriksaan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pengobatan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perawatan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980673"/>
            <a:ext cx="17139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Data </a:t>
            </a:r>
            <a:r>
              <a:rPr lang="en-US" sz="2500" dirty="0" err="1" smtClean="0"/>
              <a:t>Klinis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6680461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Kamus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817660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 indent="-403225">
              <a:buFont typeface="Wingdings" panose="05000000000000000000" pitchFamily="2" charset="2"/>
              <a:buChar char="q"/>
            </a:pPr>
            <a:r>
              <a:rPr lang="en-US" dirty="0" err="1" smtClean="0">
                <a:solidFill>
                  <a:srgbClr val="000000"/>
                </a:solidFill>
              </a:rPr>
              <a:t>Kamus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data </a:t>
            </a:r>
            <a:r>
              <a:rPr lang="en-US" dirty="0" err="1">
                <a:solidFill>
                  <a:srgbClr val="000000"/>
                </a:solidFill>
              </a:rPr>
              <a:t>adalah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suatu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daftar</a:t>
            </a:r>
            <a:r>
              <a:rPr lang="en-US" dirty="0">
                <a:solidFill>
                  <a:srgbClr val="FF0000"/>
                </a:solidFill>
              </a:rPr>
              <a:t> data </a:t>
            </a:r>
            <a:r>
              <a:rPr lang="en-US" dirty="0" err="1">
                <a:solidFill>
                  <a:srgbClr val="FF0000"/>
                </a:solidFill>
              </a:rPr>
              <a:t>elemen</a:t>
            </a:r>
            <a:r>
              <a:rPr lang="en-US" dirty="0">
                <a:solidFill>
                  <a:srgbClr val="FF0000"/>
                </a:solidFill>
              </a:rPr>
              <a:t> yang </a:t>
            </a:r>
            <a:r>
              <a:rPr lang="en-US" dirty="0" err="1">
                <a:solidFill>
                  <a:srgbClr val="FF0000"/>
                </a:solidFill>
              </a:rPr>
              <a:t>terorganisir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dengan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definisi</a:t>
            </a:r>
            <a:r>
              <a:rPr lang="en-US" dirty="0">
                <a:solidFill>
                  <a:srgbClr val="000000"/>
                </a:solidFill>
              </a:rPr>
              <a:t> yang </a:t>
            </a:r>
            <a:r>
              <a:rPr lang="en-US" dirty="0" err="1">
                <a:solidFill>
                  <a:srgbClr val="000000"/>
                </a:solidFill>
              </a:rPr>
              <a:t>tetap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sesuai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dengan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sistem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sehingga</a:t>
            </a:r>
            <a:r>
              <a:rPr lang="en-US" dirty="0">
                <a:solidFill>
                  <a:srgbClr val="000000"/>
                </a:solidFill>
              </a:rPr>
              <a:t> user </a:t>
            </a:r>
            <a:r>
              <a:rPr lang="en-US" dirty="0" err="1">
                <a:solidFill>
                  <a:srgbClr val="000000"/>
                </a:solidFill>
              </a:rPr>
              <a:t>dan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analis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sistem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mempunyai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pengertian</a:t>
            </a:r>
            <a:r>
              <a:rPr lang="en-US" dirty="0">
                <a:solidFill>
                  <a:srgbClr val="000000"/>
                </a:solidFill>
              </a:rPr>
              <a:t> yang </a:t>
            </a:r>
            <a:r>
              <a:rPr lang="en-US" dirty="0" err="1">
                <a:solidFill>
                  <a:srgbClr val="000000"/>
                </a:solidFill>
              </a:rPr>
              <a:t>sama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tentang</a:t>
            </a:r>
            <a:r>
              <a:rPr lang="en-US" dirty="0">
                <a:solidFill>
                  <a:srgbClr val="000000"/>
                </a:solidFill>
              </a:rPr>
              <a:t> input, output, </a:t>
            </a:r>
            <a:r>
              <a:rPr lang="en-US" dirty="0" err="1">
                <a:solidFill>
                  <a:srgbClr val="000000"/>
                </a:solidFill>
              </a:rPr>
              <a:t>dan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komponen</a:t>
            </a:r>
            <a:r>
              <a:rPr lang="en-US" dirty="0">
                <a:solidFill>
                  <a:srgbClr val="000000"/>
                </a:solidFill>
              </a:rPr>
              <a:t> data </a:t>
            </a:r>
            <a:r>
              <a:rPr lang="en-US" dirty="0" err="1">
                <a:solidFill>
                  <a:srgbClr val="000000"/>
                </a:solidFill>
              </a:rPr>
              <a:t>strore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3115270"/>
            <a:ext cx="75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 indent="-403225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000000"/>
                </a:solidFill>
              </a:rPr>
              <a:t>M</a:t>
            </a:r>
            <a:r>
              <a:rPr lang="en-US" dirty="0" err="1" smtClean="0">
                <a:solidFill>
                  <a:srgbClr val="000000"/>
                </a:solidFill>
              </a:rPr>
              <a:t>embantu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analis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sistem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dalam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mendefinisikan</a:t>
            </a:r>
            <a:r>
              <a:rPr lang="en-US" dirty="0">
                <a:solidFill>
                  <a:srgbClr val="000000"/>
                </a:solidFill>
              </a:rPr>
              <a:t> data yang </a:t>
            </a:r>
            <a:r>
              <a:rPr lang="en-US" dirty="0" err="1">
                <a:solidFill>
                  <a:srgbClr val="000000"/>
                </a:solidFill>
              </a:rPr>
              <a:t>mengalir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dalam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sistem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sehingga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pendefinisian</a:t>
            </a:r>
            <a:r>
              <a:rPr lang="en-US" dirty="0">
                <a:solidFill>
                  <a:srgbClr val="000000"/>
                </a:solidFill>
              </a:rPr>
              <a:t> data </a:t>
            </a:r>
            <a:r>
              <a:rPr lang="en-US" dirty="0" err="1">
                <a:solidFill>
                  <a:srgbClr val="000000"/>
                </a:solidFill>
              </a:rPr>
              <a:t>itu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dapat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dilakukan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dengan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lengkap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terstruktur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2449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29166" t="25656" r="33814" b="40422"/>
          <a:stretch/>
        </p:blipFill>
        <p:spPr bwMode="auto">
          <a:xfrm>
            <a:off x="547849" y="1015537"/>
            <a:ext cx="3795551" cy="24896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5"/>
          <a:srcRect l="28846" t="33923" r="33654" b="29590"/>
          <a:stretch/>
        </p:blipFill>
        <p:spPr bwMode="auto">
          <a:xfrm>
            <a:off x="4335733" y="1041766"/>
            <a:ext cx="4198668" cy="2463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6"/>
          <a:srcRect l="29327" t="39909" r="33654" b="13341"/>
          <a:stretch/>
        </p:blipFill>
        <p:spPr bwMode="auto">
          <a:xfrm>
            <a:off x="547849" y="3505200"/>
            <a:ext cx="3795551" cy="274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7"/>
          <a:srcRect l="29166" t="29076" r="33654" b="28734"/>
          <a:stretch/>
        </p:blipFill>
        <p:spPr bwMode="auto">
          <a:xfrm>
            <a:off x="4335732" y="3505200"/>
            <a:ext cx="4198667" cy="274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25340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Kamus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2057400"/>
            <a:ext cx="7543800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kamus</a:t>
            </a:r>
            <a:r>
              <a:rPr lang="en-US" dirty="0" smtClean="0"/>
              <a:t> data</a:t>
            </a:r>
            <a:r>
              <a:rPr lang="en-US" sz="1400" dirty="0" smtClean="0"/>
              <a:t>(</a:t>
            </a:r>
            <a:r>
              <a:rPr lang="en-US" sz="1400" i="1" dirty="0" err="1" smtClean="0"/>
              <a:t>Sistem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kesehatan</a:t>
            </a:r>
            <a:r>
              <a:rPr lang="en-US" sz="1400" i="1" dirty="0" smtClean="0"/>
              <a:t> di </a:t>
            </a:r>
            <a:r>
              <a:rPr lang="en-US" sz="1400" i="1" dirty="0" err="1" smtClean="0"/>
              <a:t>Middlewest</a:t>
            </a:r>
            <a:r>
              <a:rPr lang="en-US" sz="1400" dirty="0" smtClean="0"/>
              <a:t>),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marL="806450" indent="-40322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elemen-elemen</a:t>
            </a:r>
            <a:r>
              <a:rPr lang="en-US" dirty="0" smtClean="0"/>
              <a:t> data yang </a:t>
            </a:r>
            <a:r>
              <a:rPr lang="en-US" dirty="0" err="1" smtClean="0"/>
              <a:t>dikumpulkan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rekam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endParaRPr lang="en-US" dirty="0" smtClean="0"/>
          </a:p>
          <a:p>
            <a:pPr marL="806450" indent="-40322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data</a:t>
            </a:r>
          </a:p>
          <a:p>
            <a:pPr marL="806450" indent="-40322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err="1" smtClean="0"/>
              <a:t>Uraian</a:t>
            </a:r>
            <a:r>
              <a:rPr lang="en-US" dirty="0" smtClean="0"/>
              <a:t> </a:t>
            </a:r>
            <a:r>
              <a:rPr lang="en-US" dirty="0" err="1" smtClean="0"/>
              <a:t>ciri-ciri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data</a:t>
            </a:r>
          </a:p>
          <a:p>
            <a:pPr marL="806450" indent="-40322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err="1" smtClean="0"/>
              <a:t>Spesifikasi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data fields </a:t>
            </a:r>
            <a:r>
              <a:rPr lang="en-US" dirty="0" err="1" smtClean="0"/>
              <a:t>pada</a:t>
            </a:r>
            <a:r>
              <a:rPr lang="en-US" dirty="0" smtClean="0"/>
              <a:t> system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</a:p>
          <a:p>
            <a:pPr marL="806450" indent="-40322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err="1" smtClean="0"/>
              <a:t>Uraian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data yang </a:t>
            </a:r>
            <a:r>
              <a:rPr lang="en-US" dirty="0" err="1" smtClean="0"/>
              <a:t>diakses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876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Tatanan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Federal</a:t>
            </a:r>
            <a:b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(National 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Comitee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on Vital and Health Statistic (NCVHS))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054985"/>
              </p:ext>
            </p:extLst>
          </p:nvPr>
        </p:nvGraphicFramePr>
        <p:xfrm>
          <a:off x="533400" y="1676400"/>
          <a:ext cx="7924800" cy="402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62400"/>
                <a:gridCol w="3962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tatanan</a:t>
                      </a:r>
                      <a:r>
                        <a:rPr lang="en-US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 </a:t>
                      </a:r>
                      <a:r>
                        <a:rPr lang="en-US" sz="18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informasi</a:t>
                      </a:r>
                      <a:r>
                        <a:rPr lang="en-US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federal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Tujuan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Uniform Hospital Discharge Data Set</a:t>
                      </a:r>
                    </a:p>
                    <a:p>
                      <a:pPr algn="ctr"/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(UHDDS)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Pengumpulan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seragam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pada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pasien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rawat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inap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Uniform Ambulatory Data</a:t>
                      </a:r>
                      <a:r>
                        <a:rPr lang="en-US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Set (UACDS)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Meningkatkan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kemampuan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membandingkan</a:t>
                      </a:r>
                      <a:r>
                        <a:rPr lang="en-US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 </a:t>
                      </a:r>
                      <a:r>
                        <a:rPr lang="en-US" sz="18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diberbagai</a:t>
                      </a:r>
                      <a:r>
                        <a:rPr lang="en-US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tempat</a:t>
                      </a:r>
                      <a:r>
                        <a:rPr lang="en-US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rawat</a:t>
                      </a:r>
                      <a:r>
                        <a:rPr lang="en-US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jalan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 Data</a:t>
                      </a:r>
                      <a:r>
                        <a:rPr lang="en-US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Set for Long Term Care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Penilaian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komprehensif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akan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pasien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asuhan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jangka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panjang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 and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Assesment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Information Set (OASIS)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Item-item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dasar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pada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penilaian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komprehensif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pasien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asuhan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rumah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dewasa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membentuk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basis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pengukuran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hasil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asuhan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pasien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6530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Basis data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rekam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kesehatan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pelayanan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akut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1580" y="1926654"/>
            <a:ext cx="67294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Jenis</a:t>
            </a:r>
            <a:r>
              <a:rPr lang="en-US" dirty="0" smtClean="0"/>
              <a:t> basis data </a:t>
            </a:r>
            <a:r>
              <a:rPr lang="en-US" dirty="0" err="1" smtClean="0"/>
              <a:t>rekam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akut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pPr marL="914400" indent="-342900">
              <a:buAutoNum type="arabicPeriod"/>
            </a:pPr>
            <a:r>
              <a:rPr lang="en-US" dirty="0" err="1" smtClean="0"/>
              <a:t>Pendaftaran</a:t>
            </a:r>
            <a:r>
              <a:rPr lang="en-US" dirty="0" smtClean="0"/>
              <a:t> (</a:t>
            </a:r>
            <a:r>
              <a:rPr lang="en-US" dirty="0" err="1" smtClean="0"/>
              <a:t>registrasi</a:t>
            </a:r>
            <a:r>
              <a:rPr lang="en-US" dirty="0" smtClean="0"/>
              <a:t>)</a:t>
            </a:r>
          </a:p>
          <a:p>
            <a:pPr marL="914400" indent="-342900">
              <a:buAutoNum type="arabicPeriod"/>
            </a:pPr>
            <a:r>
              <a:rPr lang="en-US" dirty="0" err="1" smtClean="0"/>
              <a:t>Riwayat</a:t>
            </a:r>
            <a:r>
              <a:rPr lang="en-US" dirty="0" smtClean="0"/>
              <a:t> </a:t>
            </a:r>
            <a:r>
              <a:rPr lang="en-US" dirty="0" err="1" smtClean="0"/>
              <a:t>kepenyakitan</a:t>
            </a:r>
            <a:r>
              <a:rPr lang="en-US" dirty="0" smtClean="0"/>
              <a:t> (</a:t>
            </a:r>
            <a:r>
              <a:rPr lang="en-US" dirty="0" err="1" smtClean="0"/>
              <a:t>medis</a:t>
            </a:r>
            <a:r>
              <a:rPr lang="en-US" dirty="0" smtClean="0"/>
              <a:t>)</a:t>
            </a:r>
          </a:p>
          <a:p>
            <a:pPr marL="914400" indent="-342900">
              <a:buAutoNum type="arabicPeriod"/>
            </a:pPr>
            <a:r>
              <a:rPr lang="en-US" dirty="0" err="1" smtClean="0"/>
              <a:t>Riwayat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endParaRPr lang="en-US" dirty="0" smtClean="0"/>
          </a:p>
          <a:p>
            <a:pPr marL="914400" indent="-342900">
              <a:buAutoNum type="arabicPeriod"/>
            </a:pPr>
            <a:r>
              <a:rPr lang="en-US" dirty="0" err="1" smtClean="0"/>
              <a:t>Observasi</a:t>
            </a:r>
            <a:r>
              <a:rPr lang="en-US" dirty="0" smtClean="0"/>
              <a:t> </a:t>
            </a:r>
            <a:r>
              <a:rPr lang="en-US" dirty="0" err="1" smtClean="0"/>
              <a:t>klinis</a:t>
            </a:r>
            <a:endParaRPr lang="en-US" dirty="0" smtClean="0"/>
          </a:p>
          <a:p>
            <a:pPr marL="914400" indent="-342900">
              <a:buAutoNum type="arabicPeriod"/>
            </a:pP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dokter</a:t>
            </a:r>
            <a:endParaRPr lang="en-US" dirty="0" smtClean="0"/>
          </a:p>
          <a:p>
            <a:pPr marL="914400" indent="-342900">
              <a:buAutoNum type="arabicPeriod"/>
            </a:pP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diagnostic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terapeutik</a:t>
            </a:r>
            <a:endParaRPr lang="en-US" dirty="0" smtClean="0"/>
          </a:p>
          <a:p>
            <a:pPr marL="914400" indent="-342900">
              <a:buAutoNum type="arabicPeriod"/>
            </a:pP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konsultasi</a:t>
            </a:r>
            <a:r>
              <a:rPr lang="en-US" dirty="0" smtClean="0"/>
              <a:t> </a:t>
            </a:r>
          </a:p>
          <a:p>
            <a:pPr marL="914400" indent="-342900">
              <a:buAutoNum type="arabicPeriod"/>
            </a:pPr>
            <a:r>
              <a:rPr lang="en-US" dirty="0" err="1" smtClean="0"/>
              <a:t>Ringkasan</a:t>
            </a:r>
            <a:r>
              <a:rPr lang="en-US" dirty="0" smtClean="0"/>
              <a:t> </a:t>
            </a:r>
            <a:r>
              <a:rPr lang="en-US" dirty="0" err="1" smtClean="0"/>
              <a:t>riwayat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(resume)</a:t>
            </a:r>
          </a:p>
          <a:p>
            <a:pPr marL="914400" indent="-342900">
              <a:buAutoNum type="arabicPeriod"/>
            </a:pPr>
            <a:r>
              <a:rPr lang="en-US" dirty="0" err="1" smtClean="0"/>
              <a:t>Instruksi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endParaRPr lang="en-US" dirty="0" smtClean="0"/>
          </a:p>
          <a:p>
            <a:pPr marL="914400" indent="-342900">
              <a:buAutoNum type="arabicPeriod"/>
            </a:pPr>
            <a:r>
              <a:rPr lang="en-US" dirty="0" err="1" smtClean="0"/>
              <a:t>Izin</a:t>
            </a:r>
            <a:r>
              <a:rPr lang="en-US" dirty="0" smtClean="0"/>
              <a:t> </a:t>
            </a:r>
            <a:r>
              <a:rPr lang="en-US" dirty="0" err="1" smtClean="0"/>
              <a:t>otorisasi</a:t>
            </a:r>
            <a:r>
              <a:rPr lang="en-US" dirty="0" smtClean="0"/>
              <a:t> (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kuasa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pernyataan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2344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5402" y="838200"/>
            <a:ext cx="248177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/>
              <a:t>Model Data</a:t>
            </a:r>
            <a:endParaRPr lang="en-US" sz="35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6764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Kumpulan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konseptual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data, </a:t>
            </a:r>
            <a:r>
              <a:rPr lang="en-US" dirty="0" err="1" smtClean="0"/>
              <a:t>hubungan</a:t>
            </a:r>
            <a:r>
              <a:rPr lang="en-US" dirty="0" smtClean="0"/>
              <a:t> data, semantic (</a:t>
            </a:r>
            <a:r>
              <a:rPr lang="en-US" dirty="0" err="1" smtClean="0"/>
              <a:t>makna</a:t>
            </a:r>
            <a:r>
              <a:rPr lang="en-US" dirty="0" smtClean="0"/>
              <a:t>) data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batasan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86641" y="3101978"/>
            <a:ext cx="3223959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Model data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Record based data model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Physical data model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508776" y="3808497"/>
            <a:ext cx="67282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7" y="2626043"/>
            <a:ext cx="3921883" cy="326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45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3354" y="762109"/>
            <a:ext cx="542969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/>
              <a:t>Model data </a:t>
            </a:r>
            <a:r>
              <a:rPr lang="en-US" sz="3500" dirty="0" err="1" smtClean="0"/>
              <a:t>berbasis</a:t>
            </a:r>
            <a:r>
              <a:rPr lang="en-US" sz="3500" dirty="0" smtClean="0"/>
              <a:t> </a:t>
            </a:r>
            <a:r>
              <a:rPr lang="en-US" sz="3500" dirty="0" err="1" smtClean="0"/>
              <a:t>objek</a:t>
            </a:r>
            <a:endParaRPr lang="en-US" sz="35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044635"/>
            <a:ext cx="7620000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Model data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, </a:t>
            </a:r>
            <a:r>
              <a:rPr lang="en-US" dirty="0" err="1" smtClean="0"/>
              <a:t>atribut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,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:</a:t>
            </a:r>
          </a:p>
          <a:p>
            <a:pPr marL="968375" indent="-342900">
              <a:lnSpc>
                <a:spcPct val="150000"/>
              </a:lnSpc>
              <a:buAutoNum type="arabicPeriod"/>
            </a:pPr>
            <a:r>
              <a:rPr lang="en-US" dirty="0" smtClean="0"/>
              <a:t>Entity relationship model</a:t>
            </a:r>
          </a:p>
          <a:p>
            <a:pPr marL="968375" indent="-342900">
              <a:lnSpc>
                <a:spcPct val="150000"/>
              </a:lnSpc>
              <a:buAutoNum type="arabicPeriod"/>
            </a:pPr>
            <a:r>
              <a:rPr lang="en-US" dirty="0" smtClean="0"/>
              <a:t>Binary model</a:t>
            </a:r>
          </a:p>
          <a:p>
            <a:pPr marL="968375" indent="-342900">
              <a:lnSpc>
                <a:spcPct val="150000"/>
              </a:lnSpc>
              <a:buAutoNum type="arabicPeriod"/>
            </a:pPr>
            <a:r>
              <a:rPr lang="en-US" dirty="0" err="1" smtClean="0"/>
              <a:t>Semantik</a:t>
            </a:r>
            <a:r>
              <a:rPr lang="en-US" dirty="0" smtClean="0"/>
              <a:t> data model</a:t>
            </a:r>
          </a:p>
          <a:p>
            <a:pPr marL="968375" indent="-342900">
              <a:lnSpc>
                <a:spcPct val="150000"/>
              </a:lnSpc>
              <a:buAutoNum type="arabicPeriod"/>
            </a:pPr>
            <a:r>
              <a:rPr lang="en-US" dirty="0" err="1" smtClean="0"/>
              <a:t>Infological</a:t>
            </a:r>
            <a:r>
              <a:rPr lang="en-US" dirty="0" smtClean="0"/>
              <a:t>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6156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101827"/>
            <a:ext cx="33698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Entity Relationship Model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58" y="1735635"/>
            <a:ext cx="6835116" cy="398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880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58186" y="762000"/>
            <a:ext cx="165622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dirty="0" smtClean="0"/>
              <a:t>Review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700087" y="1880488"/>
            <a:ext cx="777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3700" indent="-393700">
              <a:buFont typeface="Wingdings" panose="05000000000000000000" pitchFamily="2" charset="2"/>
              <a:buChar char="q"/>
            </a:pPr>
            <a:r>
              <a:rPr lang="en-US" dirty="0" err="1" smtClean="0"/>
              <a:t>Integrasi</a:t>
            </a:r>
            <a:r>
              <a:rPr lang="en-US" dirty="0" smtClean="0"/>
              <a:t> data </a:t>
            </a:r>
          </a:p>
          <a:p>
            <a:pPr marL="393700"/>
            <a:r>
              <a:rPr lang="en-US" dirty="0" smtClean="0">
                <a:solidFill>
                  <a:srgbClr val="FF0000"/>
                </a:solidFill>
              </a:rPr>
              <a:t>Proses </a:t>
            </a:r>
            <a:r>
              <a:rPr lang="en-US" dirty="0" err="1" smtClean="0">
                <a:solidFill>
                  <a:srgbClr val="FF0000"/>
                </a:solidFill>
              </a:rPr>
              <a:t>menggabungkan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atau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menyatukan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data yang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sumber</a:t>
            </a:r>
            <a:r>
              <a:rPr lang="en-US" dirty="0" smtClean="0">
                <a:solidFill>
                  <a:srgbClr val="FF0000"/>
                </a:solidFill>
              </a:rPr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berbeda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kesatuan</a:t>
            </a:r>
            <a:r>
              <a:rPr lang="en-US" dirty="0" smtClean="0"/>
              <a:t> data (Maurizio </a:t>
            </a:r>
            <a:r>
              <a:rPr lang="en-US" dirty="0" err="1" smtClean="0"/>
              <a:t>lenzerini</a:t>
            </a:r>
            <a:r>
              <a:rPr lang="en-US" dirty="0" smtClean="0"/>
              <a:t>, 2002).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93700" indent="-393700">
              <a:buFont typeface="Wingdings" panose="05000000000000000000" pitchFamily="2" charset="2"/>
              <a:buChar char="q"/>
            </a:pPr>
            <a:r>
              <a:rPr lang="en-US" dirty="0" err="1" smtClean="0"/>
              <a:t>Interoperabilitas</a:t>
            </a:r>
            <a:r>
              <a:rPr lang="en-US" dirty="0" smtClean="0"/>
              <a:t> data</a:t>
            </a:r>
          </a:p>
          <a:p>
            <a:pPr marL="393700"/>
            <a:r>
              <a:rPr lang="en-US" dirty="0" err="1" smtClean="0">
                <a:solidFill>
                  <a:srgbClr val="FF0000"/>
                </a:solidFill>
              </a:rPr>
              <a:t>Kemampuan</a:t>
            </a:r>
            <a:r>
              <a:rPr lang="en-US" dirty="0" smtClean="0">
                <a:solidFill>
                  <a:srgbClr val="FF0000"/>
                </a:solidFill>
              </a:rPr>
              <a:t> 2 </a:t>
            </a:r>
            <a:r>
              <a:rPr lang="en-US" dirty="0" err="1" smtClean="0">
                <a:solidFill>
                  <a:srgbClr val="FF0000"/>
                </a:solidFill>
              </a:rPr>
              <a:t>atau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lebih</a:t>
            </a:r>
            <a:r>
              <a:rPr lang="en-US" dirty="0" smtClean="0">
                <a:solidFill>
                  <a:srgbClr val="FF0000"/>
                </a:solidFill>
              </a:rPr>
              <a:t> system </a:t>
            </a:r>
            <a:r>
              <a:rPr lang="en-US" dirty="0" err="1" smtClean="0">
                <a:solidFill>
                  <a:srgbClr val="FF0000"/>
                </a:solidFill>
              </a:rPr>
              <a:t>untuk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saling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tukar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menukar</a:t>
            </a:r>
            <a:r>
              <a:rPr lang="en-US" dirty="0" smtClean="0">
                <a:solidFill>
                  <a:srgbClr val="FF0000"/>
                </a:solidFill>
              </a:rPr>
              <a:t> data </a:t>
            </a:r>
            <a:r>
              <a:rPr lang="en-US" dirty="0" err="1" smtClean="0">
                <a:solidFill>
                  <a:srgbClr val="FF0000"/>
                </a:solidFill>
              </a:rPr>
              <a:t>atau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informasi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mempergunakan</a:t>
            </a:r>
            <a:r>
              <a:rPr lang="en-US" dirty="0" smtClean="0"/>
              <a:t> data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dipertukarkan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5949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101827"/>
            <a:ext cx="33698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Entity Relationship Model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4349" r="1732" b="21739"/>
          <a:stretch/>
        </p:blipFill>
        <p:spPr>
          <a:xfrm>
            <a:off x="990600" y="1828800"/>
            <a:ext cx="7393640" cy="335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039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101827"/>
            <a:ext cx="22092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Semantic Model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" t="22481" r="2243" b="13333"/>
          <a:stretch/>
        </p:blipFill>
        <p:spPr>
          <a:xfrm>
            <a:off x="499780" y="1752600"/>
            <a:ext cx="796078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811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6424" y="893058"/>
            <a:ext cx="437972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/>
              <a:t>Record Based Model</a:t>
            </a:r>
            <a:endParaRPr lang="en-US" sz="3500" dirty="0"/>
          </a:p>
        </p:txBody>
      </p:sp>
      <p:sp>
        <p:nvSpPr>
          <p:cNvPr id="4" name="Rectangle 3"/>
          <p:cNvSpPr/>
          <p:nvPr/>
        </p:nvSpPr>
        <p:spPr>
          <a:xfrm>
            <a:off x="609600" y="2159675"/>
            <a:ext cx="792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00" indent="-393700">
              <a:buFont typeface="Wingdings" panose="05000000000000000000" pitchFamily="2" charset="2"/>
              <a:buChar char="q"/>
            </a:pPr>
            <a:r>
              <a:rPr lang="en-US" dirty="0"/>
              <a:t>Model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record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user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logic </a:t>
            </a:r>
            <a:r>
              <a:rPr lang="en-US" dirty="0" err="1"/>
              <a:t>antar</a:t>
            </a:r>
            <a:r>
              <a:rPr lang="en-US" dirty="0"/>
              <a:t> data </a:t>
            </a:r>
            <a:r>
              <a:rPr lang="en-US" dirty="0" err="1"/>
              <a:t>dalam</a:t>
            </a:r>
            <a:r>
              <a:rPr lang="en-US" dirty="0"/>
              <a:t> basis data</a:t>
            </a:r>
            <a:r>
              <a:rPr lang="en-US" dirty="0" smtClean="0"/>
              <a:t>.</a:t>
            </a:r>
          </a:p>
          <a:p>
            <a:pPr marL="393700" indent="-393700">
              <a:buFont typeface="Wingdings" panose="05000000000000000000" pitchFamily="2" charset="2"/>
              <a:buChar char="q"/>
            </a:pPr>
            <a:endParaRPr lang="en-US" dirty="0"/>
          </a:p>
          <a:p>
            <a:pPr marL="393700" indent="-393700">
              <a:buFont typeface="Wingdings" panose="05000000000000000000" pitchFamily="2" charset="2"/>
              <a:buChar char="q"/>
            </a:pP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menguraikan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logika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database</a:t>
            </a:r>
          </a:p>
          <a:p>
            <a:pPr marL="393700" indent="-393700">
              <a:buFont typeface="Wingdings" panose="05000000000000000000" pitchFamily="2" charset="2"/>
              <a:buChar char="q"/>
            </a:pPr>
            <a:endParaRPr lang="en-US" dirty="0"/>
          </a:p>
          <a:p>
            <a:pPr marL="393700" indent="-393700">
              <a:buFont typeface="Wingdings" panose="05000000000000000000" pitchFamily="2" charset="2"/>
              <a:buChar char="q"/>
            </a:pP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menguraikan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system database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289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6424" y="893058"/>
            <a:ext cx="4379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dirty="0" smtClean="0"/>
              <a:t>Record Based Model</a:t>
            </a:r>
          </a:p>
          <a:p>
            <a:pPr algn="ctr"/>
            <a:r>
              <a:rPr lang="en-US" sz="2500" dirty="0" smtClean="0"/>
              <a:t>(Model </a:t>
            </a:r>
            <a:r>
              <a:rPr lang="en-US" sz="2500" dirty="0" err="1" smtClean="0"/>
              <a:t>Relasional</a:t>
            </a:r>
            <a:r>
              <a:rPr lang="en-US" sz="2500" dirty="0" smtClean="0"/>
              <a:t>)</a:t>
            </a:r>
            <a:endParaRPr lang="en-US" sz="2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6973" r="1819" b="5852"/>
          <a:stretch/>
        </p:blipFill>
        <p:spPr>
          <a:xfrm>
            <a:off x="438912" y="1981200"/>
            <a:ext cx="840028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833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6424" y="893058"/>
            <a:ext cx="4379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dirty="0" smtClean="0"/>
              <a:t>Record Based Model</a:t>
            </a:r>
          </a:p>
          <a:p>
            <a:pPr algn="ctr"/>
            <a:r>
              <a:rPr lang="en-US" sz="2500" dirty="0" smtClean="0"/>
              <a:t>(Model </a:t>
            </a:r>
            <a:r>
              <a:rPr lang="en-US" sz="2500" dirty="0" err="1" smtClean="0"/>
              <a:t>Hierarki</a:t>
            </a:r>
            <a:r>
              <a:rPr lang="en-US" sz="2500" dirty="0" smtClean="0"/>
              <a:t>)</a:t>
            </a:r>
            <a:endParaRPr lang="en-US" sz="2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" t="2334" r="1225" b="51053"/>
          <a:stretch/>
        </p:blipFill>
        <p:spPr>
          <a:xfrm>
            <a:off x="381000" y="2753442"/>
            <a:ext cx="3687295" cy="160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34435" y="2514600"/>
            <a:ext cx="4572000" cy="25340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/>
              <a:t>antar</a:t>
            </a:r>
            <a:r>
              <a:rPr lang="en-US" dirty="0"/>
              <a:t> data </a:t>
            </a:r>
            <a:r>
              <a:rPr lang="en-US" dirty="0" err="1"/>
              <a:t>direpresentasikan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record </a:t>
            </a:r>
            <a:r>
              <a:rPr lang="en-US" dirty="0" err="1"/>
              <a:t>dan</a:t>
            </a:r>
            <a:r>
              <a:rPr lang="en-US" dirty="0"/>
              <a:t> link (pointer), </a:t>
            </a:r>
            <a:r>
              <a:rPr lang="en-US" dirty="0" err="1"/>
              <a:t>dimana</a:t>
            </a:r>
            <a:r>
              <a:rPr lang="en-US" dirty="0"/>
              <a:t> record-record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tree (</a:t>
            </a:r>
            <a:r>
              <a:rPr lang="en-US" dirty="0" err="1"/>
              <a:t>pohon</a:t>
            </a:r>
            <a:r>
              <a:rPr lang="en-US" dirty="0"/>
              <a:t>),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node </a:t>
            </a:r>
            <a:r>
              <a:rPr lang="en-US" dirty="0" err="1"/>
              <a:t>pada</a:t>
            </a:r>
            <a:r>
              <a:rPr lang="en-US" dirty="0"/>
              <a:t> tree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record/</a:t>
            </a:r>
            <a:r>
              <a:rPr lang="en-US" dirty="0" err="1"/>
              <a:t>grup</a:t>
            </a:r>
            <a:r>
              <a:rPr lang="en-US" dirty="0"/>
              <a:t> data </a:t>
            </a:r>
            <a:r>
              <a:rPr lang="en-US" dirty="0" err="1"/>
              <a:t>elemen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20417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6424" y="893058"/>
            <a:ext cx="4379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dirty="0" smtClean="0"/>
              <a:t>Record Based Model</a:t>
            </a:r>
          </a:p>
          <a:p>
            <a:pPr algn="ctr"/>
            <a:r>
              <a:rPr lang="en-US" sz="2500" dirty="0" smtClean="0"/>
              <a:t>(Model </a:t>
            </a:r>
            <a:r>
              <a:rPr lang="en-US" sz="2500" dirty="0" err="1" smtClean="0"/>
              <a:t>Hierarki</a:t>
            </a:r>
            <a:r>
              <a:rPr lang="en-US" sz="2500" dirty="0" smtClean="0"/>
              <a:t>)</a:t>
            </a:r>
            <a:endParaRPr lang="en-US" sz="2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" t="2334" r="1225" b="51053"/>
          <a:stretch/>
        </p:blipFill>
        <p:spPr>
          <a:xfrm>
            <a:off x="381000" y="2753442"/>
            <a:ext cx="3687295" cy="160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34435" y="2514600"/>
            <a:ext cx="4572000" cy="25340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/>
              <a:t>antar</a:t>
            </a:r>
            <a:r>
              <a:rPr lang="en-US" dirty="0"/>
              <a:t> data </a:t>
            </a:r>
            <a:r>
              <a:rPr lang="en-US" dirty="0" err="1"/>
              <a:t>direpresentasikan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record </a:t>
            </a:r>
            <a:r>
              <a:rPr lang="en-US" dirty="0" err="1"/>
              <a:t>dan</a:t>
            </a:r>
            <a:r>
              <a:rPr lang="en-US" dirty="0"/>
              <a:t> link (pointer), </a:t>
            </a:r>
            <a:r>
              <a:rPr lang="en-US" dirty="0" err="1"/>
              <a:t>dimana</a:t>
            </a:r>
            <a:r>
              <a:rPr lang="en-US" dirty="0"/>
              <a:t> record-record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tree (</a:t>
            </a:r>
            <a:r>
              <a:rPr lang="en-US" dirty="0" err="1"/>
              <a:t>pohon</a:t>
            </a:r>
            <a:r>
              <a:rPr lang="en-US" dirty="0"/>
              <a:t>),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node </a:t>
            </a:r>
            <a:r>
              <a:rPr lang="en-US" dirty="0" err="1"/>
              <a:t>pada</a:t>
            </a:r>
            <a:r>
              <a:rPr lang="en-US" dirty="0"/>
              <a:t> tree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record/</a:t>
            </a:r>
            <a:r>
              <a:rPr lang="en-US" dirty="0" err="1"/>
              <a:t>grup</a:t>
            </a:r>
            <a:r>
              <a:rPr lang="en-US" dirty="0"/>
              <a:t> data </a:t>
            </a:r>
            <a:r>
              <a:rPr lang="en-US" dirty="0" err="1"/>
              <a:t>elemen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96162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187" y="1549005"/>
            <a:ext cx="45656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/>
              <a:t>Conceptual Data Model (CDM)</a:t>
            </a:r>
            <a:endParaRPr lang="en-US" sz="2500" dirty="0"/>
          </a:p>
        </p:txBody>
      </p:sp>
      <p:sp>
        <p:nvSpPr>
          <p:cNvPr id="2" name="TextBox 1"/>
          <p:cNvSpPr txBox="1"/>
          <p:nvPr/>
        </p:nvSpPr>
        <p:spPr>
          <a:xfrm>
            <a:off x="738187" y="2224871"/>
            <a:ext cx="7696200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3700" indent="-3937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detail </a:t>
            </a:r>
            <a:r>
              <a:rPr lang="en-US" dirty="0" err="1" smtClean="0"/>
              <a:t>struktur</a:t>
            </a:r>
            <a:r>
              <a:rPr lang="en-US" dirty="0" smtClean="0"/>
              <a:t> basis data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logic</a:t>
            </a:r>
          </a:p>
          <a:p>
            <a:pPr marL="393700" indent="-3937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CDM </a:t>
            </a:r>
            <a:r>
              <a:rPr lang="en-US" dirty="0" err="1" smtClean="0"/>
              <a:t>bersifat</a:t>
            </a:r>
            <a:r>
              <a:rPr lang="en-US" dirty="0" smtClean="0"/>
              <a:t> independent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software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data storage </a:t>
            </a:r>
          </a:p>
          <a:p>
            <a:pPr marL="393700" indent="-3937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CDM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diimplementasikan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kedalam</a:t>
            </a:r>
            <a:r>
              <a:rPr lang="en-US" dirty="0" smtClean="0"/>
              <a:t> basis data yang </a:t>
            </a:r>
            <a:r>
              <a:rPr lang="en-US" dirty="0" err="1" smtClean="0"/>
              <a:t>sesungguh</a:t>
            </a:r>
            <a:r>
              <a:rPr lang="en-US" dirty="0" smtClean="0"/>
              <a:t> </a:t>
            </a:r>
            <a:r>
              <a:rPr lang="en-US" dirty="0" err="1" smtClean="0"/>
              <a:t>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6533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03454" y="762000"/>
            <a:ext cx="45656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/>
              <a:t>Conceptual Data Model (CDM)</a:t>
            </a:r>
            <a:endParaRPr lang="en-US" sz="2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0112"/>
            <a:ext cx="8458199" cy="472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113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26272" y="1046946"/>
            <a:ext cx="412003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/>
              <a:t>Physical Data Model (PDM)</a:t>
            </a:r>
            <a:endParaRPr lang="en-US" sz="2500" dirty="0"/>
          </a:p>
        </p:txBody>
      </p:sp>
      <p:sp>
        <p:nvSpPr>
          <p:cNvPr id="2" name="Rectangle 1"/>
          <p:cNvSpPr/>
          <p:nvPr/>
        </p:nvSpPr>
        <p:spPr>
          <a:xfrm>
            <a:off x="1004887" y="2436674"/>
            <a:ext cx="716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00" indent="-393700" algn="just">
              <a:buFont typeface="Wingdings" panose="05000000000000000000" pitchFamily="2" charset="2"/>
              <a:buChar char="q"/>
            </a:pPr>
            <a:r>
              <a:rPr lang="en-US" dirty="0">
                <a:cs typeface="Arial" panose="020B0604020202020204" pitchFamily="34" charset="0"/>
              </a:rPr>
              <a:t>PDM </a:t>
            </a:r>
            <a:r>
              <a:rPr lang="en-US" dirty="0" err="1">
                <a:cs typeface="Arial" panose="020B0604020202020204" pitchFamily="34" charset="0"/>
              </a:rPr>
              <a:t>merupakan</a:t>
            </a:r>
            <a:r>
              <a:rPr lang="en-US" dirty="0">
                <a:cs typeface="Arial" panose="020B0604020202020204" pitchFamily="34" charset="0"/>
              </a:rPr>
              <a:t> </a:t>
            </a:r>
            <a:r>
              <a:rPr lang="en-US" dirty="0" err="1">
                <a:cs typeface="Arial" panose="020B0604020202020204" pitchFamily="34" charset="0"/>
              </a:rPr>
              <a:t>gambaran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secara</a:t>
            </a:r>
            <a:r>
              <a:rPr lang="en-US" dirty="0">
                <a:cs typeface="Arial" panose="020B0604020202020204" pitchFamily="34" charset="0"/>
              </a:rPr>
              <a:t> detail basis data </a:t>
            </a:r>
            <a:r>
              <a:rPr lang="en-US" dirty="0" err="1">
                <a:cs typeface="Arial" panose="020B0604020202020204" pitchFamily="34" charset="0"/>
              </a:rPr>
              <a:t>dalam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bentuk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fisik</a:t>
            </a:r>
            <a:r>
              <a:rPr lang="en-US" dirty="0">
                <a:cs typeface="Arial" panose="020B0604020202020204" pitchFamily="34" charset="0"/>
              </a:rPr>
              <a:t>. </a:t>
            </a:r>
            <a:endParaRPr lang="en-US" dirty="0" smtClean="0">
              <a:cs typeface="Arial" panose="020B0604020202020204" pitchFamily="34" charset="0"/>
            </a:endParaRPr>
          </a:p>
          <a:p>
            <a:pPr marL="393700" indent="-393700" algn="just">
              <a:buFont typeface="Wingdings" panose="05000000000000000000" pitchFamily="2" charset="2"/>
              <a:buChar char="q"/>
            </a:pPr>
            <a:endParaRPr lang="en-US" dirty="0">
              <a:cs typeface="Arial" panose="020B0604020202020204" pitchFamily="34" charset="0"/>
            </a:endParaRPr>
          </a:p>
          <a:p>
            <a:pPr marL="393700" indent="-393700" algn="just">
              <a:buFont typeface="Wingdings" panose="05000000000000000000" pitchFamily="2" charset="2"/>
              <a:buChar char="q"/>
            </a:pPr>
            <a:r>
              <a:rPr lang="en-US" dirty="0" err="1" smtClean="0">
                <a:cs typeface="Arial" panose="020B0604020202020204" pitchFamily="34" charset="0"/>
              </a:rPr>
              <a:t>Penggambaran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rancangan</a:t>
            </a:r>
            <a:r>
              <a:rPr lang="en-US" dirty="0">
                <a:cs typeface="Arial" panose="020B0604020202020204" pitchFamily="34" charset="0"/>
              </a:rPr>
              <a:t> PDM </a:t>
            </a:r>
            <a:r>
              <a:rPr lang="en-US" dirty="0" err="1">
                <a:cs typeface="Arial" panose="020B0604020202020204" pitchFamily="34" charset="0"/>
              </a:rPr>
              <a:t>memperlihatkan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struktur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penyimpanan</a:t>
            </a:r>
            <a:r>
              <a:rPr lang="en-US" dirty="0">
                <a:cs typeface="Arial" panose="020B0604020202020204" pitchFamily="34" charset="0"/>
              </a:rPr>
              <a:t> data yang </a:t>
            </a:r>
            <a:r>
              <a:rPr lang="en-US" dirty="0" err="1">
                <a:cs typeface="Arial" panose="020B0604020202020204" pitchFamily="34" charset="0"/>
              </a:rPr>
              <a:t>benar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pada</a:t>
            </a:r>
            <a:r>
              <a:rPr lang="en-US" dirty="0">
                <a:cs typeface="Arial" panose="020B0604020202020204" pitchFamily="34" charset="0"/>
              </a:rPr>
              <a:t> basis data yang </a:t>
            </a:r>
            <a:r>
              <a:rPr lang="en-US" dirty="0" err="1">
                <a:cs typeface="Arial" panose="020B0604020202020204" pitchFamily="34" charset="0"/>
              </a:rPr>
              <a:t>digunakan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sesungguhnya</a:t>
            </a:r>
            <a:r>
              <a:rPr lang="en-US" dirty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64355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26272" y="762000"/>
            <a:ext cx="412003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/>
              <a:t>Physical Data Model (PDM)</a:t>
            </a:r>
            <a:endParaRPr lang="en-US" sz="2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32" y="1371600"/>
            <a:ext cx="8580167" cy="47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829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1192911"/>
            <a:ext cx="2605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Latar</a:t>
            </a:r>
            <a:r>
              <a:rPr lang="en-US" sz="2800" dirty="0" smtClean="0"/>
              <a:t> </a:t>
            </a:r>
            <a:r>
              <a:rPr lang="en-US" sz="2800" dirty="0" err="1" smtClean="0"/>
              <a:t>Belakang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018987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indent="-403225">
              <a:buFont typeface="Wingdings" panose="05000000000000000000" pitchFamily="2" charset="2"/>
              <a:buChar char="q"/>
            </a:pPr>
            <a:r>
              <a:rPr lang="en-US" dirty="0" err="1" smtClean="0"/>
              <a:t>Rekam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di </a:t>
            </a:r>
            <a:r>
              <a:rPr lang="en-US" dirty="0" err="1" smtClean="0"/>
              <a:t>penghujung</a:t>
            </a:r>
            <a:r>
              <a:rPr lang="en-US" dirty="0" smtClean="0"/>
              <a:t> </a:t>
            </a:r>
            <a:r>
              <a:rPr lang="en-US" dirty="0" err="1" smtClean="0"/>
              <a:t>abad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20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memanfaatkan</a:t>
            </a:r>
            <a:r>
              <a:rPr lang="en-US" dirty="0" smtClean="0"/>
              <a:t> </a:t>
            </a:r>
            <a:r>
              <a:rPr lang="en-US" dirty="0" err="1" smtClean="0"/>
              <a:t>komputerisasi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menggantikan</a:t>
            </a:r>
            <a:r>
              <a:rPr lang="en-US" dirty="0" smtClean="0"/>
              <a:t> proses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rekam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.</a:t>
            </a:r>
          </a:p>
          <a:p>
            <a:pPr marL="403225" indent="-403225">
              <a:buFont typeface="Wingdings" panose="05000000000000000000" pitchFamily="2" charset="2"/>
              <a:buChar char="q"/>
            </a:pPr>
            <a:endParaRPr lang="en-US" dirty="0"/>
          </a:p>
          <a:p>
            <a:pPr marL="403225" indent="-403225">
              <a:buFont typeface="Wingdings" panose="05000000000000000000" pitchFamily="2" charset="2"/>
              <a:buChar char="q"/>
            </a:pPr>
            <a:r>
              <a:rPr lang="en-US" dirty="0" err="1" smtClean="0"/>
              <a:t>Tingginya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  <a:p>
            <a:pPr marL="403225" indent="-403225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403225" indent="-403225">
              <a:buFont typeface="Wingdings" panose="05000000000000000000" pitchFamily="2" charset="2"/>
              <a:buChar char="q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akurat</a:t>
            </a:r>
            <a:r>
              <a:rPr lang="en-US" dirty="0" smtClean="0"/>
              <a:t>/</a:t>
            </a:r>
            <a:r>
              <a:rPr lang="en-US" dirty="0" err="1" smtClean="0"/>
              <a:t>benar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518271"/>
            <a:ext cx="2441710" cy="18312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2906">
            <a:off x="5562600" y="1723880"/>
            <a:ext cx="2594110" cy="12063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21086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1894" y="762000"/>
            <a:ext cx="45288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/>
              <a:t>Perbedaan</a:t>
            </a:r>
            <a:r>
              <a:rPr lang="en-US" sz="2500" dirty="0" smtClean="0"/>
              <a:t> CDM </a:t>
            </a:r>
            <a:r>
              <a:rPr lang="en-US" sz="2500" dirty="0" err="1" smtClean="0"/>
              <a:t>dengan</a:t>
            </a:r>
            <a:r>
              <a:rPr lang="en-US" sz="2500" dirty="0" smtClean="0"/>
              <a:t> PDM</a:t>
            </a:r>
            <a:endParaRPr lang="en-US" sz="25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241014"/>
              </p:ext>
            </p:extLst>
          </p:nvPr>
        </p:nvGraphicFramePr>
        <p:xfrm>
          <a:off x="381000" y="1661160"/>
          <a:ext cx="8382000" cy="40284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191000"/>
                <a:gridCol w="4191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CDM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PDM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Perancangan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basis data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berdasarkan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pengumpulan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analisis</a:t>
                      </a:r>
                      <a:endParaRPr lang="en-US" sz="1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Perancangan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database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secara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fisik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Tipe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bersifat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general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spesifik</a:t>
                      </a:r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Tipe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bersifat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khusus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spesifik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identifikasi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analisa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kebutuhan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</a:t>
                      </a:r>
                    </a:p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Mengkaji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bagian-bagian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system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informasi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akan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berinteraksi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database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6550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" y="1"/>
            <a:ext cx="91453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995949" y="4169926"/>
            <a:ext cx="4027687" cy="2154674"/>
            <a:chOff x="2783183" y="2582747"/>
            <a:chExt cx="3415096" cy="2315169"/>
          </a:xfrm>
        </p:grpSpPr>
        <p:sp>
          <p:nvSpPr>
            <p:cNvPr id="7" name="Flowchart: Magnetic Disk 6"/>
            <p:cNvSpPr/>
            <p:nvPr/>
          </p:nvSpPr>
          <p:spPr>
            <a:xfrm>
              <a:off x="3871481" y="2971734"/>
              <a:ext cx="1234208" cy="1075774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MoH</a:t>
              </a:r>
              <a:endPara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4087741" y="2582747"/>
              <a:ext cx="710949" cy="363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</a:rPr>
                <a:t>SIHA</a:t>
              </a:r>
            </a:p>
          </p:txBody>
        </p:sp>
        <p:sp>
          <p:nvSpPr>
            <p:cNvPr id="9" name="TextBox 5"/>
            <p:cNvSpPr txBox="1">
              <a:spLocks noChangeArrowheads="1"/>
            </p:cNvSpPr>
            <p:nvPr/>
          </p:nvSpPr>
          <p:spPr bwMode="auto">
            <a:xfrm>
              <a:off x="4834465" y="2678668"/>
              <a:ext cx="646385" cy="363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</a:rPr>
                <a:t>SITT</a:t>
              </a:r>
            </a:p>
          </p:txBody>
        </p:sp>
        <p:sp>
          <p:nvSpPr>
            <p:cNvPr id="10" name="TextBox 6"/>
            <p:cNvSpPr txBox="1">
              <a:spLocks noChangeArrowheads="1"/>
            </p:cNvSpPr>
            <p:nvPr/>
          </p:nvSpPr>
          <p:spPr bwMode="auto">
            <a:xfrm>
              <a:off x="5181599" y="2983468"/>
              <a:ext cx="1016680" cy="363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</a:rPr>
                <a:t>KARTINI</a:t>
              </a:r>
            </a:p>
          </p:txBody>
        </p:sp>
        <p:sp>
          <p:nvSpPr>
            <p:cNvPr id="11" name="TextBox 7"/>
            <p:cNvSpPr txBox="1">
              <a:spLocks noChangeArrowheads="1"/>
            </p:cNvSpPr>
            <p:nvPr/>
          </p:nvSpPr>
          <p:spPr bwMode="auto">
            <a:xfrm>
              <a:off x="5196974" y="3364468"/>
              <a:ext cx="809547" cy="363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</a:rPr>
                <a:t>DHIS2</a:t>
              </a: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5116359" y="3745468"/>
              <a:ext cx="529370" cy="363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</a:rPr>
                <a:t>SIP</a:t>
              </a:r>
            </a:p>
          </p:txBody>
        </p:sp>
        <p:sp>
          <p:nvSpPr>
            <p:cNvPr id="14" name="TextBox 9"/>
            <p:cNvSpPr txBox="1">
              <a:spLocks noChangeArrowheads="1"/>
            </p:cNvSpPr>
            <p:nvPr/>
          </p:nvSpPr>
          <p:spPr bwMode="auto">
            <a:xfrm>
              <a:off x="4874733" y="4038599"/>
              <a:ext cx="540907" cy="363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</a:rPr>
                <a:t>HIS</a:t>
              </a:r>
            </a:p>
          </p:txBody>
        </p:sp>
        <p:sp>
          <p:nvSpPr>
            <p:cNvPr id="15" name="TextBox 10"/>
            <p:cNvSpPr txBox="1">
              <a:spLocks noChangeArrowheads="1"/>
            </p:cNvSpPr>
            <p:nvPr/>
          </p:nvSpPr>
          <p:spPr bwMode="auto">
            <a:xfrm>
              <a:off x="3189709" y="4038599"/>
              <a:ext cx="1374847" cy="363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</a:rPr>
                <a:t>E-LOGISTIK</a:t>
              </a:r>
            </a:p>
          </p:txBody>
        </p:sp>
        <p:sp>
          <p:nvSpPr>
            <p:cNvPr id="16" name="TextBox 11"/>
            <p:cNvSpPr txBox="1">
              <a:spLocks noChangeArrowheads="1"/>
            </p:cNvSpPr>
            <p:nvPr/>
          </p:nvSpPr>
          <p:spPr bwMode="auto">
            <a:xfrm>
              <a:off x="2783183" y="3352799"/>
              <a:ext cx="1173778" cy="363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</a:rPr>
                <a:t>INA-CBGs</a:t>
              </a:r>
            </a:p>
          </p:txBody>
        </p:sp>
        <p:sp>
          <p:nvSpPr>
            <p:cNvPr id="17" name="TextBox 12"/>
            <p:cNvSpPr txBox="1">
              <a:spLocks noChangeArrowheads="1"/>
            </p:cNvSpPr>
            <p:nvPr/>
          </p:nvSpPr>
          <p:spPr bwMode="auto">
            <a:xfrm>
              <a:off x="2904463" y="3733801"/>
              <a:ext cx="1075682" cy="363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</a:rPr>
                <a:t>KOMDAT</a:t>
              </a:r>
            </a:p>
          </p:txBody>
        </p:sp>
        <p:sp>
          <p:nvSpPr>
            <p:cNvPr id="18" name="TextBox 13"/>
            <p:cNvSpPr txBox="1">
              <a:spLocks noChangeArrowheads="1"/>
            </p:cNvSpPr>
            <p:nvPr/>
          </p:nvSpPr>
          <p:spPr bwMode="auto">
            <a:xfrm>
              <a:off x="4192495" y="4269583"/>
              <a:ext cx="805345" cy="628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</a:rPr>
                <a:t>SI GIZI</a:t>
              </a:r>
            </a:p>
          </p:txBody>
        </p:sp>
        <p:sp>
          <p:nvSpPr>
            <p:cNvPr id="19" name="TextBox 15"/>
            <p:cNvSpPr txBox="1">
              <a:spLocks noChangeArrowheads="1"/>
            </p:cNvSpPr>
            <p:nvPr/>
          </p:nvSpPr>
          <p:spPr bwMode="auto">
            <a:xfrm>
              <a:off x="3348665" y="2721552"/>
              <a:ext cx="692532" cy="363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</a:rPr>
                <a:t>HRIS</a:t>
              </a:r>
            </a:p>
          </p:txBody>
        </p:sp>
        <p:sp>
          <p:nvSpPr>
            <p:cNvPr id="20" name="TextBox 16"/>
            <p:cNvSpPr txBox="1">
              <a:spLocks noChangeArrowheads="1"/>
            </p:cNvSpPr>
            <p:nvPr/>
          </p:nvSpPr>
          <p:spPr bwMode="auto">
            <a:xfrm>
              <a:off x="2971801" y="3059668"/>
              <a:ext cx="1033688" cy="363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</a:rPr>
                <a:t>SI STBM</a:t>
              </a:r>
            </a:p>
          </p:txBody>
        </p:sp>
      </p:grpSp>
      <p:grpSp>
        <p:nvGrpSpPr>
          <p:cNvPr id="21" name="Group 38"/>
          <p:cNvGrpSpPr>
            <a:grpSpLocks/>
          </p:cNvGrpSpPr>
          <p:nvPr/>
        </p:nvGrpSpPr>
        <p:grpSpPr bwMode="auto">
          <a:xfrm>
            <a:off x="227069" y="822070"/>
            <a:ext cx="3582931" cy="1997330"/>
            <a:chOff x="-52760" y="685801"/>
            <a:chExt cx="3533798" cy="2342766"/>
          </a:xfrm>
        </p:grpSpPr>
        <p:sp>
          <p:nvSpPr>
            <p:cNvPr id="22" name="Flowchart: Magnetic Disk 21"/>
            <p:cNvSpPr/>
            <p:nvPr/>
          </p:nvSpPr>
          <p:spPr>
            <a:xfrm>
              <a:off x="1142921" y="1066839"/>
              <a:ext cx="1067062" cy="914491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Faskes</a:t>
              </a:r>
              <a:endPara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17"/>
            <p:cNvSpPr txBox="1">
              <a:spLocks noChangeArrowheads="1"/>
            </p:cNvSpPr>
            <p:nvPr/>
          </p:nvSpPr>
          <p:spPr bwMode="auto">
            <a:xfrm>
              <a:off x="-52760" y="1318846"/>
              <a:ext cx="1351500" cy="818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eaLnBrk="1" hangingPunct="1"/>
              <a:r>
                <a:rPr lang="en-US" altLang="en-US" sz="1500">
                  <a:latin typeface="Arial" panose="020B0604020202020204" pitchFamily="34" charset="0"/>
                  <a:cs typeface="Arial" panose="020B0604020202020204" pitchFamily="34" charset="0"/>
                </a:rPr>
                <a:t>PRIMARY</a:t>
              </a:r>
            </a:p>
            <a:p>
              <a:pPr eaLnBrk="1" hangingPunct="1"/>
              <a:r>
                <a:rPr lang="en-US" altLang="en-US" sz="1500">
                  <a:latin typeface="Arial" panose="020B0604020202020204" pitchFamily="34" charset="0"/>
                  <a:cs typeface="Arial" panose="020B0604020202020204" pitchFamily="34" charset="0"/>
                </a:rPr>
                <a:t>CARE</a:t>
              </a:r>
            </a:p>
          </p:txBody>
        </p:sp>
        <p:sp>
          <p:nvSpPr>
            <p:cNvPr id="24" name="TextBox 18"/>
            <p:cNvSpPr txBox="1">
              <a:spLocks noChangeArrowheads="1"/>
            </p:cNvSpPr>
            <p:nvPr/>
          </p:nvSpPr>
          <p:spPr bwMode="auto">
            <a:xfrm>
              <a:off x="1402673" y="685801"/>
              <a:ext cx="645404" cy="477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eaLnBrk="1" hangingPunct="1"/>
              <a:r>
                <a:rPr lang="en-US" altLang="en-US" sz="1500">
                  <a:latin typeface="Arial" panose="020B0604020202020204" pitchFamily="34" charset="0"/>
                  <a:cs typeface="Arial" panose="020B0604020202020204" pitchFamily="34" charset="0"/>
                </a:rPr>
                <a:t>HIS</a:t>
              </a:r>
            </a:p>
          </p:txBody>
        </p:sp>
        <p:sp>
          <p:nvSpPr>
            <p:cNvPr id="25" name="TextBox 19"/>
            <p:cNvSpPr txBox="1">
              <a:spLocks noChangeArrowheads="1"/>
            </p:cNvSpPr>
            <p:nvPr/>
          </p:nvSpPr>
          <p:spPr bwMode="auto">
            <a:xfrm>
              <a:off x="2438400" y="1371601"/>
              <a:ext cx="1042638" cy="477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eaLnBrk="1" hangingPunct="1"/>
              <a:r>
                <a:rPr lang="en-US" altLang="en-US" sz="1500">
                  <a:latin typeface="Arial" panose="020B0604020202020204" pitchFamily="34" charset="0"/>
                  <a:cs typeface="Arial" panose="020B0604020202020204" pitchFamily="34" charset="0"/>
                </a:rPr>
                <a:t>CLINIC</a:t>
              </a:r>
            </a:p>
          </p:txBody>
        </p:sp>
        <p:sp>
          <p:nvSpPr>
            <p:cNvPr id="26" name="TextBox 20"/>
            <p:cNvSpPr txBox="1">
              <a:spLocks noChangeArrowheads="1"/>
            </p:cNvSpPr>
            <p:nvPr/>
          </p:nvSpPr>
          <p:spPr bwMode="auto">
            <a:xfrm>
              <a:off x="1120296" y="2209798"/>
              <a:ext cx="1615967" cy="818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eaLnBrk="1" hangingPunct="1"/>
              <a:r>
                <a:rPr lang="en-US" altLang="en-US" sz="1500">
                  <a:latin typeface="Arial" panose="020B0604020202020204" pitchFamily="34" charset="0"/>
                  <a:cs typeface="Arial" panose="020B0604020202020204" pitchFamily="34" charset="0"/>
                </a:rPr>
                <a:t>INDIVIDUAL</a:t>
              </a:r>
            </a:p>
            <a:p>
              <a:pPr eaLnBrk="1" hangingPunct="1"/>
              <a:r>
                <a:rPr lang="en-US" altLang="en-US" sz="1500">
                  <a:latin typeface="Arial" panose="020B0604020202020204" pitchFamily="34" charset="0"/>
                  <a:cs typeface="Arial" panose="020B0604020202020204" pitchFamily="34" charset="0"/>
                </a:rPr>
                <a:t>PRACTICE</a:t>
              </a:r>
            </a:p>
          </p:txBody>
        </p:sp>
        <p:sp>
          <p:nvSpPr>
            <p:cNvPr id="27" name="Flowchart: Magnetic Disk 26"/>
            <p:cNvSpPr/>
            <p:nvPr/>
          </p:nvSpPr>
          <p:spPr>
            <a:xfrm>
              <a:off x="1219140" y="1143047"/>
              <a:ext cx="1067062" cy="914491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Faskes</a:t>
              </a:r>
              <a:endPara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lowchart: Magnetic Disk 27"/>
            <p:cNvSpPr/>
            <p:nvPr/>
          </p:nvSpPr>
          <p:spPr>
            <a:xfrm>
              <a:off x="1295359" y="1219254"/>
              <a:ext cx="1067062" cy="914491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Faskes</a:t>
              </a:r>
              <a:endPara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lowchart: Magnetic Disk 28"/>
            <p:cNvSpPr/>
            <p:nvPr/>
          </p:nvSpPr>
          <p:spPr>
            <a:xfrm>
              <a:off x="1371577" y="1295462"/>
              <a:ext cx="1067062" cy="914491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Healthcare Facility</a:t>
              </a:r>
            </a:p>
          </p:txBody>
        </p:sp>
      </p:grpSp>
      <p:grpSp>
        <p:nvGrpSpPr>
          <p:cNvPr id="30" name="Group 58"/>
          <p:cNvGrpSpPr>
            <a:grpSpLocks/>
          </p:cNvGrpSpPr>
          <p:nvPr/>
        </p:nvGrpSpPr>
        <p:grpSpPr bwMode="auto">
          <a:xfrm>
            <a:off x="138651" y="2819400"/>
            <a:ext cx="3442749" cy="2220120"/>
            <a:chOff x="149770" y="4648200"/>
            <a:chExt cx="3457441" cy="1708103"/>
          </a:xfrm>
        </p:grpSpPr>
        <p:sp>
          <p:nvSpPr>
            <p:cNvPr id="31" name="Flowchart: Magnetic Disk 30"/>
            <p:cNvSpPr/>
            <p:nvPr/>
          </p:nvSpPr>
          <p:spPr>
            <a:xfrm>
              <a:off x="1143536" y="5029200"/>
              <a:ext cx="1066791" cy="9144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Lainnya</a:t>
              </a:r>
              <a:endPara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28"/>
            <p:cNvSpPr txBox="1">
              <a:spLocks noChangeArrowheads="1"/>
            </p:cNvSpPr>
            <p:nvPr/>
          </p:nvSpPr>
          <p:spPr bwMode="auto">
            <a:xfrm>
              <a:off x="2438399" y="5345668"/>
              <a:ext cx="1168812" cy="24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eaLnBrk="1" hangingPunct="1"/>
              <a:r>
                <a:rPr lang="en-US" altLang="en-US" sz="1500">
                  <a:latin typeface="Arial" panose="020B0604020202020204" pitchFamily="34" charset="0"/>
                  <a:cs typeface="Arial" panose="020B0604020202020204" pitchFamily="34" charset="0"/>
                </a:rPr>
                <a:t>REGISTRY</a:t>
              </a:r>
            </a:p>
          </p:txBody>
        </p:sp>
        <p:sp>
          <p:nvSpPr>
            <p:cNvPr id="33" name="TextBox 29"/>
            <p:cNvSpPr txBox="1">
              <a:spLocks noChangeArrowheads="1"/>
            </p:cNvSpPr>
            <p:nvPr/>
          </p:nvSpPr>
          <p:spPr bwMode="auto">
            <a:xfrm>
              <a:off x="914400" y="4648200"/>
              <a:ext cx="1547124" cy="24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eaLnBrk="1" hangingPunct="1"/>
              <a:r>
                <a:rPr lang="en-US" altLang="en-US" sz="1500">
                  <a:latin typeface="Arial" panose="020B0604020202020204" pitchFamily="34" charset="0"/>
                  <a:cs typeface="Arial" panose="020B0604020202020204" pitchFamily="34" charset="0"/>
                </a:rPr>
                <a:t>SURVEILANCE</a:t>
              </a:r>
            </a:p>
          </p:txBody>
        </p:sp>
        <p:sp>
          <p:nvSpPr>
            <p:cNvPr id="34" name="TextBox 30"/>
            <p:cNvSpPr txBox="1">
              <a:spLocks noChangeArrowheads="1"/>
            </p:cNvSpPr>
            <p:nvPr/>
          </p:nvSpPr>
          <p:spPr bwMode="auto">
            <a:xfrm>
              <a:off x="990603" y="6107668"/>
              <a:ext cx="1709654" cy="24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eaLnBrk="1" hangingPunct="1"/>
              <a:r>
                <a:rPr lang="en-US" altLang="en-US" sz="1500">
                  <a:latin typeface="Arial" panose="020B0604020202020204" pitchFamily="34" charset="0"/>
                  <a:cs typeface="Arial" panose="020B0604020202020204" pitchFamily="34" charset="0"/>
                </a:rPr>
                <a:t>VITAL STATISTIC</a:t>
              </a:r>
            </a:p>
          </p:txBody>
        </p:sp>
        <p:sp>
          <p:nvSpPr>
            <p:cNvPr id="36" name="TextBox 31"/>
            <p:cNvSpPr txBox="1">
              <a:spLocks noChangeArrowheads="1"/>
            </p:cNvSpPr>
            <p:nvPr/>
          </p:nvSpPr>
          <p:spPr bwMode="auto">
            <a:xfrm>
              <a:off x="149770" y="5334001"/>
              <a:ext cx="986899" cy="24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eaLnBrk="1" hangingPunct="1"/>
              <a:r>
                <a:rPr lang="en-US" altLang="en-US" sz="1500">
                  <a:latin typeface="Arial" panose="020B0604020202020204" pitchFamily="34" charset="0"/>
                  <a:cs typeface="Arial" panose="020B0604020202020204" pitchFamily="34" charset="0"/>
                </a:rPr>
                <a:t>REPORT</a:t>
              </a:r>
            </a:p>
          </p:txBody>
        </p:sp>
        <p:sp>
          <p:nvSpPr>
            <p:cNvPr id="37" name="Flowchart: Magnetic Disk 36"/>
            <p:cNvSpPr/>
            <p:nvPr/>
          </p:nvSpPr>
          <p:spPr>
            <a:xfrm>
              <a:off x="1219736" y="5105400"/>
              <a:ext cx="1066791" cy="9144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Lainnya</a:t>
              </a:r>
              <a:endPara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lowchart: Magnetic Disk 37"/>
            <p:cNvSpPr/>
            <p:nvPr/>
          </p:nvSpPr>
          <p:spPr>
            <a:xfrm>
              <a:off x="1295935" y="5181600"/>
              <a:ext cx="1066791" cy="9144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Lainnya</a:t>
              </a:r>
              <a:endPara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lowchart: Magnetic Disk 38"/>
            <p:cNvSpPr/>
            <p:nvPr/>
          </p:nvSpPr>
          <p:spPr>
            <a:xfrm>
              <a:off x="1372134" y="5257800"/>
              <a:ext cx="1066791" cy="9144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Others</a:t>
              </a:r>
            </a:p>
          </p:txBody>
        </p:sp>
      </p:grpSp>
      <p:grpSp>
        <p:nvGrpSpPr>
          <p:cNvPr id="40" name="Group 43"/>
          <p:cNvGrpSpPr>
            <a:grpSpLocks/>
          </p:cNvGrpSpPr>
          <p:nvPr/>
        </p:nvGrpSpPr>
        <p:grpSpPr bwMode="auto">
          <a:xfrm>
            <a:off x="3429334" y="1541162"/>
            <a:ext cx="3581066" cy="1887838"/>
            <a:chOff x="5114920" y="533400"/>
            <a:chExt cx="3361333" cy="1969984"/>
          </a:xfrm>
        </p:grpSpPr>
        <p:sp>
          <p:nvSpPr>
            <p:cNvPr id="41" name="Flowchart: Magnetic Disk 40"/>
            <p:cNvSpPr/>
            <p:nvPr/>
          </p:nvSpPr>
          <p:spPr>
            <a:xfrm>
              <a:off x="6553036" y="914435"/>
              <a:ext cx="1066682" cy="914484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BPJS </a:t>
              </a:r>
              <a:r>
                <a:rPr lang="en-US" sz="15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Kes</a:t>
              </a:r>
              <a:endPara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22"/>
            <p:cNvSpPr txBox="1">
              <a:spLocks noChangeArrowheads="1"/>
            </p:cNvSpPr>
            <p:nvPr/>
          </p:nvSpPr>
          <p:spPr bwMode="auto">
            <a:xfrm>
              <a:off x="5114920" y="1002320"/>
              <a:ext cx="1417820" cy="1501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eaLnBrk="1" hangingPunct="1"/>
              <a:r>
                <a:rPr lang="en-US" altLang="en-US" sz="1500">
                  <a:latin typeface="Arial" panose="020B0604020202020204" pitchFamily="34" charset="0"/>
                  <a:cs typeface="Arial" panose="020B0604020202020204" pitchFamily="34" charset="0"/>
                </a:rPr>
                <a:t>HEALTH FACILITY REGISTRY</a:t>
              </a:r>
            </a:p>
          </p:txBody>
        </p:sp>
        <p:sp>
          <p:nvSpPr>
            <p:cNvPr id="43" name="TextBox 23"/>
            <p:cNvSpPr txBox="1">
              <a:spLocks noChangeArrowheads="1"/>
            </p:cNvSpPr>
            <p:nvPr/>
          </p:nvSpPr>
          <p:spPr bwMode="auto">
            <a:xfrm>
              <a:off x="6416516" y="533400"/>
              <a:ext cx="2025237" cy="477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eaLnBrk="1" hangingPunct="1"/>
              <a:r>
                <a:rPr lang="en-US" altLang="en-US" sz="1500">
                  <a:latin typeface="Arial" panose="020B0604020202020204" pitchFamily="34" charset="0"/>
                  <a:cs typeface="Arial" panose="020B0604020202020204" pitchFamily="34" charset="0"/>
                </a:rPr>
                <a:t>MEMBERSHIP</a:t>
              </a:r>
            </a:p>
          </p:txBody>
        </p:sp>
        <p:sp>
          <p:nvSpPr>
            <p:cNvPr id="44" name="TextBox 24"/>
            <p:cNvSpPr txBox="1">
              <a:spLocks noChangeArrowheads="1"/>
            </p:cNvSpPr>
            <p:nvPr/>
          </p:nvSpPr>
          <p:spPr bwMode="auto">
            <a:xfrm>
              <a:off x="7696201" y="1219200"/>
              <a:ext cx="780052" cy="477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eaLnBrk="1" hangingPunct="1"/>
              <a:r>
                <a:rPr lang="en-US" altLang="en-US" sz="1500">
                  <a:latin typeface="Arial" panose="020B0604020202020204" pitchFamily="34" charset="0"/>
                  <a:cs typeface="Arial" panose="020B0604020202020204" pitchFamily="34" charset="0"/>
                </a:rPr>
                <a:t>SEP</a:t>
              </a:r>
            </a:p>
          </p:txBody>
        </p:sp>
        <p:sp>
          <p:nvSpPr>
            <p:cNvPr id="45" name="TextBox 25"/>
            <p:cNvSpPr txBox="1">
              <a:spLocks noChangeArrowheads="1"/>
            </p:cNvSpPr>
            <p:nvPr/>
          </p:nvSpPr>
          <p:spPr bwMode="auto">
            <a:xfrm>
              <a:off x="6676255" y="1902541"/>
              <a:ext cx="1250015" cy="477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eaLnBrk="1" hangingPunct="1"/>
              <a:r>
                <a:rPr lang="en-US" alt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P-CARE</a:t>
              </a:r>
            </a:p>
          </p:txBody>
        </p:sp>
        <p:sp>
          <p:nvSpPr>
            <p:cNvPr id="46" name="Flowchart: Magnetic Disk 45"/>
            <p:cNvSpPr/>
            <p:nvPr/>
          </p:nvSpPr>
          <p:spPr>
            <a:xfrm>
              <a:off x="6629228" y="990642"/>
              <a:ext cx="1066682" cy="914484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Social Health Insurance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239000" y="5105400"/>
            <a:ext cx="1322964" cy="646321"/>
          </a:xfrm>
          <a:prstGeom prst="rect">
            <a:avLst/>
          </a:prstGeom>
          <a:noFill/>
        </p:spPr>
        <p:txBody>
          <a:bodyPr wrap="square" lIns="91430" tIns="45715" rIns="91430" bIns="45715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Aggregate Data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298447" y="3138505"/>
            <a:ext cx="1190667" cy="77345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Source</a:t>
            </a:r>
          </a:p>
        </p:txBody>
      </p:sp>
      <p:sp>
        <p:nvSpPr>
          <p:cNvPr id="51" name="Down Arrow 50"/>
          <p:cNvSpPr/>
          <p:nvPr/>
        </p:nvSpPr>
        <p:spPr>
          <a:xfrm>
            <a:off x="7795750" y="4154000"/>
            <a:ext cx="264593" cy="876585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66564" y="1056530"/>
            <a:ext cx="1322964" cy="646321"/>
          </a:xfrm>
          <a:prstGeom prst="rect">
            <a:avLst/>
          </a:prstGeom>
          <a:noFill/>
        </p:spPr>
        <p:txBody>
          <a:bodyPr wrap="square" lIns="91430" tIns="45715" rIns="91430" bIns="45715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Individual Data</a:t>
            </a:r>
          </a:p>
        </p:txBody>
      </p:sp>
      <p:sp>
        <p:nvSpPr>
          <p:cNvPr id="53" name="Up Arrow 52"/>
          <p:cNvSpPr/>
          <p:nvPr/>
        </p:nvSpPr>
        <p:spPr>
          <a:xfrm>
            <a:off x="7751652" y="1711986"/>
            <a:ext cx="308691" cy="1134405"/>
          </a:xfrm>
          <a:prstGeom prst="up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9685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Lingkup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Area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Interoperabilitas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&gt;&gt;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1695293"/>
            <a:ext cx="82295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tabLst>
                <a:tab pos="341313" algn="l"/>
              </a:tabLst>
            </a:pPr>
            <a:r>
              <a:rPr lang="en-US" b="1" dirty="0" smtClean="0">
                <a:cs typeface="Arial" panose="020B0604020202020204" pitchFamily="34" charset="0"/>
              </a:rPr>
              <a:t>Privacy</a:t>
            </a:r>
          </a:p>
          <a:p>
            <a:pPr marL="342900" indent="-342900">
              <a:tabLst>
                <a:tab pos="341313" algn="l"/>
              </a:tabLst>
            </a:pPr>
            <a:r>
              <a:rPr lang="fi-FI" dirty="0" smtClean="0"/>
              <a:t>	Memberikan </a:t>
            </a:r>
            <a:r>
              <a:rPr lang="fi-FI" dirty="0"/>
              <a:t>keyakinan akan kerahasiaan data individu </a:t>
            </a:r>
            <a:r>
              <a:rPr lang="fi-FI" dirty="0" smtClean="0"/>
              <a:t>atau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</a:p>
          <a:p>
            <a:pPr marL="342900" indent="-342900">
              <a:tabLst>
                <a:tab pos="341313" algn="l"/>
              </a:tabLst>
            </a:pPr>
            <a:r>
              <a:rPr lang="en-US" dirty="0"/>
              <a:t>	</a:t>
            </a:r>
            <a:r>
              <a:rPr lang="en-US" dirty="0" smtClean="0"/>
              <a:t>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data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</a:t>
            </a:r>
          </a:p>
          <a:p>
            <a:pPr marL="342900" indent="-342900">
              <a:tabLst>
                <a:tab pos="341313" algn="l"/>
              </a:tabLst>
            </a:pPr>
            <a:endParaRPr lang="en-US" b="1" dirty="0" smtClean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341313" algn="l"/>
              </a:tabLst>
            </a:pPr>
            <a:r>
              <a:rPr lang="en-US" b="1" dirty="0" smtClean="0">
                <a:cs typeface="Arial" panose="020B0604020202020204" pitchFamily="34" charset="0"/>
              </a:rPr>
              <a:t>Open Standard</a:t>
            </a:r>
          </a:p>
          <a:p>
            <a:pPr marL="342900" indent="-342900">
              <a:tabLst>
                <a:tab pos="341313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smtClean="0"/>
              <a:t>open standard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:</a:t>
            </a:r>
          </a:p>
          <a:p>
            <a:pPr marL="1093788" indent="-285750">
              <a:buFont typeface="Wingdings" panose="05000000000000000000" pitchFamily="2" charset="2"/>
              <a:buChar char="ü"/>
            </a:pPr>
            <a:r>
              <a:rPr lang="en-US" dirty="0" err="1"/>
              <a:t>Sebuah</a:t>
            </a:r>
            <a:r>
              <a:rPr lang="en-US" dirty="0"/>
              <a:t> standard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diadaptasi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dipelihara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nir-laba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terbuka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r>
              <a:rPr lang="en-US" dirty="0" smtClean="0"/>
              <a:t>.</a:t>
            </a:r>
          </a:p>
          <a:p>
            <a:pPr marL="1093788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/>
              <a:t>standard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dipublikasikan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yang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gratis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yang </a:t>
            </a:r>
            <a:r>
              <a:rPr lang="en-US" dirty="0" err="1"/>
              <a:t>wajar</a:t>
            </a:r>
            <a:r>
              <a:rPr lang="en-US" dirty="0" smtClean="0"/>
              <a:t>.</a:t>
            </a:r>
          </a:p>
          <a:p>
            <a:pPr marL="1093788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batasan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penggunanan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standard.</a:t>
            </a:r>
            <a:endParaRPr lang="en-US" b="1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6338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Lingkup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Area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Interoperabilitas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&gt;&gt;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1695293"/>
            <a:ext cx="82295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tabLst>
                <a:tab pos="341313" algn="l"/>
              </a:tabLst>
            </a:pPr>
            <a:r>
              <a:rPr lang="en-US" b="1" dirty="0" smtClean="0">
                <a:cs typeface="Arial" panose="020B0604020202020204" pitchFamily="34" charset="0"/>
              </a:rPr>
              <a:t>Open Source</a:t>
            </a:r>
          </a:p>
          <a:p>
            <a:pPr>
              <a:tabLst>
                <a:tab pos="341313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Memanfaatkan</a:t>
            </a:r>
            <a:r>
              <a:rPr lang="en-US" dirty="0" smtClean="0"/>
              <a:t> </a:t>
            </a:r>
            <a:r>
              <a:rPr lang="en-US" dirty="0" err="1"/>
              <a:t>keuntungan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i="1" dirty="0"/>
              <a:t>open source</a:t>
            </a:r>
            <a:r>
              <a:rPr lang="en-US" dirty="0" smtClean="0"/>
              <a:t>.</a:t>
            </a:r>
          </a:p>
          <a:p>
            <a:pPr>
              <a:tabLst>
                <a:tab pos="341313" algn="l"/>
              </a:tabLst>
            </a:pPr>
            <a:endParaRPr lang="en-US" b="1" dirty="0" smtClean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341313" algn="l"/>
              </a:tabLst>
            </a:pPr>
            <a:r>
              <a:rPr lang="en-US" b="1" dirty="0" smtClean="0">
                <a:cs typeface="Arial" panose="020B0604020202020204" pitchFamily="34" charset="0"/>
              </a:rPr>
              <a:t>Multi Solution</a:t>
            </a:r>
          </a:p>
          <a:p>
            <a:pPr>
              <a:tabLst>
                <a:tab pos="341313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interoperbilitas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multi </a:t>
            </a:r>
            <a:r>
              <a:rPr lang="en-US" dirty="0" err="1"/>
              <a:t>aktor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endParaRPr lang="en-US" dirty="0" smtClean="0"/>
          </a:p>
          <a:p>
            <a:pPr>
              <a:tabLst>
                <a:tab pos="341313" algn="l"/>
              </a:tabLst>
            </a:pPr>
            <a:r>
              <a:rPr lang="en-US" dirty="0"/>
              <a:t>	</a:t>
            </a:r>
            <a:r>
              <a:rPr lang="en-US" dirty="0" smtClean="0"/>
              <a:t>multi </a:t>
            </a:r>
            <a:r>
              <a:rPr lang="en-US" dirty="0" err="1"/>
              <a:t>solusi</a:t>
            </a:r>
            <a:r>
              <a:rPr lang="en-US" dirty="0"/>
              <a:t>.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0092" y="4581730"/>
            <a:ext cx="294664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</a:rPr>
              <a:t>http://bit.ly/2xHVj7o</a:t>
            </a:r>
          </a:p>
        </p:txBody>
      </p:sp>
    </p:spTree>
    <p:extLst>
      <p:ext uri="{BB962C8B-B14F-4D97-AF65-F5344CB8AC3E}">
        <p14:creationId xmlns:p14="http://schemas.microsoft.com/office/powerpoint/2010/main" val="14648166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nteraksi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interoperabilitas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1917680"/>
            <a:ext cx="82295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tabLst>
                <a:tab pos="341313" algn="l"/>
              </a:tabLst>
            </a:pPr>
            <a:r>
              <a:rPr lang="en-US" dirty="0" err="1" smtClean="0">
                <a:cs typeface="Arial" panose="020B0604020202020204" pitchFamily="34" charset="0"/>
              </a:rPr>
              <a:t>Interaksi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langsung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antara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masyarakat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dengan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salah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satu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bagian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administrasi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pemerintah</a:t>
            </a:r>
            <a:r>
              <a:rPr lang="en-US" dirty="0" smtClean="0">
                <a:cs typeface="Arial" panose="020B0604020202020204" pitchFamily="34" charset="0"/>
              </a:rPr>
              <a:t>.</a:t>
            </a:r>
          </a:p>
          <a:p>
            <a:pPr>
              <a:tabLst>
                <a:tab pos="341313" algn="l"/>
              </a:tabLst>
            </a:pPr>
            <a:r>
              <a:rPr lang="en-US" dirty="0" smtClean="0">
                <a:cs typeface="Arial" panose="020B0604020202020204" pitchFamily="34" charset="0"/>
              </a:rPr>
              <a:t>	</a:t>
            </a:r>
            <a:r>
              <a:rPr lang="en-US" i="1" dirty="0" err="1" smtClean="0">
                <a:cs typeface="Arial" panose="020B0604020202020204" pitchFamily="34" charset="0"/>
              </a:rPr>
              <a:t>Contoh</a:t>
            </a:r>
            <a:r>
              <a:rPr lang="en-US" i="1" dirty="0" smtClean="0">
                <a:cs typeface="Arial" panose="020B0604020202020204" pitchFamily="34" charset="0"/>
              </a:rPr>
              <a:t>: </a:t>
            </a:r>
            <a:r>
              <a:rPr lang="en-US" i="1" dirty="0" err="1" smtClean="0">
                <a:cs typeface="Arial" panose="020B0604020202020204" pitchFamily="34" charset="0"/>
              </a:rPr>
              <a:t>Pengurusan</a:t>
            </a:r>
            <a:r>
              <a:rPr lang="en-US" i="1" dirty="0" smtClean="0">
                <a:cs typeface="Arial" panose="020B0604020202020204" pitchFamily="34" charset="0"/>
              </a:rPr>
              <a:t> NPWP</a:t>
            </a:r>
          </a:p>
          <a:p>
            <a:pPr>
              <a:tabLst>
                <a:tab pos="341313" algn="l"/>
              </a:tabLst>
            </a:pPr>
            <a:r>
              <a:rPr lang="en-US" i="1" dirty="0" smtClean="0">
                <a:cs typeface="Arial" panose="020B0604020202020204" pitchFamily="34" charset="0"/>
              </a:rPr>
              <a:t> </a:t>
            </a:r>
            <a:endParaRPr lang="en-US" dirty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341313" algn="l"/>
              </a:tabLst>
            </a:pPr>
            <a:r>
              <a:rPr lang="en-US" dirty="0" err="1" smtClean="0">
                <a:cs typeface="Arial" panose="020B0604020202020204" pitchFamily="34" charset="0"/>
              </a:rPr>
              <a:t>Interaksi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melalui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pertukaran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antar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bagian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administrasi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dari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berbagai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departemen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pemeintah</a:t>
            </a:r>
            <a:endParaRPr lang="en-US" dirty="0" smtClean="0">
              <a:cs typeface="Arial" panose="020B0604020202020204" pitchFamily="34" charset="0"/>
            </a:endParaRPr>
          </a:p>
          <a:p>
            <a:pPr>
              <a:tabLst>
                <a:tab pos="341313" algn="l"/>
              </a:tabLst>
            </a:pPr>
            <a:r>
              <a:rPr lang="en-US" dirty="0" smtClean="0">
                <a:cs typeface="Arial" panose="020B0604020202020204" pitchFamily="34" charset="0"/>
              </a:rPr>
              <a:t>	</a:t>
            </a:r>
            <a:r>
              <a:rPr lang="en-US" i="1" dirty="0" err="1" smtClean="0">
                <a:cs typeface="Arial" panose="020B0604020202020204" pitchFamily="34" charset="0"/>
              </a:rPr>
              <a:t>Contoh</a:t>
            </a:r>
            <a:r>
              <a:rPr lang="en-US" i="1" dirty="0" smtClean="0">
                <a:cs typeface="Arial" panose="020B0604020202020204" pitchFamily="34" charset="0"/>
              </a:rPr>
              <a:t>: Data </a:t>
            </a:r>
            <a:r>
              <a:rPr lang="en-US" i="1" dirty="0" err="1" smtClean="0">
                <a:cs typeface="Arial" panose="020B0604020202020204" pitchFamily="34" charset="0"/>
              </a:rPr>
              <a:t>perancangan</a:t>
            </a:r>
            <a:r>
              <a:rPr lang="en-US" i="1" dirty="0" smtClean="0"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cs typeface="Arial" panose="020B0604020202020204" pitchFamily="34" charset="0"/>
              </a:rPr>
              <a:t>tenaga</a:t>
            </a:r>
            <a:r>
              <a:rPr lang="en-US" i="1" dirty="0" smtClean="0"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cs typeface="Arial" panose="020B0604020202020204" pitchFamily="34" charset="0"/>
              </a:rPr>
              <a:t>kerja</a:t>
            </a:r>
            <a:r>
              <a:rPr lang="en-US" i="1" dirty="0" smtClean="0">
                <a:cs typeface="Arial" panose="020B0604020202020204" pitchFamily="34" charset="0"/>
              </a:rPr>
              <a:t> yang </a:t>
            </a:r>
            <a:r>
              <a:rPr lang="en-US" i="1" dirty="0" err="1" smtClean="0">
                <a:cs typeface="Arial" panose="020B0604020202020204" pitchFamily="34" charset="0"/>
              </a:rPr>
              <a:t>membutuhkan</a:t>
            </a:r>
            <a:r>
              <a:rPr lang="en-US" i="1" dirty="0" smtClean="0"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cs typeface="Arial" panose="020B0604020202020204" pitchFamily="34" charset="0"/>
              </a:rPr>
              <a:t>dari</a:t>
            </a:r>
            <a:r>
              <a:rPr lang="en-US" i="1" dirty="0" smtClean="0">
                <a:cs typeface="Arial" panose="020B0604020202020204" pitchFamily="34" charset="0"/>
              </a:rPr>
              <a:t> 			</a:t>
            </a:r>
            <a:r>
              <a:rPr lang="en-US" i="1" dirty="0" err="1" smtClean="0">
                <a:cs typeface="Arial" panose="020B0604020202020204" pitchFamily="34" charset="0"/>
              </a:rPr>
              <a:t>kependudukan</a:t>
            </a:r>
            <a:r>
              <a:rPr lang="en-US" i="1" dirty="0" smtClean="0"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cs typeface="Arial" panose="020B0604020202020204" pitchFamily="34" charset="0"/>
              </a:rPr>
              <a:t>tentang</a:t>
            </a:r>
            <a:r>
              <a:rPr lang="en-US" i="1" dirty="0" smtClean="0"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cs typeface="Arial" panose="020B0604020202020204" pitchFamily="34" charset="0"/>
              </a:rPr>
              <a:t>calon</a:t>
            </a:r>
            <a:r>
              <a:rPr lang="en-US" i="1" dirty="0" smtClean="0"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cs typeface="Arial" panose="020B0604020202020204" pitchFamily="34" charset="0"/>
              </a:rPr>
              <a:t>usia</a:t>
            </a:r>
            <a:r>
              <a:rPr lang="en-US" i="1" dirty="0" smtClean="0"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cs typeface="Arial" panose="020B0604020202020204" pitchFamily="34" charset="0"/>
              </a:rPr>
              <a:t>tenaga</a:t>
            </a:r>
            <a:r>
              <a:rPr lang="en-US" i="1" dirty="0" smtClean="0"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cs typeface="Arial" panose="020B0604020202020204" pitchFamily="34" charset="0"/>
              </a:rPr>
              <a:t>kerja</a:t>
            </a:r>
            <a:r>
              <a:rPr lang="en-US" i="1" dirty="0" smtClean="0">
                <a:cs typeface="Arial" panose="020B0604020202020204" pitchFamily="34" charset="0"/>
              </a:rPr>
              <a:t>, data </a:t>
            </a:r>
            <a:r>
              <a:rPr lang="en-US" i="1" dirty="0" err="1" smtClean="0">
                <a:cs typeface="Arial" panose="020B0604020202020204" pitchFamily="34" charset="0"/>
              </a:rPr>
              <a:t>pendidikan</a:t>
            </a:r>
            <a:r>
              <a:rPr lang="en-US" i="1" dirty="0" smtClean="0"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cs typeface="Arial" panose="020B0604020202020204" pitchFamily="34" charset="0"/>
              </a:rPr>
              <a:t>calon</a:t>
            </a:r>
            <a:r>
              <a:rPr lang="en-US" i="1" dirty="0" smtClean="0">
                <a:cs typeface="Arial" panose="020B0604020202020204" pitchFamily="34" charset="0"/>
              </a:rPr>
              <a:t> 		</a:t>
            </a:r>
            <a:r>
              <a:rPr lang="en-US" i="1" dirty="0" err="1" smtClean="0">
                <a:cs typeface="Arial" panose="020B0604020202020204" pitchFamily="34" charset="0"/>
              </a:rPr>
              <a:t>tenaga</a:t>
            </a:r>
            <a:r>
              <a:rPr lang="en-US" i="1" dirty="0" smtClean="0"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cs typeface="Arial" panose="020B0604020202020204" pitchFamily="34" charset="0"/>
              </a:rPr>
              <a:t>kerja</a:t>
            </a:r>
            <a:endParaRPr lang="en-US" dirty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341313" algn="l"/>
              </a:tabLst>
            </a:pPr>
            <a:endParaRPr lang="en-US" dirty="0" smtClean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341313" algn="l"/>
              </a:tabLst>
            </a:pPr>
            <a:r>
              <a:rPr lang="en-US" dirty="0" err="1" smtClean="0">
                <a:cs typeface="Arial" panose="020B0604020202020204" pitchFamily="34" charset="0"/>
              </a:rPr>
              <a:t>Interaksiantar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berbagai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institusi</a:t>
            </a:r>
            <a:r>
              <a:rPr lang="en-US" dirty="0" smtClean="0">
                <a:cs typeface="Arial" panose="020B0604020202020204" pitchFamily="34" charset="0"/>
              </a:rPr>
              <a:t> Negara </a:t>
            </a:r>
            <a:r>
              <a:rPr lang="en-US" dirty="0" err="1" smtClean="0">
                <a:cs typeface="Arial" panose="020B0604020202020204" pitchFamily="34" charset="0"/>
              </a:rPr>
              <a:t>antar</a:t>
            </a:r>
            <a:r>
              <a:rPr lang="en-US" dirty="0" smtClean="0">
                <a:cs typeface="Arial" panose="020B0604020202020204" pitchFamily="34" charset="0"/>
              </a:rPr>
              <a:t> Negara.</a:t>
            </a:r>
          </a:p>
          <a:p>
            <a:pPr>
              <a:tabLst>
                <a:tab pos="341313" algn="l"/>
              </a:tabLst>
            </a:pPr>
            <a:r>
              <a:rPr lang="en-US" dirty="0">
                <a:cs typeface="Arial" panose="020B0604020202020204" pitchFamily="34" charset="0"/>
              </a:rPr>
              <a:t>	</a:t>
            </a:r>
            <a:r>
              <a:rPr lang="en-US" i="1" dirty="0" err="1" smtClean="0">
                <a:cs typeface="Arial" panose="020B0604020202020204" pitchFamily="34" charset="0"/>
              </a:rPr>
              <a:t>Contoh</a:t>
            </a:r>
            <a:r>
              <a:rPr lang="en-US" i="1" dirty="0" smtClean="0">
                <a:cs typeface="Arial" panose="020B0604020202020204" pitchFamily="34" charset="0"/>
              </a:rPr>
              <a:t>: </a:t>
            </a:r>
            <a:r>
              <a:rPr lang="en-US" i="1" dirty="0" err="1" smtClean="0">
                <a:cs typeface="Arial" panose="020B0604020202020204" pitchFamily="34" charset="0"/>
              </a:rPr>
              <a:t>Melibatkan</a:t>
            </a:r>
            <a:r>
              <a:rPr lang="en-US" i="1" dirty="0" smtClean="0"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cs typeface="Arial" panose="020B0604020202020204" pitchFamily="34" charset="0"/>
              </a:rPr>
              <a:t>polisi</a:t>
            </a:r>
            <a:r>
              <a:rPr lang="en-US" i="1" dirty="0" smtClean="0"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cs typeface="Arial" panose="020B0604020202020204" pitchFamily="34" charset="0"/>
              </a:rPr>
              <a:t>antar</a:t>
            </a:r>
            <a:r>
              <a:rPr lang="en-US" i="1" dirty="0" smtClean="0"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cs typeface="Arial" panose="020B0604020202020204" pitchFamily="34" charset="0"/>
              </a:rPr>
              <a:t>negara</a:t>
            </a:r>
            <a:r>
              <a:rPr lang="en-US" i="1" dirty="0" smtClean="0"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cs typeface="Arial" panose="020B0604020202020204" pitchFamily="34" charset="0"/>
              </a:rPr>
              <a:t>untuk</a:t>
            </a:r>
            <a:r>
              <a:rPr lang="en-US" i="1" dirty="0" smtClean="0"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cs typeface="Arial" panose="020B0604020202020204" pitchFamily="34" charset="0"/>
              </a:rPr>
              <a:t>sebuah</a:t>
            </a:r>
            <a:r>
              <a:rPr lang="en-US" i="1" dirty="0" smtClean="0"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cs typeface="Arial" panose="020B0604020202020204" pitchFamily="34" charset="0"/>
              </a:rPr>
              <a:t>kasus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5616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Pilar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Dimensi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Interoperabilitas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54208" t="36043" r="6783" b="26303"/>
          <a:stretch/>
        </p:blipFill>
        <p:spPr bwMode="auto">
          <a:xfrm>
            <a:off x="685800" y="1438915"/>
            <a:ext cx="7924800" cy="411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16132" y="5580609"/>
            <a:ext cx="2464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</a:rPr>
              <a:t>Sumber</a:t>
            </a:r>
            <a:r>
              <a:rPr lang="en-US" sz="1600" b="1" i="1" dirty="0" smtClean="0">
                <a:solidFill>
                  <a:srgbClr val="FF0000"/>
                </a:solidFill>
              </a:rPr>
              <a:t>: DEPKOMINFO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9478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Pilar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Dimensi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Interoperabilitas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487" y="1741460"/>
            <a:ext cx="8229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Interoperabilitas</a:t>
            </a:r>
            <a:r>
              <a:rPr lang="en-US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teknis</a:t>
            </a:r>
            <a:r>
              <a:rPr lang="en-US" dirty="0" smtClean="0">
                <a:cs typeface="Arial" panose="020B0604020202020204" pitchFamily="34" charset="0"/>
              </a:rPr>
              <a:t>, </a:t>
            </a:r>
            <a:r>
              <a:rPr lang="en-US" dirty="0" err="1" smtClean="0">
                <a:cs typeface="Arial" panose="020B0604020202020204" pitchFamily="34" charset="0"/>
              </a:rPr>
              <a:t>meliputi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isu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teknis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pada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keterhubungan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sistem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smtClean="0">
                <a:cs typeface="Arial" panose="020B0604020202020204" pitchFamily="34" charset="0"/>
              </a:rPr>
              <a:t>	</a:t>
            </a:r>
            <a:r>
              <a:rPr lang="en-US" i="1" dirty="0" smtClean="0">
                <a:cs typeface="Arial" panose="020B0604020202020204" pitchFamily="34" charset="0"/>
              </a:rPr>
              <a:t>service</a:t>
            </a:r>
            <a:r>
              <a:rPr lang="en-US" dirty="0" smtClean="0">
                <a:cs typeface="Arial" panose="020B0604020202020204" pitchFamily="34" charset="0"/>
              </a:rPr>
              <a:t>. 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dirty="0" err="1" smtClean="0">
                <a:cs typeface="Arial" panose="020B0604020202020204" pitchFamily="34" charset="0"/>
              </a:rPr>
              <a:t>Komponen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interoperabilitas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teknis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adalah</a:t>
            </a:r>
            <a:r>
              <a:rPr lang="en-US" dirty="0" smtClean="0">
                <a:cs typeface="Arial" panose="020B0604020202020204" pitchFamily="34" charset="0"/>
              </a:rPr>
              <a:t>: </a:t>
            </a:r>
          </a:p>
          <a:p>
            <a:pPr marL="681038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cs typeface="Arial" panose="020B0604020202020204" pitchFamily="34" charset="0"/>
              </a:rPr>
              <a:t>open </a:t>
            </a:r>
            <a:r>
              <a:rPr lang="en-US" i="1" dirty="0">
                <a:cs typeface="Arial" panose="020B0604020202020204" pitchFamily="34" charset="0"/>
              </a:rPr>
              <a:t>interface</a:t>
            </a:r>
            <a:r>
              <a:rPr lang="en-US" dirty="0" smtClean="0">
                <a:cs typeface="Arial" panose="020B0604020202020204" pitchFamily="34" charset="0"/>
              </a:rPr>
              <a:t>, </a:t>
            </a:r>
            <a:r>
              <a:rPr lang="en-US" i="1" dirty="0" smtClean="0">
                <a:cs typeface="Arial" panose="020B0604020202020204" pitchFamily="34" charset="0"/>
              </a:rPr>
              <a:t>interconnection </a:t>
            </a:r>
            <a:r>
              <a:rPr lang="en-US" i="1" dirty="0">
                <a:cs typeface="Arial" panose="020B0604020202020204" pitchFamily="34" charset="0"/>
              </a:rPr>
              <a:t>services, data integration and middle ware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i="1" dirty="0">
                <a:cs typeface="Arial" panose="020B0604020202020204" pitchFamily="34" charset="0"/>
              </a:rPr>
              <a:t>data </a:t>
            </a:r>
            <a:r>
              <a:rPr lang="en-US" i="1" dirty="0" smtClean="0">
                <a:cs typeface="Arial" panose="020B0604020202020204" pitchFamily="34" charset="0"/>
              </a:rPr>
              <a:t>presentation </a:t>
            </a:r>
            <a:r>
              <a:rPr lang="en-US" dirty="0" err="1" smtClean="0">
                <a:cs typeface="Arial" panose="020B0604020202020204" pitchFamily="34" charset="0"/>
              </a:rPr>
              <a:t>dan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i="1" dirty="0">
                <a:cs typeface="Arial" panose="020B0604020202020204" pitchFamily="34" charset="0"/>
              </a:rPr>
              <a:t>exchange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i="1" dirty="0" err="1">
                <a:cs typeface="Arial" panose="020B0604020202020204" pitchFamily="34" charset="0"/>
              </a:rPr>
              <a:t>accessibelity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i="1" dirty="0">
                <a:cs typeface="Arial" panose="020B0604020202020204" pitchFamily="34" charset="0"/>
              </a:rPr>
              <a:t>security services</a:t>
            </a:r>
            <a:r>
              <a:rPr lang="en-US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71487" y="4174021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Interoperabilitas</a:t>
            </a:r>
            <a:r>
              <a:rPr lang="en-US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 semantic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,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fokus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pada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pemahaman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arti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sehingga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pertukaran</a:t>
            </a:r>
            <a:r>
              <a:rPr lang="en-US" dirty="0">
                <a:cs typeface="Arial" panose="020B0604020202020204" pitchFamily="34" charset="0"/>
              </a:rPr>
              <a:t> data / </a:t>
            </a:r>
            <a:r>
              <a:rPr lang="en-US" dirty="0" err="1">
                <a:cs typeface="Arial" panose="020B0604020202020204" pitchFamily="34" charset="0"/>
              </a:rPr>
              <a:t>informasi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dapat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dipahami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baik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oleh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manusia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ataupun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mesin</a:t>
            </a:r>
            <a:r>
              <a:rPr lang="en-US" dirty="0" smtClean="0">
                <a:cs typeface="Arial" panose="020B0604020202020204" pitchFamily="34" charset="0"/>
              </a:rPr>
              <a:t>. 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200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Pilar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Dimensi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Interoperabilitas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&gt;&gt;</a:t>
            </a:r>
          </a:p>
        </p:txBody>
      </p:sp>
      <p:sp>
        <p:nvSpPr>
          <p:cNvPr id="4" name="Rectangle 3"/>
          <p:cNvSpPr/>
          <p:nvPr/>
        </p:nvSpPr>
        <p:spPr>
          <a:xfrm>
            <a:off x="928687" y="2057400"/>
            <a:ext cx="73152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i-FI" dirty="0">
                <a:solidFill>
                  <a:srgbClr val="FF0000"/>
                </a:solidFill>
                <a:latin typeface="Kristen ITC" panose="03050502040202030202" pitchFamily="66" charset="0"/>
              </a:rPr>
              <a:t>Interoperabilitas </a:t>
            </a:r>
            <a:r>
              <a:rPr lang="fi-FI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organisasi</a:t>
            </a:r>
          </a:p>
          <a:p>
            <a:pPr marL="57308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 smtClean="0"/>
              <a:t>Menekankan </a:t>
            </a:r>
            <a:r>
              <a:rPr lang="fi-FI" dirty="0"/>
              <a:t>pada pendifinisian </a:t>
            </a:r>
            <a:r>
              <a:rPr lang="fi-FI" dirty="0" smtClean="0"/>
              <a:t>tujuan </a:t>
            </a:r>
            <a:r>
              <a:rPr lang="en-US" dirty="0" err="1" smtClean="0"/>
              <a:t>kegitan</a:t>
            </a:r>
            <a:r>
              <a:rPr lang="en-US" dirty="0" smtClean="0"/>
              <a:t> </a:t>
            </a:r>
          </a:p>
          <a:p>
            <a:pPr marL="57308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Pemodelan</a:t>
            </a:r>
            <a:r>
              <a:rPr lang="en-US" dirty="0" smtClean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endParaRPr lang="en-US" dirty="0" smtClean="0"/>
          </a:p>
          <a:p>
            <a:pPr marL="57308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level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pertukaran</a:t>
            </a:r>
            <a:r>
              <a:rPr lang="en-US" dirty="0" smtClean="0"/>
              <a:t> </a:t>
            </a:r>
            <a:r>
              <a:rPr lang="en-US" dirty="0" err="1"/>
              <a:t>informasi</a:t>
            </a:r>
            <a:r>
              <a:rPr lang="en-US" dirty="0" smtClean="0"/>
              <a:t>.</a:t>
            </a:r>
          </a:p>
          <a:p>
            <a:pPr marL="57308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M</a:t>
            </a:r>
            <a:r>
              <a:rPr lang="fi-FI" dirty="0" smtClean="0"/>
              <a:t>elakukan </a:t>
            </a:r>
            <a:r>
              <a:rPr lang="fi-FI" dirty="0"/>
              <a:t>pendefinisian kebutuhan </a:t>
            </a:r>
            <a:r>
              <a:rPr lang="fi-FI" dirty="0" smtClean="0"/>
              <a:t>pelayanan </a:t>
            </a:r>
            <a:r>
              <a:rPr lang="en-US" dirty="0" err="1" smtClean="0"/>
              <a:t>masyarakat</a:t>
            </a:r>
            <a:r>
              <a:rPr lang="en-US" dirty="0"/>
              <a:t>.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7803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INTEROPERABILITAS TEKNIS</a:t>
            </a:r>
          </a:p>
        </p:txBody>
      </p:sp>
      <p:sp>
        <p:nvSpPr>
          <p:cNvPr id="5" name="Rectangle 4"/>
          <p:cNvSpPr/>
          <p:nvPr/>
        </p:nvSpPr>
        <p:spPr>
          <a:xfrm>
            <a:off x="800100" y="1600200"/>
            <a:ext cx="79629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73088" algn="l"/>
              </a:tabLst>
            </a:pPr>
            <a:r>
              <a:rPr lang="en-US" dirty="0" err="1" smtClean="0">
                <a:cs typeface="Arial" panose="020B0604020202020204" pitchFamily="34" charset="0"/>
              </a:rPr>
              <a:t>Jenis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interaktif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dari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sistem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pelayanan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cs typeface="Arial" panose="020B0604020202020204" pitchFamily="34" charset="0"/>
              </a:rPr>
              <a:t>eGovernment</a:t>
            </a:r>
            <a:r>
              <a:rPr lang="en-US" i="1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dibedakan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berdasarkan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tingkat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kecanggihan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pelayanan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adalah</a:t>
            </a:r>
            <a:r>
              <a:rPr lang="en-US" dirty="0" smtClean="0">
                <a:cs typeface="Arial" panose="020B0604020202020204" pitchFamily="34" charset="0"/>
              </a:rPr>
              <a:t>:</a:t>
            </a:r>
          </a:p>
          <a:p>
            <a:pPr>
              <a:tabLst>
                <a:tab pos="573088" algn="l"/>
              </a:tabLst>
            </a:pPr>
            <a:endParaRPr lang="en-US" dirty="0" smtClean="0">
              <a:cs typeface="Arial" panose="020B0604020202020204" pitchFamily="34" charset="0"/>
            </a:endParaRPr>
          </a:p>
          <a:p>
            <a:pPr marL="573088" indent="-285750">
              <a:buFont typeface="Wingdings" panose="05000000000000000000" pitchFamily="2" charset="2"/>
              <a:buChar char="§"/>
              <a:tabLst>
                <a:tab pos="573088" algn="l"/>
              </a:tabLst>
            </a:pPr>
            <a:r>
              <a:rPr lang="en-US" b="1" dirty="0" smtClean="0">
                <a:cs typeface="Arial" panose="020B0604020202020204" pitchFamily="34" charset="0"/>
              </a:rPr>
              <a:t>Level 1</a:t>
            </a:r>
          </a:p>
          <a:p>
            <a:pPr marL="287338">
              <a:tabLst>
                <a:tab pos="573088" algn="l"/>
              </a:tabLst>
            </a:pPr>
            <a:r>
              <a:rPr lang="en-US" b="1" dirty="0">
                <a:cs typeface="Arial" panose="020B0604020202020204" pitchFamily="34" charset="0"/>
              </a:rPr>
              <a:t>	</a:t>
            </a:r>
            <a:r>
              <a:rPr lang="en-US" dirty="0" err="1" smtClean="0">
                <a:cs typeface="Arial" panose="020B0604020202020204" pitchFamily="34" charset="0"/>
              </a:rPr>
              <a:t>Pelayanan</a:t>
            </a:r>
            <a:r>
              <a:rPr lang="en-US" dirty="0" smtClean="0">
                <a:cs typeface="Arial" panose="020B0604020202020204" pitchFamily="34" charset="0"/>
              </a:rPr>
              <a:t> online </a:t>
            </a:r>
            <a:r>
              <a:rPr lang="en-US" dirty="0" err="1" smtClean="0">
                <a:cs typeface="Arial" panose="020B0604020202020204" pitchFamily="34" charset="0"/>
              </a:rPr>
              <a:t>hanya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memberikan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informasi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-&gt;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Masyarakat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</a:p>
          <a:p>
            <a:pPr marL="287338">
              <a:tabLst>
                <a:tab pos="573088" algn="l"/>
              </a:tabLst>
            </a:pPr>
            <a:r>
              <a:rPr lang="en-US" dirty="0">
                <a:cs typeface="Arial" panose="020B0604020202020204" pitchFamily="34" charset="0"/>
              </a:rPr>
              <a:t>	</a:t>
            </a:r>
            <a:r>
              <a:rPr lang="en-US" dirty="0" err="1" smtClean="0">
                <a:cs typeface="Arial" panose="020B0604020202020204" pitchFamily="34" charset="0"/>
              </a:rPr>
              <a:t>membaca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informasi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secara</a:t>
            </a:r>
            <a:r>
              <a:rPr lang="en-US" dirty="0" smtClean="0">
                <a:cs typeface="Arial" panose="020B0604020202020204" pitchFamily="34" charset="0"/>
              </a:rPr>
              <a:t> online </a:t>
            </a:r>
            <a:r>
              <a:rPr lang="en-US" dirty="0" err="1" smtClean="0">
                <a:cs typeface="Arial" panose="020B0604020202020204" pitchFamily="34" charset="0"/>
              </a:rPr>
              <a:t>atau</a:t>
            </a:r>
            <a:r>
              <a:rPr lang="en-US" dirty="0" smtClean="0">
                <a:cs typeface="Arial" panose="020B0604020202020204" pitchFamily="34" charset="0"/>
              </a:rPr>
              <a:t> men-download</a:t>
            </a:r>
          </a:p>
          <a:p>
            <a:pPr marL="287338">
              <a:tabLst>
                <a:tab pos="573088" algn="l"/>
              </a:tabLst>
            </a:pPr>
            <a:endParaRPr lang="en-US" b="1" dirty="0" smtClean="0">
              <a:cs typeface="Arial" panose="020B0604020202020204" pitchFamily="34" charset="0"/>
            </a:endParaRPr>
          </a:p>
          <a:p>
            <a:pPr marL="573088" indent="-285750">
              <a:buFont typeface="Wingdings" panose="05000000000000000000" pitchFamily="2" charset="2"/>
              <a:buChar char="§"/>
              <a:tabLst>
                <a:tab pos="573088" algn="l"/>
              </a:tabLst>
            </a:pPr>
            <a:r>
              <a:rPr lang="en-US" b="1" dirty="0" smtClean="0">
                <a:cs typeface="Arial" panose="020B0604020202020204" pitchFamily="34" charset="0"/>
              </a:rPr>
              <a:t>Level 2</a:t>
            </a:r>
          </a:p>
          <a:p>
            <a:pPr marL="287338">
              <a:tabLst>
                <a:tab pos="573088" algn="l"/>
              </a:tabLst>
            </a:pPr>
            <a:r>
              <a:rPr lang="en-US" b="1" dirty="0">
                <a:cs typeface="Arial" panose="020B0604020202020204" pitchFamily="34" charset="0"/>
              </a:rPr>
              <a:t>	</a:t>
            </a:r>
            <a:r>
              <a:rPr lang="en-US" dirty="0" err="1" smtClean="0">
                <a:cs typeface="Arial" panose="020B0604020202020204" pitchFamily="34" charset="0"/>
              </a:rPr>
              <a:t>Formulir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tersedia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secara</a:t>
            </a:r>
            <a:r>
              <a:rPr lang="en-US" dirty="0" smtClean="0">
                <a:cs typeface="Arial" panose="020B0604020202020204" pitchFamily="34" charset="0"/>
              </a:rPr>
              <a:t> online </a:t>
            </a:r>
            <a:r>
              <a:rPr lang="en-US" dirty="0" err="1" smtClean="0">
                <a:cs typeface="Arial" panose="020B0604020202020204" pitchFamily="34" charset="0"/>
              </a:rPr>
              <a:t>dan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dapat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didownload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-&gt; </a:t>
            </a:r>
          </a:p>
          <a:p>
            <a:pPr marL="287338">
              <a:tabLst>
                <a:tab pos="573088" algn="l"/>
              </a:tabLst>
            </a:pP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	</a:t>
            </a:r>
            <a:r>
              <a:rPr lang="en-US" dirty="0" err="1" smtClean="0">
                <a:cs typeface="Arial" panose="020B0604020202020204" pitchFamily="34" charset="0"/>
              </a:rPr>
              <a:t>Pengembalian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dapat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dilakukan</a:t>
            </a:r>
            <a:r>
              <a:rPr lang="en-US" dirty="0" smtClean="0">
                <a:cs typeface="Arial" panose="020B0604020202020204" pitchFamily="34" charset="0"/>
              </a:rPr>
              <a:t> via </a:t>
            </a:r>
            <a:r>
              <a:rPr lang="en-US" dirty="0" err="1" smtClean="0">
                <a:cs typeface="Arial" panose="020B0604020202020204" pitchFamily="34" charset="0"/>
              </a:rPr>
              <a:t>pos</a:t>
            </a:r>
            <a:r>
              <a:rPr lang="en-US" dirty="0" smtClean="0">
                <a:cs typeface="Arial" panose="020B0604020202020204" pitchFamily="34" charset="0"/>
              </a:rPr>
              <a:t>, fax </a:t>
            </a:r>
            <a:r>
              <a:rPr lang="en-US" dirty="0" err="1" smtClean="0">
                <a:cs typeface="Arial" panose="020B0604020202020204" pitchFamily="34" charset="0"/>
              </a:rPr>
              <a:t>atau</a:t>
            </a:r>
            <a:r>
              <a:rPr lang="en-US" dirty="0" smtClean="0">
                <a:cs typeface="Arial" panose="020B0604020202020204" pitchFamily="34" charset="0"/>
              </a:rPr>
              <a:t> email</a:t>
            </a:r>
          </a:p>
          <a:p>
            <a:pPr marL="287338">
              <a:tabLst>
                <a:tab pos="573088" algn="l"/>
              </a:tabLst>
            </a:pPr>
            <a:endParaRPr lang="en-US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INTEROPERABILITAS TEKNIS &gt;&gt;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800100" y="1600200"/>
            <a:ext cx="79629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>
              <a:tabLst>
                <a:tab pos="573088" algn="l"/>
              </a:tabLst>
            </a:pPr>
            <a:endParaRPr lang="en-US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573088" indent="-285750">
              <a:buFont typeface="Wingdings" panose="05000000000000000000" pitchFamily="2" charset="2"/>
              <a:buChar char="§"/>
              <a:tabLst>
                <a:tab pos="573088" algn="l"/>
              </a:tabLst>
            </a:pPr>
            <a:r>
              <a:rPr lang="en-US" b="1" dirty="0" smtClean="0">
                <a:cs typeface="Arial" panose="020B0604020202020204" pitchFamily="34" charset="0"/>
              </a:rPr>
              <a:t>Level 3</a:t>
            </a:r>
          </a:p>
          <a:p>
            <a:pPr marL="287338">
              <a:tabLst>
                <a:tab pos="573088" algn="l"/>
              </a:tabLst>
            </a:pPr>
            <a:r>
              <a:rPr lang="en-US" b="1" dirty="0">
                <a:cs typeface="Arial" panose="020B0604020202020204" pitchFamily="34" charset="0"/>
              </a:rPr>
              <a:t>	</a:t>
            </a:r>
            <a:r>
              <a:rPr lang="en-US" dirty="0" err="1" smtClean="0">
                <a:cs typeface="Arial" panose="020B0604020202020204" pitchFamily="34" charset="0"/>
              </a:rPr>
              <a:t>Transaksi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individu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antara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pemakai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pemberi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layanan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</a:p>
          <a:p>
            <a:pPr marL="287338">
              <a:tabLst>
                <a:tab pos="573088" algn="l"/>
              </a:tabLst>
            </a:pPr>
            <a:r>
              <a:rPr lang="en-US" dirty="0">
                <a:cs typeface="Arial" panose="020B0604020202020204" pitchFamily="34" charset="0"/>
              </a:rPr>
              <a:t>	</a:t>
            </a:r>
            <a:r>
              <a:rPr lang="en-US" dirty="0" err="1" smtClean="0">
                <a:cs typeface="Arial" panose="020B0604020202020204" pitchFamily="34" charset="0"/>
              </a:rPr>
              <a:t>memungkinkan</a:t>
            </a:r>
            <a:r>
              <a:rPr lang="en-US" dirty="0" smtClean="0">
                <a:cs typeface="Arial" panose="020B0604020202020204" pitchFamily="34" charset="0"/>
              </a:rPr>
              <a:t>. </a:t>
            </a:r>
            <a:r>
              <a:rPr lang="en-US" dirty="0" err="1" smtClean="0">
                <a:cs typeface="Arial" panose="020B0604020202020204" pitchFamily="34" charset="0"/>
              </a:rPr>
              <a:t>Formulir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dapat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diisi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secara</a:t>
            </a:r>
            <a:r>
              <a:rPr lang="en-US" dirty="0" smtClean="0">
                <a:cs typeface="Arial" panose="020B0604020202020204" pitchFamily="34" charset="0"/>
              </a:rPr>
              <a:t> online</a:t>
            </a:r>
          </a:p>
          <a:p>
            <a:pPr marL="287338">
              <a:tabLst>
                <a:tab pos="573088" algn="l"/>
              </a:tabLst>
            </a:pPr>
            <a:endParaRPr lang="en-US" b="1" dirty="0" smtClean="0">
              <a:cs typeface="Arial" panose="020B0604020202020204" pitchFamily="34" charset="0"/>
            </a:endParaRPr>
          </a:p>
          <a:p>
            <a:pPr marL="573088" indent="-285750">
              <a:buFont typeface="Wingdings" panose="05000000000000000000" pitchFamily="2" charset="2"/>
              <a:buChar char="§"/>
              <a:tabLst>
                <a:tab pos="573088" algn="l"/>
              </a:tabLst>
            </a:pPr>
            <a:r>
              <a:rPr lang="en-US" b="1" dirty="0" smtClean="0">
                <a:cs typeface="Arial" panose="020B0604020202020204" pitchFamily="34" charset="0"/>
              </a:rPr>
              <a:t>Level 4 </a:t>
            </a:r>
          </a:p>
          <a:p>
            <a:pPr marL="233363" lvl="1">
              <a:tabLst>
                <a:tab pos="573088" algn="l"/>
              </a:tabLst>
            </a:pPr>
            <a:r>
              <a:rPr lang="fi-FI" dirty="0" smtClean="0"/>
              <a:t>	Multiple </a:t>
            </a:r>
            <a:r>
              <a:rPr lang="fi-FI" dirty="0"/>
              <a:t>transaksi mungkin dilakukan karena pelayanan </a:t>
            </a:r>
            <a:r>
              <a:rPr lang="fi-FI" dirty="0" smtClean="0"/>
              <a:t>sudah </a:t>
            </a:r>
            <a:r>
              <a:rPr lang="sv-SE" dirty="0" smtClean="0"/>
              <a:t>	terintegrasi </a:t>
            </a:r>
            <a:r>
              <a:rPr lang="sv-SE" dirty="0"/>
              <a:t>antar berbagai lembaga pemerintah dan menunjang </a:t>
            </a:r>
            <a:r>
              <a:rPr lang="sv-SE" dirty="0" smtClean="0"/>
              <a:t>	pengolahan </a:t>
            </a:r>
            <a:r>
              <a:rPr lang="en-US" dirty="0" err="1" smtClean="0"/>
              <a:t>otomatis</a:t>
            </a:r>
            <a:r>
              <a:rPr lang="en-US" dirty="0"/>
              <a:t>.</a:t>
            </a:r>
            <a:endParaRPr lang="en-US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4857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372657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Rekam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1.  Isi</a:t>
            </a:r>
          </a:p>
          <a:p>
            <a:pPr marL="635000"/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kegunaan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formulirnya</a:t>
            </a:r>
            <a:r>
              <a:rPr lang="en-US" dirty="0" smtClean="0"/>
              <a:t> </a:t>
            </a:r>
            <a:r>
              <a:rPr lang="en-US" dirty="0" err="1" smtClean="0"/>
              <a:t>didesain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endParaRPr lang="en-US" dirty="0" smtClean="0"/>
          </a:p>
          <a:p>
            <a:pPr marL="635000"/>
            <a:endParaRPr lang="en-US" dirty="0" smtClean="0"/>
          </a:p>
          <a:p>
            <a:r>
              <a:rPr lang="en-US" dirty="0" smtClean="0"/>
              <a:t>     2.  </a:t>
            </a:r>
            <a:r>
              <a:rPr lang="en-US" dirty="0" err="1" smtClean="0"/>
              <a:t>Struktur</a:t>
            </a:r>
            <a:endParaRPr lang="en-US" dirty="0" smtClean="0"/>
          </a:p>
          <a:p>
            <a:pPr marL="635000"/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yang </a:t>
            </a:r>
            <a:r>
              <a:rPr lang="en-US" dirty="0" err="1" smtClean="0"/>
              <a:t>menggunakannya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40386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Hal yang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mengisi</a:t>
            </a:r>
            <a:r>
              <a:rPr lang="en-US" dirty="0" smtClean="0"/>
              <a:t> </a:t>
            </a:r>
            <a:r>
              <a:rPr lang="en-US" dirty="0" err="1" smtClean="0"/>
              <a:t>rekam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marL="976313"/>
            <a:r>
              <a:rPr lang="en-US" dirty="0" err="1" smtClean="0"/>
              <a:t>Dilaksanakannya</a:t>
            </a:r>
            <a:r>
              <a:rPr lang="en-US" dirty="0" smtClean="0"/>
              <a:t> </a:t>
            </a:r>
            <a:r>
              <a:rPr lang="en-US" dirty="0" err="1" smtClean="0"/>
              <a:t>persyaratan</a:t>
            </a:r>
            <a:r>
              <a:rPr lang="en-US" dirty="0" smtClean="0"/>
              <a:t> </a:t>
            </a:r>
            <a:r>
              <a:rPr lang="en-US" dirty="0" err="1" smtClean="0"/>
              <a:t>pendokumentasian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format </a:t>
            </a:r>
            <a:r>
              <a:rPr lang="en-US" dirty="0" err="1" smtClean="0"/>
              <a:t>rekaman</a:t>
            </a:r>
            <a:r>
              <a:rPr lang="en-US" dirty="0" smtClean="0"/>
              <a:t> yang </a:t>
            </a:r>
            <a:r>
              <a:rPr lang="en-US" dirty="0" err="1" smtClean="0"/>
              <a:t>dipilih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381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Keragaman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Teknis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0100" y="1600200"/>
            <a:ext cx="79629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>
                <a:cs typeface="Arial" panose="020B0604020202020204" pitchFamily="34" charset="0"/>
              </a:rPr>
              <a:t>Keragaman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sistem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informasi</a:t>
            </a:r>
            <a:r>
              <a:rPr lang="en-US" dirty="0" smtClean="0">
                <a:cs typeface="Arial" panose="020B0604020202020204" pitchFamily="34" charset="0"/>
              </a:rPr>
              <a:t>, </a:t>
            </a:r>
            <a:r>
              <a:rPr lang="en-US" dirty="0" err="1" smtClean="0">
                <a:cs typeface="Arial" panose="020B0604020202020204" pitchFamily="34" charset="0"/>
              </a:rPr>
              <a:t>meliputi</a:t>
            </a:r>
            <a:r>
              <a:rPr lang="en-US" dirty="0" smtClean="0">
                <a:cs typeface="Arial" panose="020B0604020202020204" pitchFamily="34" charset="0"/>
              </a:rPr>
              <a:t>:</a:t>
            </a:r>
          </a:p>
          <a:p>
            <a:pPr marL="860425" indent="-285750">
              <a:buFont typeface="Wingdings" panose="05000000000000000000" pitchFamily="2" charset="2"/>
              <a:buChar char="Ø"/>
            </a:pPr>
            <a:r>
              <a:rPr lang="en-US" dirty="0" smtClean="0">
                <a:cs typeface="Arial" panose="020B0604020202020204" pitchFamily="34" charset="0"/>
              </a:rPr>
              <a:t>Digital media repository management systems</a:t>
            </a:r>
          </a:p>
          <a:p>
            <a:pPr marL="860425" indent="-285750">
              <a:buFont typeface="Wingdings" panose="05000000000000000000" pitchFamily="2" charset="2"/>
              <a:buChar char="Ø"/>
            </a:pPr>
            <a:r>
              <a:rPr lang="en-US" dirty="0" smtClean="0">
                <a:cs typeface="Arial" panose="020B0604020202020204" pitchFamily="34" charset="0"/>
              </a:rPr>
              <a:t>Database management systems (</a:t>
            </a:r>
            <a:r>
              <a:rPr lang="en-US" dirty="0" err="1" smtClean="0">
                <a:cs typeface="Arial" panose="020B0604020202020204" pitchFamily="34" charset="0"/>
              </a:rPr>
              <a:t>karena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perbedaan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pada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jenis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perangkat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lunak</a:t>
            </a:r>
            <a:r>
              <a:rPr lang="en-US" dirty="0" smtClean="0">
                <a:cs typeface="Arial" panose="020B0604020202020204" pitchFamily="34" charset="0"/>
              </a:rPr>
              <a:t> DBMS, </a:t>
            </a:r>
            <a:r>
              <a:rPr lang="en-US" dirty="0" err="1" smtClean="0">
                <a:cs typeface="Arial" panose="020B0604020202020204" pitchFamily="34" charset="0"/>
              </a:rPr>
              <a:t>keragaman</a:t>
            </a:r>
            <a:r>
              <a:rPr lang="en-US" dirty="0" smtClean="0">
                <a:cs typeface="Arial" panose="020B0604020202020204" pitchFamily="34" charset="0"/>
              </a:rPr>
              <a:t> data model, </a:t>
            </a:r>
            <a:r>
              <a:rPr lang="en-US" dirty="0" err="1" smtClean="0">
                <a:cs typeface="Arial" panose="020B0604020202020204" pitchFamily="34" charset="0"/>
              </a:rPr>
              <a:t>teknik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kontrol</a:t>
            </a:r>
            <a:r>
              <a:rPr lang="en-US" dirty="0" smtClean="0">
                <a:cs typeface="Arial" panose="020B0604020202020204" pitchFamily="34" charset="0"/>
              </a:rPr>
              <a:t> concurrency)</a:t>
            </a:r>
          </a:p>
          <a:p>
            <a:pPr marL="574675"/>
            <a:endParaRPr lang="en-US" dirty="0" smtClean="0">
              <a:cs typeface="Arial" panose="020B0604020202020204" pitchFamily="34" charset="0"/>
            </a:endParaRPr>
          </a:p>
          <a:p>
            <a:pPr marL="342900" indent="-342900">
              <a:buAutoNum type="arabicPeriod" startAt="2"/>
            </a:pPr>
            <a:r>
              <a:rPr lang="en-US" dirty="0" err="1" smtClean="0">
                <a:cs typeface="Arial" panose="020B0604020202020204" pitchFamily="34" charset="0"/>
              </a:rPr>
              <a:t>Keragaman</a:t>
            </a:r>
            <a:r>
              <a:rPr lang="en-US" dirty="0" smtClean="0">
                <a:cs typeface="Arial" panose="020B0604020202020204" pitchFamily="34" charset="0"/>
              </a:rPr>
              <a:t> platform</a:t>
            </a:r>
          </a:p>
          <a:p>
            <a:pPr marL="860425" indent="-285750">
              <a:buFont typeface="Wingdings" panose="05000000000000000000" pitchFamily="2" charset="2"/>
              <a:buChar char="Ø"/>
            </a:pPr>
            <a:r>
              <a:rPr lang="en-US" dirty="0" smtClean="0">
                <a:cs typeface="Arial" panose="020B0604020202020204" pitchFamily="34" charset="0"/>
              </a:rPr>
              <a:t>Operating system (</a:t>
            </a:r>
            <a:r>
              <a:rPr lang="en-US" dirty="0" err="1" smtClean="0">
                <a:cs typeface="Arial" panose="020B0604020202020204" pitchFamily="34" charset="0"/>
              </a:rPr>
              <a:t>meliputi</a:t>
            </a:r>
            <a:r>
              <a:rPr lang="en-US" dirty="0" smtClean="0">
                <a:cs typeface="Arial" panose="020B0604020202020204" pitchFamily="34" charset="0"/>
              </a:rPr>
              <a:t> file system, </a:t>
            </a:r>
            <a:r>
              <a:rPr lang="en-US" dirty="0" err="1" smtClean="0">
                <a:cs typeface="Arial" panose="020B0604020202020204" pitchFamily="34" charset="0"/>
              </a:rPr>
              <a:t>tipe</a:t>
            </a:r>
            <a:r>
              <a:rPr lang="en-US" dirty="0" smtClean="0">
                <a:cs typeface="Arial" panose="020B0604020202020204" pitchFamily="34" charset="0"/>
              </a:rPr>
              <a:t> file, </a:t>
            </a:r>
            <a:r>
              <a:rPr lang="en-US" dirty="0" err="1" smtClean="0">
                <a:cs typeface="Arial" panose="020B0604020202020204" pitchFamily="34" charset="0"/>
              </a:rPr>
              <a:t>transaksi</a:t>
            </a:r>
            <a:r>
              <a:rPr lang="en-US" dirty="0" smtClean="0">
                <a:cs typeface="Arial" panose="020B0604020202020204" pitchFamily="34" charset="0"/>
              </a:rPr>
              <a:t> model, </a:t>
            </a:r>
            <a:r>
              <a:rPr lang="en-US" dirty="0" err="1" smtClean="0">
                <a:cs typeface="Arial" panose="020B0604020202020204" pitchFamily="34" charset="0"/>
              </a:rPr>
              <a:t>keamanan</a:t>
            </a:r>
            <a:r>
              <a:rPr lang="en-US" dirty="0" smtClean="0">
                <a:cs typeface="Arial" panose="020B0604020202020204" pitchFamily="34" charset="0"/>
              </a:rPr>
              <a:t> model, </a:t>
            </a:r>
            <a:r>
              <a:rPr lang="en-US" dirty="0" err="1" smtClean="0">
                <a:cs typeface="Arial" panose="020B0604020202020204" pitchFamily="34" charset="0"/>
              </a:rPr>
              <a:t>dsb</a:t>
            </a:r>
            <a:r>
              <a:rPr lang="en-US" dirty="0" smtClean="0">
                <a:cs typeface="Arial" panose="020B0604020202020204" pitchFamily="34" charset="0"/>
              </a:rPr>
              <a:t>)</a:t>
            </a:r>
          </a:p>
          <a:p>
            <a:pPr marL="860425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cs typeface="Arial" panose="020B0604020202020204" pitchFamily="34" charset="0"/>
              </a:rPr>
              <a:t>Sistem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perangkat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keras</a:t>
            </a:r>
            <a:r>
              <a:rPr lang="en-US" dirty="0" smtClean="0">
                <a:cs typeface="Arial" panose="020B0604020202020204" pitchFamily="34" charset="0"/>
              </a:rPr>
              <a:t> (</a:t>
            </a:r>
            <a:r>
              <a:rPr lang="en-US" dirty="0" err="1" smtClean="0">
                <a:cs typeface="Arial" panose="020B0604020202020204" pitchFamily="34" charset="0"/>
              </a:rPr>
              <a:t>keragaman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prosesor</a:t>
            </a:r>
            <a:r>
              <a:rPr lang="en-US" dirty="0" smtClean="0">
                <a:cs typeface="Arial" panose="020B0604020202020204" pitchFamily="34" charset="0"/>
              </a:rPr>
              <a:t>, </a:t>
            </a:r>
            <a:r>
              <a:rPr lang="en-US" dirty="0" err="1" smtClean="0">
                <a:cs typeface="Arial" panose="020B0604020202020204" pitchFamily="34" charset="0"/>
              </a:rPr>
              <a:t>keragaman</a:t>
            </a:r>
            <a:r>
              <a:rPr lang="en-US" dirty="0" smtClean="0">
                <a:cs typeface="Arial" panose="020B0604020202020204" pitchFamily="34" charset="0"/>
              </a:rPr>
              <a:t> design, </a:t>
            </a:r>
            <a:r>
              <a:rPr lang="en-US" dirty="0" err="1" smtClean="0">
                <a:cs typeface="Arial" panose="020B0604020202020204" pitchFamily="34" charset="0"/>
              </a:rPr>
              <a:t>keragaman</a:t>
            </a:r>
            <a:r>
              <a:rPr lang="en-US" dirty="0" smtClean="0">
                <a:cs typeface="Arial" panose="020B0604020202020204" pitchFamily="34" charset="0"/>
              </a:rPr>
              <a:t> set </a:t>
            </a:r>
            <a:r>
              <a:rPr lang="en-US" dirty="0" err="1" smtClean="0">
                <a:cs typeface="Arial" panose="020B0604020202020204" pitchFamily="34" charset="0"/>
              </a:rPr>
              <a:t>instruksi</a:t>
            </a:r>
            <a:r>
              <a:rPr lang="en-US" dirty="0" smtClean="0">
                <a:cs typeface="Arial" panose="020B0604020202020204" pitchFamily="34" charset="0"/>
              </a:rPr>
              <a:t>, </a:t>
            </a:r>
            <a:r>
              <a:rPr lang="en-US" dirty="0" err="1" smtClean="0">
                <a:cs typeface="Arial" panose="020B0604020202020204" pitchFamily="34" charset="0"/>
              </a:rPr>
              <a:t>keragaman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koding</a:t>
            </a:r>
            <a:r>
              <a:rPr lang="en-US" dirty="0" smtClean="0"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106680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cs typeface="Arial" panose="020B0604020202020204" pitchFamily="34" charset="0"/>
              </a:rPr>
              <a:t>Beberapa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pertimbangan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dalam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implementasi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keragaman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teknis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adalah</a:t>
            </a:r>
            <a:r>
              <a:rPr lang="en-US" dirty="0" smtClean="0"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4191000" y="184148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 startAt="2"/>
            </a:pPr>
            <a:r>
              <a:rPr lang="en-US" dirty="0" err="1">
                <a:cs typeface="Arial" panose="020B0604020202020204" pitchFamily="34" charset="0"/>
              </a:rPr>
              <a:t>Pada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i="1" dirty="0">
                <a:cs typeface="Arial" panose="020B0604020202020204" pitchFamily="34" charset="0"/>
              </a:rPr>
              <a:t>back-office, </a:t>
            </a:r>
            <a:r>
              <a:rPr lang="en-US" dirty="0" err="1">
                <a:cs typeface="Arial" panose="020B0604020202020204" pitchFamily="34" charset="0"/>
              </a:rPr>
              <a:t>meliputi</a:t>
            </a:r>
            <a:r>
              <a:rPr lang="en-US" dirty="0">
                <a:cs typeface="Arial" panose="020B0604020202020204" pitchFamily="34" charset="0"/>
              </a:rPr>
              <a:t>:</a:t>
            </a:r>
          </a:p>
          <a:p>
            <a:pPr marL="681038" indent="-285750">
              <a:buFont typeface="Wingdings" panose="05000000000000000000" pitchFamily="2" charset="2"/>
              <a:buChar char="§"/>
            </a:pPr>
            <a:r>
              <a:rPr lang="en-US" dirty="0" err="1">
                <a:cs typeface="Arial" panose="020B0604020202020204" pitchFamily="34" charset="0"/>
              </a:rPr>
              <a:t>Integrasi</a:t>
            </a:r>
            <a:r>
              <a:rPr lang="en-US" dirty="0">
                <a:cs typeface="Arial" panose="020B0604020202020204" pitchFamily="34" charset="0"/>
              </a:rPr>
              <a:t> data </a:t>
            </a:r>
            <a:r>
              <a:rPr lang="en-US" dirty="0" err="1">
                <a:cs typeface="Arial" panose="020B0604020202020204" pitchFamily="34" charset="0"/>
              </a:rPr>
              <a:t>dan</a:t>
            </a:r>
            <a:r>
              <a:rPr lang="en-US" dirty="0">
                <a:cs typeface="Arial" panose="020B0604020202020204" pitchFamily="34" charset="0"/>
              </a:rPr>
              <a:t> middleware</a:t>
            </a:r>
          </a:p>
          <a:p>
            <a:pPr marL="681038" indent="-285750"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XML-based </a:t>
            </a:r>
            <a:r>
              <a:rPr lang="en-US" dirty="0" err="1">
                <a:cs typeface="Arial" panose="020B0604020202020204" pitchFamily="34" charset="0"/>
              </a:rPr>
              <a:t>standar</a:t>
            </a:r>
            <a:endParaRPr lang="en-US" dirty="0">
              <a:cs typeface="Arial" panose="020B0604020202020204" pitchFamily="34" charset="0"/>
            </a:endParaRPr>
          </a:p>
          <a:p>
            <a:pPr marL="681038" indent="-285750"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Web </a:t>
            </a:r>
            <a:r>
              <a:rPr lang="en-US" dirty="0" err="1">
                <a:cs typeface="Arial" panose="020B0604020202020204" pitchFamily="34" charset="0"/>
              </a:rPr>
              <a:t>servis</a:t>
            </a:r>
            <a:endParaRPr lang="en-US" dirty="0">
              <a:cs typeface="Arial" panose="020B0604020202020204" pitchFamily="34" charset="0"/>
            </a:endParaRPr>
          </a:p>
          <a:p>
            <a:pPr marL="681038" indent="-285750"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Distributed application architecture</a:t>
            </a:r>
          </a:p>
          <a:p>
            <a:pPr marL="681038" indent="-285750"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Service </a:t>
            </a:r>
            <a:r>
              <a:rPr lang="en-US" dirty="0" err="1">
                <a:cs typeface="Arial" panose="020B0604020202020204" pitchFamily="34" charset="0"/>
              </a:rPr>
              <a:t>interkoneksi</a:t>
            </a:r>
            <a:endParaRPr lang="en-US" dirty="0">
              <a:cs typeface="Arial" panose="020B0604020202020204" pitchFamily="34" charset="0"/>
            </a:endParaRPr>
          </a:p>
          <a:p>
            <a:pPr marL="681038" indent="-285750"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File </a:t>
            </a:r>
            <a:r>
              <a:rPr lang="en-US" dirty="0" err="1">
                <a:cs typeface="Arial" panose="020B0604020202020204" pitchFamily="34" charset="0"/>
              </a:rPr>
              <a:t>dan</a:t>
            </a:r>
            <a:r>
              <a:rPr lang="en-US" dirty="0">
                <a:cs typeface="Arial" panose="020B0604020202020204" pitchFamily="34" charset="0"/>
              </a:rPr>
              <a:t> message transfer protocols</a:t>
            </a:r>
          </a:p>
          <a:p>
            <a:pPr marL="681038" indent="-285750"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Message transport </a:t>
            </a:r>
            <a:r>
              <a:rPr lang="en-US" dirty="0" err="1">
                <a:cs typeface="Arial" panose="020B0604020202020204" pitchFamily="34" charset="0"/>
              </a:rPr>
              <a:t>dan</a:t>
            </a:r>
            <a:r>
              <a:rPr lang="en-US" dirty="0">
                <a:cs typeface="Arial" panose="020B0604020202020204" pitchFamily="34" charset="0"/>
              </a:rPr>
              <a:t> security</a:t>
            </a:r>
          </a:p>
          <a:p>
            <a:pPr marL="681038" indent="-285750"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Message store devices</a:t>
            </a:r>
          </a:p>
          <a:p>
            <a:pPr marL="681038" indent="-285750"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Mailbox access</a:t>
            </a:r>
          </a:p>
          <a:p>
            <a:pPr marL="681038" indent="-285750"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Directory </a:t>
            </a:r>
            <a:r>
              <a:rPr lang="en-US" dirty="0" err="1">
                <a:cs typeface="Arial" panose="020B0604020202020204" pitchFamily="34" charset="0"/>
              </a:rPr>
              <a:t>dan</a:t>
            </a:r>
            <a:r>
              <a:rPr lang="en-US" dirty="0">
                <a:cs typeface="Arial" panose="020B0604020202020204" pitchFamily="34" charset="0"/>
              </a:rPr>
              <a:t> domain name service</a:t>
            </a:r>
          </a:p>
          <a:p>
            <a:pPr marL="681038" indent="-285750"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Network services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8414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cs typeface="Arial" panose="020B0604020202020204" pitchFamily="34" charset="0"/>
              </a:rPr>
              <a:t>1.  </a:t>
            </a:r>
            <a:r>
              <a:rPr lang="en-US" dirty="0" err="1">
                <a:cs typeface="Arial" panose="020B0604020202020204" pitchFamily="34" charset="0"/>
              </a:rPr>
              <a:t>Pada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i="1" dirty="0">
                <a:cs typeface="Arial" panose="020B0604020202020204" pitchFamily="34" charset="0"/>
              </a:rPr>
              <a:t>front office, </a:t>
            </a:r>
            <a:r>
              <a:rPr lang="en-US" dirty="0" err="1">
                <a:cs typeface="Arial" panose="020B0604020202020204" pitchFamily="34" charset="0"/>
              </a:rPr>
              <a:t>meliputi</a:t>
            </a:r>
            <a:r>
              <a:rPr lang="en-US" dirty="0">
                <a:cs typeface="Arial" panose="020B0604020202020204" pitchFamily="34" charset="0"/>
              </a:rPr>
              <a:t>:</a:t>
            </a:r>
          </a:p>
          <a:p>
            <a:pPr marL="627063" indent="-285750">
              <a:buFont typeface="Wingdings" panose="05000000000000000000" pitchFamily="2" charset="2"/>
              <a:buChar char="§"/>
            </a:pPr>
            <a:r>
              <a:rPr lang="en-US" dirty="0" err="1">
                <a:cs typeface="Arial" panose="020B0604020202020204" pitchFamily="34" charset="0"/>
              </a:rPr>
              <a:t>Presentasi</a:t>
            </a:r>
            <a:r>
              <a:rPr lang="en-US" dirty="0">
                <a:cs typeface="Arial" panose="020B0604020202020204" pitchFamily="34" charset="0"/>
              </a:rPr>
              <a:t> data </a:t>
            </a:r>
            <a:r>
              <a:rPr lang="en-US" dirty="0" err="1">
                <a:cs typeface="Arial" panose="020B0604020202020204" pitchFamily="34" charset="0"/>
              </a:rPr>
              <a:t>dan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metode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pertukaran</a:t>
            </a:r>
            <a:r>
              <a:rPr lang="en-US" dirty="0">
                <a:cs typeface="Arial" panose="020B0604020202020204" pitchFamily="34" charset="0"/>
              </a:rPr>
              <a:t> </a:t>
            </a:r>
          </a:p>
          <a:p>
            <a:pPr marL="627063" indent="-285750">
              <a:buFont typeface="Wingdings" panose="05000000000000000000" pitchFamily="2" charset="2"/>
              <a:buChar char="§"/>
            </a:pPr>
            <a:r>
              <a:rPr lang="en-US" dirty="0" err="1">
                <a:cs typeface="Arial" panose="020B0604020202020204" pitchFamily="34" charset="0"/>
              </a:rPr>
              <a:t>Prinsip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perancangan</a:t>
            </a:r>
            <a:r>
              <a:rPr lang="en-US" dirty="0">
                <a:cs typeface="Arial" panose="020B0604020202020204" pitchFamily="34" charset="0"/>
              </a:rPr>
              <a:t> interface </a:t>
            </a:r>
            <a:r>
              <a:rPr lang="en-US" dirty="0" err="1">
                <a:cs typeface="Arial" panose="020B0604020202020204" pitchFamily="34" charset="0"/>
              </a:rPr>
              <a:t>terutama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untuk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pengaksesan</a:t>
            </a:r>
            <a:endParaRPr lang="en-US" dirty="0">
              <a:cs typeface="Arial" panose="020B0604020202020204" pitchFamily="34" charset="0"/>
            </a:endParaRPr>
          </a:p>
          <a:p>
            <a:pPr marL="627063" indent="-285750">
              <a:buFont typeface="Wingdings" panose="05000000000000000000" pitchFamily="2" charset="2"/>
              <a:buChar char="§"/>
            </a:pPr>
            <a:r>
              <a:rPr lang="en-US" dirty="0" err="1">
                <a:cs typeface="Arial" panose="020B0604020202020204" pitchFamily="34" charset="0"/>
              </a:rPr>
              <a:t>Akses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dengan</a:t>
            </a:r>
            <a:r>
              <a:rPr lang="en-US" dirty="0">
                <a:cs typeface="Arial" panose="020B0604020202020204" pitchFamily="34" charset="0"/>
              </a:rPr>
              <a:t> multi channel</a:t>
            </a:r>
          </a:p>
          <a:p>
            <a:pPr marL="627063" indent="-285750">
              <a:buFont typeface="Wingdings" panose="05000000000000000000" pitchFamily="2" charset="2"/>
              <a:buChar char="§"/>
            </a:pPr>
            <a:r>
              <a:rPr lang="en-US" dirty="0" err="1">
                <a:cs typeface="Arial" panose="020B0604020202020204" pitchFamily="34" charset="0"/>
              </a:rPr>
              <a:t>Tipe</a:t>
            </a:r>
            <a:r>
              <a:rPr lang="en-US" dirty="0">
                <a:cs typeface="Arial" panose="020B0604020202020204" pitchFamily="34" charset="0"/>
              </a:rPr>
              <a:t> file </a:t>
            </a:r>
            <a:r>
              <a:rPr lang="en-US" dirty="0" err="1">
                <a:cs typeface="Arial" panose="020B0604020202020204" pitchFamily="34" charset="0"/>
              </a:rPr>
              <a:t>dan</a:t>
            </a:r>
            <a:r>
              <a:rPr lang="en-US" dirty="0">
                <a:cs typeface="Arial" panose="020B0604020202020204" pitchFamily="34" charset="0"/>
              </a:rPr>
              <a:t> format </a:t>
            </a:r>
            <a:r>
              <a:rPr lang="en-US" dirty="0" err="1">
                <a:cs typeface="Arial" panose="020B0604020202020204" pitchFamily="34" charset="0"/>
              </a:rPr>
              <a:t>dokumen</a:t>
            </a:r>
            <a:r>
              <a:rPr lang="en-US" dirty="0">
                <a:cs typeface="Arial" panose="020B0604020202020204" pitchFamily="34" charset="0"/>
              </a:rPr>
              <a:t> </a:t>
            </a:r>
          </a:p>
          <a:p>
            <a:pPr marL="627063" indent="-285750">
              <a:buFont typeface="Wingdings" panose="05000000000000000000" pitchFamily="2" charset="2"/>
              <a:buChar char="§"/>
            </a:pPr>
            <a:r>
              <a:rPr lang="en-US" dirty="0" err="1">
                <a:cs typeface="Arial" panose="020B0604020202020204" pitchFamily="34" charset="0"/>
              </a:rPr>
              <a:t>Kompresi</a:t>
            </a:r>
            <a:r>
              <a:rPr lang="en-US" dirty="0">
                <a:cs typeface="Arial" panose="020B0604020202020204" pitchFamily="34" charset="0"/>
              </a:rPr>
              <a:t> file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1295400"/>
            <a:ext cx="746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>
                <a:cs typeface="Arial" panose="020B0604020202020204" pitchFamily="34" charset="0"/>
              </a:rPr>
              <a:t>3.  Pada </a:t>
            </a:r>
            <a:r>
              <a:rPr lang="fi-FI" dirty="0">
                <a:cs typeface="Arial" panose="020B0604020202020204" pitchFamily="34" charset="0"/>
              </a:rPr>
              <a:t>sistem keamanan yang meliputi :</a:t>
            </a:r>
          </a:p>
          <a:p>
            <a:pPr marL="914400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cs typeface="Arial" panose="020B0604020202020204" pitchFamily="34" charset="0"/>
              </a:rPr>
              <a:t>Pelayanan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sekuriti</a:t>
            </a:r>
            <a:r>
              <a:rPr lang="en-US" dirty="0">
                <a:cs typeface="Arial" panose="020B0604020202020204" pitchFamily="34" charset="0"/>
              </a:rPr>
              <a:t>.</a:t>
            </a:r>
          </a:p>
          <a:p>
            <a:pPr marL="914400" indent="-285750"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G</a:t>
            </a:r>
            <a:r>
              <a:rPr lang="en-US" dirty="0" smtClean="0">
                <a:cs typeface="Arial" panose="020B0604020202020204" pitchFamily="34" charset="0"/>
              </a:rPr>
              <a:t>eneral </a:t>
            </a:r>
            <a:r>
              <a:rPr lang="en-US" dirty="0">
                <a:cs typeface="Arial" panose="020B0604020202020204" pitchFamily="34" charset="0"/>
              </a:rPr>
              <a:t>security services </a:t>
            </a:r>
          </a:p>
          <a:p>
            <a:pPr marL="914400" indent="-285750"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W</a:t>
            </a:r>
            <a:r>
              <a:rPr lang="en-US" dirty="0" smtClean="0">
                <a:cs typeface="Arial" panose="020B0604020202020204" pitchFamily="34" charset="0"/>
              </a:rPr>
              <a:t>eb </a:t>
            </a:r>
            <a:r>
              <a:rPr lang="en-US" dirty="0">
                <a:cs typeface="Arial" panose="020B0604020202020204" pitchFamily="34" charset="0"/>
              </a:rPr>
              <a:t>service security.</a:t>
            </a:r>
          </a:p>
          <a:p>
            <a:pPr marL="914400" indent="-285750">
              <a:buFont typeface="Wingdings" panose="05000000000000000000" pitchFamily="2" charset="2"/>
              <a:buChar char="§"/>
            </a:pPr>
            <a:r>
              <a:rPr lang="en-US" dirty="0" smtClean="0">
                <a:cs typeface="Arial" panose="020B0604020202020204" pitchFamily="34" charset="0"/>
              </a:rPr>
              <a:t>Firewalls</a:t>
            </a:r>
            <a:r>
              <a:rPr lang="en-US" dirty="0">
                <a:cs typeface="Arial" panose="020B0604020202020204" pitchFamily="34" charset="0"/>
              </a:rPr>
              <a:t>.</a:t>
            </a:r>
          </a:p>
          <a:p>
            <a:pPr marL="914400" indent="-285750"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V</a:t>
            </a:r>
            <a:r>
              <a:rPr lang="en-US" dirty="0" smtClean="0">
                <a:cs typeface="Arial" panose="020B0604020202020204" pitchFamily="34" charset="0"/>
              </a:rPr>
              <a:t>irus</a:t>
            </a:r>
            <a:r>
              <a:rPr lang="en-US" dirty="0">
                <a:cs typeface="Arial" panose="020B0604020202020204" pitchFamily="34" charset="0"/>
              </a:rPr>
              <a:t>, worm, </a:t>
            </a:r>
            <a:r>
              <a:rPr lang="en-US" dirty="0" err="1">
                <a:cs typeface="Arial" panose="020B0604020202020204" pitchFamily="34" charset="0"/>
              </a:rPr>
              <a:t>trojan</a:t>
            </a:r>
            <a:r>
              <a:rPr lang="en-US" dirty="0">
                <a:cs typeface="Arial" panose="020B0604020202020204" pitchFamily="34" charset="0"/>
              </a:rPr>
              <a:t> horses, email bombs.</a:t>
            </a:r>
          </a:p>
        </p:txBody>
      </p:sp>
      <p:sp>
        <p:nvSpPr>
          <p:cNvPr id="3" name="Rectangle 2"/>
          <p:cNvSpPr/>
          <p:nvPr/>
        </p:nvSpPr>
        <p:spPr>
          <a:xfrm>
            <a:off x="547687" y="3505200"/>
            <a:ext cx="807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cs typeface="Arial" panose="020B0604020202020204" pitchFamily="34" charset="0"/>
              </a:rPr>
              <a:t>Contoh</a:t>
            </a:r>
            <a:r>
              <a:rPr lang="en-US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interoperabilitas</a:t>
            </a:r>
            <a:r>
              <a:rPr lang="en-US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cs typeface="Arial" panose="020B0604020202020204" pitchFamily="34" charset="0"/>
              </a:rPr>
              <a:t>teknis</a:t>
            </a:r>
            <a:r>
              <a:rPr lang="en-US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adalah</a:t>
            </a:r>
            <a:r>
              <a:rPr lang="en-US" i="1" dirty="0" smtClean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</a:p>
          <a:p>
            <a:pPr marL="466725"/>
            <a:r>
              <a:rPr lang="en-US" dirty="0" err="1" smtClean="0">
                <a:cs typeface="Arial" panose="020B0604020202020204" pitchFamily="34" charset="0"/>
              </a:rPr>
              <a:t>Teknologi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interner</a:t>
            </a:r>
            <a:r>
              <a:rPr lang="en-US" dirty="0" smtClean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</a:rPr>
              <a:t>dimana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komputer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sumber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informasi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seluruh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dunia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dapat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saling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berhubung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mempresentasikan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data </a:t>
            </a:r>
            <a:r>
              <a:rPr lang="en-US" dirty="0" err="1">
                <a:cs typeface="Arial" panose="020B0604020202020204" pitchFamily="34" charset="0"/>
              </a:rPr>
              <a:t>pada</a:t>
            </a:r>
            <a:r>
              <a:rPr lang="en-US" dirty="0">
                <a:cs typeface="Arial" panose="020B0604020202020204" pitchFamily="34" charset="0"/>
              </a:rPr>
              <a:t> format yang </a:t>
            </a:r>
            <a:r>
              <a:rPr lang="en-US" dirty="0" err="1" smtClean="0">
                <a:cs typeface="Arial" panose="020B0604020202020204" pitchFamily="34" charset="0"/>
              </a:rPr>
              <a:t>mudah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dibaca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</a:rPr>
              <a:t>pertukaran</a:t>
            </a:r>
            <a:r>
              <a:rPr lang="en-US" dirty="0">
                <a:cs typeface="Arial" panose="020B0604020202020204" pitchFamily="34" charset="0"/>
              </a:rPr>
              <a:t> email yang </a:t>
            </a:r>
            <a:r>
              <a:rPr lang="en-US" dirty="0" err="1">
                <a:cs typeface="Arial" panose="020B0604020202020204" pitchFamily="34" charset="0"/>
              </a:rPr>
              <a:t>didukung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teknologi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seperti</a:t>
            </a:r>
            <a:r>
              <a:rPr lang="en-US" dirty="0">
                <a:cs typeface="Arial" panose="020B0604020202020204" pitchFamily="34" charset="0"/>
              </a:rPr>
              <a:t> TCP/IP, </a:t>
            </a:r>
            <a:r>
              <a:rPr lang="en-US" dirty="0" smtClean="0">
                <a:cs typeface="Arial" panose="020B0604020202020204" pitchFamily="34" charset="0"/>
              </a:rPr>
              <a:t>HTTP </a:t>
            </a:r>
            <a:r>
              <a:rPr lang="en-US" dirty="0" err="1" smtClean="0">
                <a:cs typeface="Arial" panose="020B0604020202020204" pitchFamily="34" charset="0"/>
              </a:rPr>
              <a:t>dan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S/MIME.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Interoperabilitas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Simantik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905000"/>
            <a:ext cx="807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cs typeface="Arial" panose="020B0604020202020204" pitchFamily="34" charset="0"/>
              </a:rPr>
              <a:t>Jenis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keragaman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informasi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dari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interoperabilitas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simantik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adalah</a:t>
            </a:r>
            <a:r>
              <a:rPr lang="en-US" dirty="0" smtClean="0">
                <a:cs typeface="Arial" panose="020B0604020202020204" pitchFamily="34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cs typeface="Arial" panose="020B0604020202020204" pitchFamily="34" charset="0"/>
              </a:rPr>
              <a:t>Keragaman</a:t>
            </a:r>
            <a:r>
              <a:rPr lang="en-US" dirty="0" smtClean="0">
                <a:cs typeface="Arial" panose="020B0604020202020204" pitchFamily="34" charset="0"/>
              </a:rPr>
              <a:t> syntactic</a:t>
            </a:r>
          </a:p>
          <a:p>
            <a:pPr>
              <a:tabLst>
                <a:tab pos="341313" algn="l"/>
              </a:tabLst>
            </a:pPr>
            <a:r>
              <a:rPr lang="en-US" dirty="0">
                <a:cs typeface="Arial" panose="020B0604020202020204" pitchFamily="34" charset="0"/>
              </a:rPr>
              <a:t>	</a:t>
            </a:r>
            <a:r>
              <a:rPr lang="en-US" dirty="0" err="1">
                <a:cs typeface="Arial" panose="020B0604020202020204" pitchFamily="34" charset="0"/>
              </a:rPr>
              <a:t>D</a:t>
            </a:r>
            <a:r>
              <a:rPr lang="en-US" dirty="0" err="1" smtClean="0">
                <a:cs typeface="Arial" panose="020B0604020202020204" pitchFamily="34" charset="0"/>
              </a:rPr>
              <a:t>imulai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dari</a:t>
            </a:r>
            <a:r>
              <a:rPr lang="en-US" dirty="0" smtClean="0">
                <a:cs typeface="Arial" panose="020B0604020202020204" pitchFamily="34" charset="0"/>
              </a:rPr>
              <a:t> model database </a:t>
            </a:r>
            <a:r>
              <a:rPr lang="en-US" dirty="0" err="1" smtClean="0">
                <a:cs typeface="Arial" panose="020B0604020202020204" pitchFamily="34" charset="0"/>
              </a:rPr>
              <a:t>tradisional</a:t>
            </a:r>
            <a:r>
              <a:rPr lang="en-US" dirty="0" smtClean="0">
                <a:cs typeface="Arial" panose="020B0604020202020204" pitchFamily="34" charset="0"/>
              </a:rPr>
              <a:t>. </a:t>
            </a:r>
          </a:p>
          <a:p>
            <a:pPr>
              <a:tabLst>
                <a:tab pos="341313" algn="l"/>
              </a:tabLst>
            </a:pPr>
            <a:r>
              <a:rPr lang="en-US" dirty="0">
                <a:cs typeface="Arial" panose="020B0604020202020204" pitchFamily="34" charset="0"/>
              </a:rPr>
              <a:t>	</a:t>
            </a:r>
            <a:r>
              <a:rPr lang="en-US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contoh</a:t>
            </a:r>
            <a:r>
              <a:rPr lang="en-US" i="1" dirty="0" smtClean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</a:p>
          <a:p>
            <a:pPr marL="914400" indent="-285750">
              <a:buFont typeface="Arial" panose="020B0604020202020204" pitchFamily="34" charset="0"/>
              <a:buChar char="•"/>
              <a:tabLst>
                <a:tab pos="341313" algn="l"/>
              </a:tabLst>
            </a:pPr>
            <a:r>
              <a:rPr lang="en-US" i="1" dirty="0" smtClean="0">
                <a:solidFill>
                  <a:srgbClr val="FF0000"/>
                </a:solidFill>
                <a:cs typeface="Arial" panose="020B0604020202020204" pitchFamily="34" charset="0"/>
              </a:rPr>
              <a:t>Naming conflict,</a:t>
            </a:r>
            <a:r>
              <a:rPr lang="en-US" i="1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misalkan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perbedaan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pemberian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nama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smtClean="0">
                <a:cs typeface="Arial" panose="020B0604020202020204" pitchFamily="34" charset="0"/>
              </a:rPr>
              <a:t>(</a:t>
            </a:r>
            <a:r>
              <a:rPr lang="en-US" dirty="0" err="1" smtClean="0">
                <a:cs typeface="Arial" panose="020B0604020202020204" pitchFamily="34" charset="0"/>
              </a:rPr>
              <a:t>alamat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dengan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lokasi</a:t>
            </a:r>
            <a:r>
              <a:rPr lang="en-US" dirty="0" smtClean="0">
                <a:cs typeface="Arial" panose="020B0604020202020204" pitchFamily="34" charset="0"/>
              </a:rPr>
              <a:t>)</a:t>
            </a:r>
          </a:p>
          <a:p>
            <a:pPr marL="914400" indent="-285750">
              <a:buFont typeface="Arial" panose="020B0604020202020204" pitchFamily="34" charset="0"/>
              <a:buChar char="•"/>
              <a:tabLst>
                <a:tab pos="341313" algn="l"/>
              </a:tabLst>
            </a:pPr>
            <a:r>
              <a:rPr lang="en-US" i="1" dirty="0" smtClean="0">
                <a:solidFill>
                  <a:srgbClr val="FF0000"/>
                </a:solidFill>
                <a:cs typeface="Arial" panose="020B0604020202020204" pitchFamily="34" charset="0"/>
              </a:rPr>
              <a:t>Data representation conflict,</a:t>
            </a:r>
            <a:r>
              <a:rPr lang="en-US" i="1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misalkan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informasi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tentang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tanggal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dapat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diprepresentasikan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dalam</a:t>
            </a:r>
            <a:r>
              <a:rPr lang="en-US" dirty="0" smtClean="0">
                <a:cs typeface="Arial" panose="020B0604020202020204" pitchFamily="34" charset="0"/>
              </a:rPr>
              <a:t> format date, numeric </a:t>
            </a:r>
            <a:r>
              <a:rPr lang="en-US" dirty="0" err="1" smtClean="0">
                <a:cs typeface="Arial" panose="020B0604020202020204" pitchFamily="34" charset="0"/>
              </a:rPr>
              <a:t>atau</a:t>
            </a:r>
            <a:r>
              <a:rPr lang="en-US" dirty="0" smtClean="0">
                <a:cs typeface="Arial" panose="020B0604020202020204" pitchFamily="34" charset="0"/>
              </a:rPr>
              <a:t> text</a:t>
            </a:r>
          </a:p>
          <a:p>
            <a:pPr marL="914400" indent="-285750">
              <a:buFont typeface="Arial" panose="020B0604020202020204" pitchFamily="34" charset="0"/>
              <a:buChar char="•"/>
              <a:tabLst>
                <a:tab pos="341313" algn="l"/>
              </a:tabLst>
            </a:pPr>
            <a:r>
              <a:rPr lang="en-US" i="1" dirty="0" smtClean="0">
                <a:solidFill>
                  <a:srgbClr val="FF0000"/>
                </a:solidFill>
                <a:cs typeface="Arial" panose="020B0604020202020204" pitchFamily="34" charset="0"/>
              </a:rPr>
              <a:t>Data scaling conflict</a:t>
            </a:r>
            <a:r>
              <a:rPr lang="en-US" i="1" dirty="0" smtClean="0">
                <a:cs typeface="Arial" panose="020B0604020202020204" pitchFamily="34" charset="0"/>
              </a:rPr>
              <a:t>, </a:t>
            </a:r>
            <a:r>
              <a:rPr lang="en-US" dirty="0" err="1" smtClean="0">
                <a:cs typeface="Arial" panose="020B0604020202020204" pitchFamily="34" charset="0"/>
              </a:rPr>
              <a:t>misalkan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pendefinisian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penghasilan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kelas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bawah</a:t>
            </a:r>
            <a:r>
              <a:rPr lang="en-US" dirty="0" smtClean="0">
                <a:cs typeface="Arial" panose="020B0604020202020204" pitchFamily="34" charset="0"/>
              </a:rPr>
              <a:t>, </a:t>
            </a:r>
            <a:r>
              <a:rPr lang="en-US" dirty="0" err="1" smtClean="0">
                <a:cs typeface="Arial" panose="020B0604020202020204" pitchFamily="34" charset="0"/>
              </a:rPr>
              <a:t>menengah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atas</a:t>
            </a:r>
            <a:r>
              <a:rPr lang="en-US" dirty="0" smtClean="0">
                <a:cs typeface="Arial" panose="020B0604020202020204" pitchFamily="34" charset="0"/>
              </a:rPr>
              <a:t>.</a:t>
            </a:r>
            <a:endParaRPr lang="en-US" i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1295400"/>
            <a:ext cx="807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2"/>
            </a:pPr>
            <a:r>
              <a:rPr lang="en-US" dirty="0" err="1" smtClean="0">
                <a:cs typeface="Arial" panose="020B0604020202020204" pitchFamily="34" charset="0"/>
              </a:rPr>
              <a:t>Keragaman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struktural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atau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skema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</a:p>
          <a:p>
            <a:pPr>
              <a:tabLst>
                <a:tab pos="341313" algn="l"/>
              </a:tabLst>
            </a:pPr>
            <a:r>
              <a:rPr lang="en-US" i="1" dirty="0">
                <a:cs typeface="Arial" panose="020B0604020202020204" pitchFamily="34" charset="0"/>
              </a:rPr>
              <a:t>	</a:t>
            </a:r>
            <a:r>
              <a:rPr lang="en-US" dirty="0" err="1" smtClean="0">
                <a:cs typeface="Arial" panose="020B0604020202020204" pitchFamily="34" charset="0"/>
              </a:rPr>
              <a:t>Keragaman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dalam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katalog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atau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taksonomi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informasi</a:t>
            </a:r>
            <a:r>
              <a:rPr lang="en-US" dirty="0" smtClean="0">
                <a:cs typeface="Arial" panose="020B0604020202020204" pitchFamily="34" charset="0"/>
              </a:rPr>
              <a:t>. </a:t>
            </a:r>
          </a:p>
          <a:p>
            <a:pPr>
              <a:tabLst>
                <a:tab pos="341313" algn="l"/>
              </a:tabLst>
            </a:pPr>
            <a:r>
              <a:rPr lang="en-US" i="1" dirty="0">
                <a:cs typeface="Arial" panose="020B0604020202020204" pitchFamily="34" charset="0"/>
              </a:rPr>
              <a:t>	</a:t>
            </a:r>
            <a:r>
              <a:rPr lang="en-US" i="1" dirty="0" err="1" smtClean="0">
                <a:cs typeface="Arial" panose="020B0604020202020204" pitchFamily="34" charset="0"/>
              </a:rPr>
              <a:t>Contoh</a:t>
            </a:r>
            <a:r>
              <a:rPr lang="en-US" i="1" dirty="0" smtClean="0">
                <a:cs typeface="Arial" panose="020B0604020202020204" pitchFamily="34" charset="0"/>
              </a:rPr>
              <a:t>:</a:t>
            </a:r>
          </a:p>
          <a:p>
            <a:pPr marL="91440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cs typeface="Arial" panose="020B0604020202020204" pitchFamily="34" charset="0"/>
              </a:rPr>
              <a:t>Superclass</a:t>
            </a:r>
          </a:p>
          <a:p>
            <a:pPr marL="628650">
              <a:tabLst>
                <a:tab pos="914400" algn="l"/>
              </a:tabLst>
            </a:pPr>
            <a:r>
              <a:rPr lang="en-US" i="1" dirty="0">
                <a:cs typeface="Arial" panose="020B0604020202020204" pitchFamily="34" charset="0"/>
              </a:rPr>
              <a:t>	</a:t>
            </a:r>
            <a:r>
              <a:rPr lang="en-US" dirty="0" err="1" smtClean="0">
                <a:cs typeface="Arial" panose="020B0604020202020204" pitchFamily="34" charset="0"/>
              </a:rPr>
              <a:t>Sebuah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konsep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atau</a:t>
            </a:r>
            <a:r>
              <a:rPr lang="en-US" dirty="0" smtClean="0">
                <a:cs typeface="Arial" panose="020B0604020202020204" pitchFamily="34" charset="0"/>
              </a:rPr>
              <a:t> attribute </a:t>
            </a:r>
            <a:r>
              <a:rPr lang="en-US" dirty="0" err="1" smtClean="0">
                <a:cs typeface="Arial" panose="020B0604020202020204" pitchFamily="34" charset="0"/>
              </a:rPr>
              <a:t>seperti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nama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memiliki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arti</a:t>
            </a:r>
            <a:r>
              <a:rPr lang="en-US" dirty="0" smtClean="0">
                <a:cs typeface="Arial" panose="020B0604020202020204" pitchFamily="34" charset="0"/>
              </a:rPr>
              <a:t> yang </a:t>
            </a:r>
          </a:p>
          <a:p>
            <a:pPr marL="628650">
              <a:tabLst>
                <a:tab pos="914400" algn="l"/>
              </a:tabLst>
            </a:pPr>
            <a:r>
              <a:rPr lang="en-US" dirty="0">
                <a:cs typeface="Arial" panose="020B0604020202020204" pitchFamily="34" charset="0"/>
              </a:rPr>
              <a:t>	</a:t>
            </a:r>
            <a:r>
              <a:rPr lang="en-US" dirty="0" err="1" smtClean="0">
                <a:cs typeface="Arial" panose="020B0604020202020204" pitchFamily="34" charset="0"/>
              </a:rPr>
              <a:t>berbeda</a:t>
            </a:r>
            <a:r>
              <a:rPr lang="en-US" dirty="0" smtClean="0">
                <a:cs typeface="Arial" panose="020B0604020202020204" pitchFamily="34" charset="0"/>
              </a:rPr>
              <a:t>.</a:t>
            </a:r>
          </a:p>
          <a:p>
            <a:pPr marL="628650">
              <a:tabLst>
                <a:tab pos="914400" algn="l"/>
              </a:tabLst>
            </a:pPr>
            <a:r>
              <a:rPr lang="en-US" i="1" dirty="0">
                <a:cs typeface="Arial" panose="020B0604020202020204" pitchFamily="34" charset="0"/>
              </a:rPr>
              <a:t>	</a:t>
            </a:r>
            <a:r>
              <a:rPr lang="en-US" i="1" dirty="0" err="1" smtClean="0">
                <a:cs typeface="Arial" panose="020B0604020202020204" pitchFamily="34" charset="0"/>
              </a:rPr>
              <a:t>nama</a:t>
            </a:r>
            <a:r>
              <a:rPr lang="en-US" i="1" dirty="0" smtClean="0"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cs typeface="Arial" panose="020B0604020202020204" pitchFamily="34" charset="0"/>
              </a:rPr>
              <a:t>produk</a:t>
            </a:r>
            <a:r>
              <a:rPr lang="en-US" i="1" dirty="0" smtClean="0">
                <a:cs typeface="Arial" panose="020B0604020202020204" pitchFamily="34" charset="0"/>
              </a:rPr>
              <a:t> -&gt; superclass </a:t>
            </a:r>
            <a:r>
              <a:rPr lang="en-US" i="1" dirty="0" err="1" smtClean="0">
                <a:cs typeface="Arial" panose="020B0604020202020204" pitchFamily="34" charset="0"/>
              </a:rPr>
              <a:t>nya</a:t>
            </a:r>
            <a:r>
              <a:rPr lang="en-US" i="1" dirty="0" smtClean="0"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cs typeface="Arial" panose="020B0604020202020204" pitchFamily="34" charset="0"/>
              </a:rPr>
              <a:t>produk</a:t>
            </a:r>
            <a:endParaRPr lang="en-US" i="1" dirty="0" smtClean="0">
              <a:cs typeface="Arial" panose="020B0604020202020204" pitchFamily="34" charset="0"/>
            </a:endParaRPr>
          </a:p>
          <a:p>
            <a:pPr marL="628650">
              <a:tabLst>
                <a:tab pos="914400" algn="l"/>
              </a:tabLst>
            </a:pPr>
            <a:r>
              <a:rPr lang="en-US" i="1" dirty="0">
                <a:cs typeface="Arial" panose="020B0604020202020204" pitchFamily="34" charset="0"/>
              </a:rPr>
              <a:t>	</a:t>
            </a:r>
            <a:r>
              <a:rPr lang="en-US" i="1" dirty="0" err="1" smtClean="0">
                <a:cs typeface="Arial" panose="020B0604020202020204" pitchFamily="34" charset="0"/>
              </a:rPr>
              <a:t>nama</a:t>
            </a:r>
            <a:r>
              <a:rPr lang="en-US" i="1" dirty="0" smtClean="0">
                <a:cs typeface="Arial" panose="020B0604020202020204" pitchFamily="34" charset="0"/>
              </a:rPr>
              <a:t> orang -&gt; superclass </a:t>
            </a:r>
            <a:r>
              <a:rPr lang="en-US" i="1" dirty="0" err="1" smtClean="0">
                <a:cs typeface="Arial" panose="020B0604020202020204" pitchFamily="34" charset="0"/>
              </a:rPr>
              <a:t>nya</a:t>
            </a:r>
            <a:r>
              <a:rPr lang="en-US" i="1" dirty="0" smtClean="0"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cs typeface="Arial" panose="020B0604020202020204" pitchFamily="34" charset="0"/>
              </a:rPr>
              <a:t>adalah</a:t>
            </a:r>
            <a:r>
              <a:rPr lang="en-US" i="1" dirty="0" smtClean="0"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cs typeface="Arial" panose="020B0604020202020204" pitchFamily="34" charset="0"/>
              </a:rPr>
              <a:t>individu</a:t>
            </a:r>
            <a:endParaRPr lang="en-US" i="1" dirty="0" smtClean="0">
              <a:cs typeface="Arial" panose="020B0604020202020204" pitchFamily="34" charset="0"/>
            </a:endParaRPr>
          </a:p>
          <a:p>
            <a:pPr marL="628650">
              <a:tabLst>
                <a:tab pos="914400" algn="l"/>
              </a:tabLst>
            </a:pPr>
            <a:endParaRPr lang="en-US" i="1" dirty="0" smtClean="0">
              <a:cs typeface="Arial" panose="020B0604020202020204" pitchFamily="34" charset="0"/>
            </a:endParaRPr>
          </a:p>
          <a:p>
            <a:pPr marL="91440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cs typeface="Arial" panose="020B0604020202020204" pitchFamily="34" charset="0"/>
              </a:rPr>
              <a:t>Subclass</a:t>
            </a:r>
          </a:p>
          <a:p>
            <a:pPr marL="628650">
              <a:tabLst>
                <a:tab pos="914400" algn="l"/>
              </a:tabLst>
            </a:pPr>
            <a:r>
              <a:rPr lang="en-US" i="1" dirty="0">
                <a:cs typeface="Arial" panose="020B0604020202020204" pitchFamily="34" charset="0"/>
              </a:rPr>
              <a:t>	</a:t>
            </a:r>
            <a:r>
              <a:rPr lang="en-US" dirty="0" err="1" smtClean="0">
                <a:cs typeface="Arial" panose="020B0604020202020204" pitchFamily="34" charset="0"/>
              </a:rPr>
              <a:t>Sebuah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konsep</a:t>
            </a:r>
            <a:r>
              <a:rPr lang="en-US" dirty="0" smtClean="0">
                <a:cs typeface="Arial" panose="020B0604020202020204" pitchFamily="34" charset="0"/>
              </a:rPr>
              <a:t> yang </a:t>
            </a:r>
            <a:r>
              <a:rPr lang="en-US" dirty="0" err="1" smtClean="0">
                <a:cs typeface="Arial" panose="020B0604020202020204" pitchFamily="34" charset="0"/>
              </a:rPr>
              <a:t>memiliki</a:t>
            </a:r>
            <a:r>
              <a:rPr lang="en-US" dirty="0" smtClean="0">
                <a:cs typeface="Arial" panose="020B0604020202020204" pitchFamily="34" charset="0"/>
              </a:rPr>
              <a:t> label </a:t>
            </a:r>
            <a:r>
              <a:rPr lang="en-US" dirty="0" err="1" smtClean="0">
                <a:cs typeface="Arial" panose="020B0604020202020204" pitchFamily="34" charset="0"/>
              </a:rPr>
              <a:t>sama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belum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tentu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berarti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sama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</a:p>
          <a:p>
            <a:pPr marL="628650">
              <a:tabLst>
                <a:tab pos="914400" algn="l"/>
              </a:tabLst>
            </a:pPr>
            <a:r>
              <a:rPr lang="en-US" dirty="0">
                <a:cs typeface="Arial" panose="020B0604020202020204" pitchFamily="34" charset="0"/>
              </a:rPr>
              <a:t>	</a:t>
            </a:r>
            <a:r>
              <a:rPr lang="en-US" dirty="0" err="1" smtClean="0">
                <a:cs typeface="Arial" panose="020B0604020202020204" pitchFamily="34" charset="0"/>
              </a:rPr>
              <a:t>karena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i="1" dirty="0" smtClean="0">
                <a:cs typeface="Arial" panose="020B0604020202020204" pitchFamily="34" charset="0"/>
              </a:rPr>
              <a:t>subclass </a:t>
            </a:r>
            <a:r>
              <a:rPr lang="en-US" dirty="0" smtClean="0">
                <a:cs typeface="Arial" panose="020B0604020202020204" pitchFamily="34" charset="0"/>
              </a:rPr>
              <a:t>yang </a:t>
            </a:r>
            <a:r>
              <a:rPr lang="en-US" dirty="0" err="1" smtClean="0">
                <a:cs typeface="Arial" panose="020B0604020202020204" pitchFamily="34" charset="0"/>
              </a:rPr>
              <a:t>berbeda</a:t>
            </a:r>
            <a:r>
              <a:rPr lang="en-US" dirty="0" smtClean="0">
                <a:cs typeface="Arial" panose="020B0604020202020204" pitchFamily="34" charset="0"/>
              </a:rPr>
              <a:t>.</a:t>
            </a:r>
            <a:endParaRPr lang="en-US" i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7687" y="2057400"/>
            <a:ext cx="79867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3"/>
            </a:pPr>
            <a:r>
              <a:rPr lang="en-US" dirty="0" err="1" smtClean="0">
                <a:cs typeface="Arial" panose="020B0604020202020204" pitchFamily="34" charset="0"/>
              </a:rPr>
              <a:t>Keragaman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semantik</a:t>
            </a:r>
            <a:endParaRPr lang="en-US" dirty="0" smtClean="0">
              <a:cs typeface="Arial" panose="020B0604020202020204" pitchFamily="34" charset="0"/>
            </a:endParaRPr>
          </a:p>
          <a:p>
            <a:pPr>
              <a:tabLst>
                <a:tab pos="341313" algn="l"/>
              </a:tabLst>
            </a:pPr>
            <a:r>
              <a:rPr lang="en-US" dirty="0" smtClean="0">
                <a:cs typeface="Arial" panose="020B0604020202020204" pitchFamily="34" charset="0"/>
              </a:rPr>
              <a:t>	</a:t>
            </a:r>
            <a:r>
              <a:rPr lang="en-US" dirty="0" err="1" smtClean="0">
                <a:cs typeface="Arial" panose="020B0604020202020204" pitchFamily="34" charset="0"/>
              </a:rPr>
              <a:t>Semantik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adalah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ilmu</a:t>
            </a:r>
            <a:r>
              <a:rPr lang="en-US" dirty="0" smtClean="0">
                <a:cs typeface="Arial" panose="020B0604020202020204" pitchFamily="34" charset="0"/>
              </a:rPr>
              <a:t> yang </a:t>
            </a:r>
            <a:r>
              <a:rPr lang="en-US" dirty="0" err="1" smtClean="0">
                <a:cs typeface="Arial" panose="020B0604020202020204" pitchFamily="34" charset="0"/>
              </a:rPr>
              <a:t>mempelajari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arti</a:t>
            </a:r>
            <a:r>
              <a:rPr lang="en-US" dirty="0" smtClean="0">
                <a:cs typeface="Arial" panose="020B0604020202020204" pitchFamily="34" charset="0"/>
              </a:rPr>
              <a:t>, </a:t>
            </a:r>
            <a:r>
              <a:rPr lang="en-US" dirty="0" err="1" smtClean="0">
                <a:cs typeface="Arial" panose="020B0604020202020204" pitchFamily="34" charset="0"/>
              </a:rPr>
              <a:t>maka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keragaman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semantik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</a:p>
          <a:p>
            <a:pPr>
              <a:tabLst>
                <a:tab pos="341313" algn="l"/>
              </a:tabLst>
            </a:pPr>
            <a:r>
              <a:rPr lang="en-US" dirty="0">
                <a:cs typeface="Arial" panose="020B0604020202020204" pitchFamily="34" charset="0"/>
              </a:rPr>
              <a:t>	</a:t>
            </a:r>
            <a:r>
              <a:rPr lang="en-US" dirty="0" err="1" smtClean="0">
                <a:cs typeface="Arial" panose="020B0604020202020204" pitchFamily="34" charset="0"/>
              </a:rPr>
              <a:t>adalah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keragaman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akan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perbedaan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arti</a:t>
            </a:r>
            <a:r>
              <a:rPr lang="en-US" dirty="0" smtClean="0">
                <a:cs typeface="Arial" panose="020B0604020202020204" pitchFamily="34" charset="0"/>
              </a:rPr>
              <a:t>.</a:t>
            </a:r>
          </a:p>
          <a:p>
            <a:pPr marL="860425" indent="-285750">
              <a:buFont typeface="Arial" panose="020B0604020202020204" pitchFamily="34" charset="0"/>
              <a:buChar char="•"/>
              <a:tabLst>
                <a:tab pos="341313" algn="l"/>
              </a:tabLst>
            </a:pPr>
            <a:r>
              <a:rPr lang="en-US" dirty="0" err="1" smtClean="0">
                <a:cs typeface="Arial" panose="020B0604020202020204" pitchFamily="34" charset="0"/>
              </a:rPr>
              <a:t>Sinonim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antonim</a:t>
            </a:r>
            <a:endParaRPr lang="en-US" dirty="0" smtClean="0">
              <a:cs typeface="Arial" panose="020B0604020202020204" pitchFamily="34" charset="0"/>
            </a:endParaRPr>
          </a:p>
          <a:p>
            <a:pPr marL="860425" indent="-285750">
              <a:buFont typeface="Arial" panose="020B0604020202020204" pitchFamily="34" charset="0"/>
              <a:buChar char="•"/>
              <a:tabLst>
                <a:tab pos="341313" algn="l"/>
              </a:tabLst>
            </a:pPr>
            <a:r>
              <a:rPr lang="en-US" dirty="0" err="1" smtClean="0">
                <a:cs typeface="Arial" panose="020B0604020202020204" pitchFamily="34" charset="0"/>
              </a:rPr>
              <a:t>Bagian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dari</a:t>
            </a:r>
            <a:r>
              <a:rPr lang="en-US" dirty="0" smtClean="0">
                <a:cs typeface="Arial" panose="020B0604020202020204" pitchFamily="34" charset="0"/>
              </a:rPr>
              <a:t> -&gt; </a:t>
            </a:r>
            <a:r>
              <a:rPr lang="en-US" dirty="0" err="1" smtClean="0">
                <a:cs typeface="Arial" panose="020B0604020202020204" pitchFamily="34" charset="0"/>
              </a:rPr>
              <a:t>menjelaskan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relasi</a:t>
            </a:r>
            <a:endParaRPr lang="en-US" dirty="0" smtClean="0">
              <a:cs typeface="Arial" panose="020B0604020202020204" pitchFamily="34" charset="0"/>
            </a:endParaRPr>
          </a:p>
          <a:p>
            <a:pPr marL="860425" indent="-285750">
              <a:buFont typeface="Arial" panose="020B0604020202020204" pitchFamily="34" charset="0"/>
              <a:buChar char="•"/>
              <a:tabLst>
                <a:tab pos="341313" algn="l"/>
              </a:tabLst>
            </a:pPr>
            <a:r>
              <a:rPr lang="en-US" dirty="0" err="1" smtClean="0">
                <a:cs typeface="Arial" panose="020B0604020202020204" pitchFamily="34" charset="0"/>
              </a:rPr>
              <a:t>Menghitung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tingkat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i="1" dirty="0" smtClean="0">
                <a:cs typeface="Arial" panose="020B0604020202020204" pitchFamily="34" charset="0"/>
              </a:rPr>
              <a:t>similarity, </a:t>
            </a:r>
            <a:r>
              <a:rPr lang="en-US" dirty="0" err="1" smtClean="0">
                <a:cs typeface="Arial" panose="020B0604020202020204" pitchFamily="34" charset="0"/>
              </a:rPr>
              <a:t>Kasus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untuk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menghitung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konsep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mana</a:t>
            </a:r>
            <a:r>
              <a:rPr lang="en-US" dirty="0" smtClean="0">
                <a:cs typeface="Arial" panose="020B0604020202020204" pitchFamily="34" charset="0"/>
              </a:rPr>
              <a:t> yang </a:t>
            </a:r>
            <a:r>
              <a:rPr lang="en-US" dirty="0" err="1" smtClean="0">
                <a:cs typeface="Arial" panose="020B0604020202020204" pitchFamily="34" charset="0"/>
              </a:rPr>
              <a:t>lebih</a:t>
            </a:r>
            <a:r>
              <a:rPr lang="en-US" dirty="0" smtClean="0">
                <a:cs typeface="Arial" panose="020B0604020202020204" pitchFamily="34" charset="0"/>
              </a:rPr>
              <a:t> similar </a:t>
            </a:r>
            <a:r>
              <a:rPr lang="en-US" dirty="0" err="1" smtClean="0">
                <a:cs typeface="Arial" panose="020B0604020202020204" pitchFamily="34" charset="0"/>
              </a:rPr>
              <a:t>dan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juga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memungkinkan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untukmenghitung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nilai</a:t>
            </a:r>
            <a:r>
              <a:rPr lang="en-US" dirty="0" smtClean="0">
                <a:cs typeface="Arial" panose="020B0604020202020204" pitchFamily="34" charset="0"/>
              </a:rPr>
              <a:t> similar </a:t>
            </a:r>
            <a:r>
              <a:rPr lang="en-US" dirty="0" err="1" smtClean="0">
                <a:cs typeface="Arial" panose="020B0604020202020204" pitchFamily="34" charset="0"/>
              </a:rPr>
              <a:t>dalam</a:t>
            </a:r>
            <a:r>
              <a:rPr 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kuantitas</a:t>
            </a:r>
            <a:endParaRPr lang="en-US" i="1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1028343"/>
            <a:ext cx="8001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kergaman</a:t>
            </a:r>
            <a:r>
              <a:rPr lang="en-US" dirty="0" smtClean="0"/>
              <a:t> </a:t>
            </a:r>
            <a:r>
              <a:rPr lang="en-US" dirty="0" err="1" smtClean="0"/>
              <a:t>semantik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interoperabilitas</a:t>
            </a:r>
            <a:r>
              <a:rPr lang="en-US" dirty="0" smtClean="0"/>
              <a:t> </a:t>
            </a:r>
            <a:r>
              <a:rPr lang="en-US" dirty="0" err="1" smtClean="0"/>
              <a:t>semantik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i="1" dirty="0" smtClean="0"/>
              <a:t>Data element</a:t>
            </a:r>
          </a:p>
          <a:p>
            <a:pPr>
              <a:tabLst>
                <a:tab pos="342900" algn="l"/>
              </a:tabLst>
            </a:pPr>
            <a:r>
              <a:rPr lang="nl-NL" dirty="0" smtClean="0"/>
              <a:t>	Mengumpulkan</a:t>
            </a:r>
            <a:r>
              <a:rPr lang="nl-NL" dirty="0"/>
              <a:t>, </a:t>
            </a:r>
            <a:r>
              <a:rPr lang="nl-NL" dirty="0" smtClean="0"/>
              <a:t>mendefinisikan, membuat </a:t>
            </a:r>
            <a:r>
              <a:rPr lang="nl-NL" dirty="0"/>
              <a:t>level </a:t>
            </a:r>
            <a:r>
              <a:rPr lang="nl-NL" dirty="0" smtClean="0"/>
              <a:t>dan </a:t>
            </a:r>
            <a:r>
              <a:rPr lang="it-IT" dirty="0" smtClean="0"/>
              <a:t>prioritas </a:t>
            </a:r>
            <a:r>
              <a:rPr lang="it-IT" dirty="0"/>
              <a:t>akan </a:t>
            </a:r>
            <a:r>
              <a:rPr lang="it-IT" dirty="0" smtClean="0"/>
              <a:t>data 	elemen </a:t>
            </a:r>
            <a:r>
              <a:rPr lang="it-IT" dirty="0"/>
              <a:t>pada berbagai </a:t>
            </a:r>
            <a:r>
              <a:rPr lang="it-IT" dirty="0" smtClean="0"/>
              <a:t>data. Langkah awal yang dilakukan adalah 	mencari data yang penting dan dibutuhkan</a:t>
            </a:r>
          </a:p>
          <a:p>
            <a:pPr>
              <a:tabLst>
                <a:tab pos="342900" algn="l"/>
              </a:tabLst>
            </a:pPr>
            <a:r>
              <a:rPr lang="en-US" dirty="0"/>
              <a:t>	</a:t>
            </a:r>
            <a:r>
              <a:rPr lang="en-US" i="1" dirty="0" err="1" smtClean="0">
                <a:solidFill>
                  <a:srgbClr val="FF0000"/>
                </a:solidFill>
              </a:rPr>
              <a:t>contoh</a:t>
            </a:r>
            <a:r>
              <a:rPr lang="en-US" i="1" dirty="0" smtClean="0">
                <a:solidFill>
                  <a:srgbClr val="FF0000"/>
                </a:solidFill>
              </a:rPr>
              <a:t>: </a:t>
            </a:r>
          </a:p>
          <a:p>
            <a:pPr>
              <a:tabLst>
                <a:tab pos="742950" algn="l"/>
              </a:tabLst>
            </a:pPr>
            <a:r>
              <a:rPr lang="en-US" i="1" dirty="0"/>
              <a:t>	</a:t>
            </a:r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kependudukan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dikoneksikan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data </a:t>
            </a:r>
            <a:r>
              <a:rPr lang="en-US" dirty="0" smtClean="0"/>
              <a:t>	</a:t>
            </a:r>
            <a:r>
              <a:rPr lang="en-US" dirty="0" err="1" smtClean="0"/>
              <a:t>pendidikan</a:t>
            </a:r>
            <a:r>
              <a:rPr lang="en-US" dirty="0"/>
              <a:t>, </a:t>
            </a:r>
            <a:r>
              <a:rPr lang="en-US" dirty="0" smtClean="0"/>
              <a:t>data </a:t>
            </a:r>
            <a:r>
              <a:rPr lang="en-US" dirty="0" err="1" smtClean="0"/>
              <a:t>kesehatan</a:t>
            </a:r>
            <a:r>
              <a:rPr lang="en-US" dirty="0"/>
              <a:t>, data </a:t>
            </a:r>
            <a:r>
              <a:rPr lang="en-US" dirty="0" err="1"/>
              <a:t>rakyat</a:t>
            </a:r>
            <a:r>
              <a:rPr lang="en-US" dirty="0"/>
              <a:t> </a:t>
            </a:r>
            <a:r>
              <a:rPr lang="en-US" dirty="0" err="1"/>
              <a:t>miskin</a:t>
            </a:r>
            <a:r>
              <a:rPr lang="en-US" dirty="0"/>
              <a:t>, data </a:t>
            </a:r>
            <a:r>
              <a:rPr lang="en-US" dirty="0" err="1"/>
              <a:t>kerawanan</a:t>
            </a: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dirty="0" err="1" smtClean="0"/>
              <a:t>pangan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sebagainya</a:t>
            </a:r>
            <a:r>
              <a:rPr lang="en-US" dirty="0" smtClean="0"/>
              <a:t>.</a:t>
            </a:r>
            <a:endParaRPr lang="en-US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1028343"/>
            <a:ext cx="8001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42900" algn="l"/>
              </a:tabLst>
            </a:pPr>
            <a:r>
              <a:rPr lang="en-US" i="1" dirty="0" smtClean="0"/>
              <a:t>2.  Data dictionary (schema data)</a:t>
            </a:r>
          </a:p>
          <a:p>
            <a:pPr>
              <a:tabLst>
                <a:tab pos="342900" algn="l"/>
              </a:tabLst>
            </a:pPr>
            <a:r>
              <a:rPr lang="nl-NL" dirty="0" smtClean="0"/>
              <a:t>	P</a:t>
            </a:r>
            <a:r>
              <a:rPr lang="en-US" dirty="0" err="1" smtClean="0"/>
              <a:t>enjelasan</a:t>
            </a:r>
            <a:r>
              <a:rPr lang="en-US" dirty="0" smtClean="0"/>
              <a:t> </a:t>
            </a:r>
            <a:r>
              <a:rPr lang="en-US" i="1" dirty="0" smtClean="0"/>
              <a:t>attribute/field/propert</a:t>
            </a:r>
            <a:r>
              <a:rPr lang="en-US" dirty="0" smtClean="0"/>
              <a:t>y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/>
              <a:t>sebuah</a:t>
            </a:r>
            <a:r>
              <a:rPr lang="en-US" dirty="0"/>
              <a:t> data base</a:t>
            </a:r>
            <a:r>
              <a:rPr lang="en-US" dirty="0" smtClean="0"/>
              <a:t>. </a:t>
            </a:r>
            <a:r>
              <a:rPr lang="en-US" dirty="0" err="1" smtClean="0"/>
              <a:t>Mengumpulkan</a:t>
            </a:r>
            <a:r>
              <a:rPr lang="en-US" dirty="0" smtClean="0"/>
              <a:t> 	data </a:t>
            </a:r>
            <a:r>
              <a:rPr lang="en-US" i="1" dirty="0" smtClean="0"/>
              <a:t>dictionary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database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relasi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	</a:t>
            </a:r>
            <a:r>
              <a:rPr lang="en-US" dirty="0" err="1" smtClean="0"/>
              <a:t>satu</a:t>
            </a:r>
            <a:r>
              <a:rPr lang="en-US" dirty="0" smtClean="0"/>
              <a:t> data </a:t>
            </a:r>
            <a:r>
              <a:rPr lang="en-US" dirty="0" err="1" smtClean="0"/>
              <a:t>dengan</a:t>
            </a:r>
            <a:r>
              <a:rPr lang="en-US" dirty="0" smtClean="0"/>
              <a:t> data yang lain</a:t>
            </a:r>
          </a:p>
          <a:p>
            <a:pPr>
              <a:tabLst>
                <a:tab pos="342900" algn="l"/>
              </a:tabLst>
            </a:pPr>
            <a:endParaRPr lang="en-US" dirty="0"/>
          </a:p>
          <a:p>
            <a:pPr marL="342900" indent="-342900">
              <a:buAutoNum type="arabicPeriod" startAt="3"/>
              <a:tabLst>
                <a:tab pos="342900" algn="l"/>
              </a:tabLst>
            </a:pPr>
            <a:r>
              <a:rPr lang="en-US" i="1" dirty="0" smtClean="0"/>
              <a:t>Multilateral mapping table</a:t>
            </a:r>
          </a:p>
          <a:p>
            <a:pPr>
              <a:tabLst>
                <a:tab pos="342900" algn="l"/>
              </a:tabLst>
            </a:pPr>
            <a:endParaRPr lang="en-US" i="1" dirty="0"/>
          </a:p>
          <a:p>
            <a:pPr marL="342900" indent="-342900">
              <a:buAutoNum type="arabicPeriod" startAt="4"/>
              <a:tabLst>
                <a:tab pos="342900" algn="l"/>
              </a:tabLst>
            </a:pPr>
            <a:r>
              <a:rPr lang="en-US" dirty="0" err="1" smtClean="0"/>
              <a:t>Mendefinisikan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teknis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representasi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semantic.</a:t>
            </a:r>
          </a:p>
          <a:p>
            <a:pPr>
              <a:tabLst>
                <a:tab pos="342900" algn="l"/>
              </a:tabLst>
            </a:pPr>
            <a:r>
              <a:rPr lang="en-US" i="1" dirty="0"/>
              <a:t>	</a:t>
            </a:r>
            <a:r>
              <a:rPr lang="en-US" i="1" dirty="0" err="1" smtClean="0"/>
              <a:t>contoh</a:t>
            </a:r>
            <a:r>
              <a:rPr lang="en-US" i="1" dirty="0" smtClean="0"/>
              <a:t>:</a:t>
            </a:r>
          </a:p>
          <a:p>
            <a:pPr marL="914400" indent="-285750"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US" i="1" dirty="0" err="1" smtClean="0"/>
              <a:t>Menggunakan</a:t>
            </a:r>
            <a:r>
              <a:rPr lang="en-US" i="1" dirty="0" smtClean="0"/>
              <a:t> XML (Extensible Markup Language) -&gt; </a:t>
            </a:r>
            <a:r>
              <a:rPr lang="en-US" dirty="0" smtClean="0"/>
              <a:t>XML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markup </a:t>
            </a:r>
            <a:r>
              <a:rPr lang="en-US" dirty="0" err="1"/>
              <a:t>keperluan</a:t>
            </a:r>
            <a:r>
              <a:rPr lang="en-US" dirty="0"/>
              <a:t> </a:t>
            </a:r>
            <a:r>
              <a:rPr lang="en-US" dirty="0" err="1"/>
              <a:t>pertukaran</a:t>
            </a:r>
            <a:r>
              <a:rPr lang="en-US" dirty="0"/>
              <a:t> data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beraneka</a:t>
            </a:r>
            <a:r>
              <a:rPr lang="en-US" dirty="0"/>
              <a:t> </a:t>
            </a:r>
            <a:r>
              <a:rPr lang="en-US" dirty="0" err="1" smtClean="0"/>
              <a:t>ragam</a:t>
            </a:r>
            <a:r>
              <a:rPr lang="en-US" dirty="0"/>
              <a:t> </a:t>
            </a:r>
            <a:r>
              <a:rPr lang="en-US" dirty="0" smtClean="0"/>
              <a:t>-&gt; </a:t>
            </a:r>
            <a:r>
              <a:rPr lang="en-US" dirty="0" err="1" smtClean="0"/>
              <a:t>didukung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RDF </a:t>
            </a:r>
            <a:r>
              <a:rPr lang="en-US" i="1" dirty="0" smtClean="0"/>
              <a:t>(Resource Description Framework), OWL (</a:t>
            </a:r>
            <a:r>
              <a:rPr lang="en-US" i="1" dirty="0" err="1" smtClean="0"/>
              <a:t>Onthology</a:t>
            </a:r>
            <a:r>
              <a:rPr lang="en-US" i="1" dirty="0" smtClean="0"/>
              <a:t> Web Language)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rangka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metadata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ontologi</a:t>
            </a:r>
            <a:endParaRPr lang="en-US" i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Interoperabilitas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8187" y="1859339"/>
            <a:ext cx="749141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interoperabilitas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8572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/>
              <a:t>para </a:t>
            </a:r>
            <a:r>
              <a:rPr lang="en-US" dirty="0" err="1"/>
              <a:t>pimpinan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level.</a:t>
            </a:r>
          </a:p>
          <a:p>
            <a:pPr marL="8572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err="1" smtClean="0"/>
              <a:t>Kebersediaan</a:t>
            </a:r>
            <a:r>
              <a:rPr lang="en-US" dirty="0" smtClean="0"/>
              <a:t> </a:t>
            </a:r>
            <a:r>
              <a:rPr lang="en-US" dirty="0" err="1"/>
              <a:t>keterbukaan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tukar</a:t>
            </a:r>
            <a:r>
              <a:rPr lang="en-US" dirty="0"/>
              <a:t> data / </a:t>
            </a:r>
            <a:r>
              <a:rPr lang="en-US" dirty="0" err="1"/>
              <a:t>informasi</a:t>
            </a:r>
            <a:r>
              <a:rPr lang="en-US" dirty="0"/>
              <a:t>.</a:t>
            </a:r>
          </a:p>
          <a:p>
            <a:pPr marL="8572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n-NO" dirty="0" smtClean="0"/>
              <a:t>Kesepakatan </a:t>
            </a:r>
            <a:r>
              <a:rPr lang="nn-NO" dirty="0"/>
              <a:t>untuk saling tukar data / informasi</a:t>
            </a:r>
          </a:p>
          <a:p>
            <a:pPr marL="8572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err="1" smtClean="0"/>
              <a:t>Ketaatan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standard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petunjuk</a:t>
            </a:r>
            <a:r>
              <a:rPr lang="en-US" dirty="0"/>
              <a:t> yang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interoperabilitas</a:t>
            </a:r>
            <a:r>
              <a:rPr lang="en-US" dirty="0"/>
              <a:t>.</a:t>
            </a:r>
            <a:endParaRPr lang="en-US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Interoperabilitas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55106" t="62479" r="19071" b="20129"/>
          <a:stretch/>
        </p:blipFill>
        <p:spPr bwMode="auto">
          <a:xfrm rot="822647">
            <a:off x="6596097" y="3947304"/>
            <a:ext cx="2037795" cy="19649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661987" y="1588006"/>
            <a:ext cx="7848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42900" algn="l"/>
              </a:tabLst>
            </a:pPr>
            <a:r>
              <a:rPr lang="en-US" b="1" dirty="0" err="1" smtClean="0"/>
              <a:t>Manfaat</a:t>
            </a:r>
            <a:r>
              <a:rPr lang="en-US" b="1" dirty="0" smtClean="0"/>
              <a:t> </a:t>
            </a:r>
            <a:r>
              <a:rPr lang="en-US" b="1" dirty="0" err="1" smtClean="0"/>
              <a:t>penggunaan</a:t>
            </a:r>
            <a:r>
              <a:rPr lang="en-US" b="1" dirty="0" smtClean="0"/>
              <a:t> XML </a:t>
            </a:r>
            <a:r>
              <a:rPr lang="en-US" b="1" dirty="0" err="1" smtClean="0"/>
              <a:t>adalah</a:t>
            </a:r>
            <a:r>
              <a:rPr lang="en-US" b="1" dirty="0" smtClean="0"/>
              <a:t>:</a:t>
            </a:r>
          </a:p>
          <a:p>
            <a:pPr>
              <a:tabLst>
                <a:tab pos="342900" algn="l"/>
              </a:tabLst>
            </a:pPr>
            <a:endParaRPr lang="en-US" b="1" dirty="0" smtClean="0"/>
          </a:p>
          <a:p>
            <a:pPr marL="573088" indent="-285750">
              <a:buFont typeface="Arial" panose="020B0604020202020204" pitchFamily="34" charset="0"/>
              <a:buChar char="•"/>
              <a:tabLst>
                <a:tab pos="573088" algn="l"/>
              </a:tabLst>
            </a:pPr>
            <a:r>
              <a:rPr lang="en-US" i="1" dirty="0" smtClean="0"/>
              <a:t>Self descriptive</a:t>
            </a:r>
          </a:p>
          <a:p>
            <a:pPr marL="287338">
              <a:tabLst>
                <a:tab pos="573088" algn="l"/>
              </a:tabLst>
            </a:pPr>
            <a:r>
              <a:rPr lang="en-US" i="1" dirty="0" smtClean="0"/>
              <a:t>	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mendefinisikan</a:t>
            </a:r>
            <a:r>
              <a:rPr lang="en-US" dirty="0" smtClean="0"/>
              <a:t> tag </a:t>
            </a:r>
            <a:r>
              <a:rPr lang="en-US" dirty="0" err="1" smtClean="0"/>
              <a:t>nya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bahasanya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endParaRPr lang="en-US" dirty="0" smtClean="0"/>
          </a:p>
          <a:p>
            <a:pPr marL="287338">
              <a:tabLst>
                <a:tab pos="573088" algn="l"/>
              </a:tabLst>
            </a:pPr>
            <a:endParaRPr lang="en-US" i="1" dirty="0" smtClean="0"/>
          </a:p>
          <a:p>
            <a:pPr marL="573088" indent="-285750">
              <a:buFont typeface="Arial" panose="020B0604020202020204" pitchFamily="34" charset="0"/>
              <a:buChar char="•"/>
              <a:tabLst>
                <a:tab pos="573088" algn="l"/>
              </a:tabLst>
            </a:pPr>
            <a:r>
              <a:rPr lang="en-US" i="1" dirty="0" smtClean="0"/>
              <a:t>World wide acceptance</a:t>
            </a:r>
          </a:p>
          <a:p>
            <a:pPr marL="287338">
              <a:tabLst>
                <a:tab pos="573088" algn="l"/>
              </a:tabLst>
            </a:pPr>
            <a:r>
              <a:rPr lang="en-US" i="1" dirty="0"/>
              <a:t>	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W3C </a:t>
            </a:r>
            <a:r>
              <a:rPr lang="en-US" dirty="0" err="1" smtClean="0"/>
              <a:t>sebagai</a:t>
            </a:r>
            <a:r>
              <a:rPr lang="en-US" dirty="0" smtClean="0"/>
              <a:t> format </a:t>
            </a:r>
            <a:r>
              <a:rPr lang="en-US" dirty="0" err="1" smtClean="0"/>
              <a:t>dokumen</a:t>
            </a:r>
            <a:endParaRPr lang="en-US" dirty="0" smtClean="0"/>
          </a:p>
          <a:p>
            <a:pPr marL="287338">
              <a:tabLst>
                <a:tab pos="573088" algn="l"/>
              </a:tabLst>
            </a:pPr>
            <a:endParaRPr lang="en-US" dirty="0" smtClean="0"/>
          </a:p>
          <a:p>
            <a:pPr marL="573088" indent="-285750">
              <a:buFont typeface="Arial" panose="020B0604020202020204" pitchFamily="34" charset="0"/>
              <a:buChar char="•"/>
              <a:tabLst>
                <a:tab pos="573088" algn="l"/>
              </a:tabLst>
            </a:pP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dimengerti</a:t>
            </a:r>
            <a:endParaRPr lang="en-US" dirty="0" smtClean="0"/>
          </a:p>
          <a:p>
            <a:pPr marL="287338">
              <a:tabLst>
                <a:tab pos="573088" algn="l"/>
              </a:tabLst>
            </a:pPr>
            <a:r>
              <a:rPr lang="en-US" dirty="0"/>
              <a:t>	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sintaks</a:t>
            </a:r>
            <a:r>
              <a:rPr lang="en-US" dirty="0" smtClean="0"/>
              <a:t> yang </a:t>
            </a:r>
            <a:r>
              <a:rPr lang="en-US" dirty="0" err="1" smtClean="0"/>
              <a:t>terstruktur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endParaRPr lang="en-US" dirty="0" smtClean="0"/>
          </a:p>
          <a:p>
            <a:pPr marL="287338">
              <a:tabLst>
                <a:tab pos="573088" algn="l"/>
              </a:tabLst>
            </a:pPr>
            <a:endParaRPr lang="en-US" dirty="0" smtClean="0"/>
          </a:p>
          <a:p>
            <a:pPr marL="573088" indent="-285750">
              <a:buFont typeface="Arial" panose="020B0604020202020204" pitchFamily="34" charset="0"/>
              <a:buChar char="•"/>
              <a:tabLst>
                <a:tab pos="573088" algn="l"/>
              </a:tabLst>
            </a:pPr>
            <a:r>
              <a:rPr lang="en-US" i="1" dirty="0" smtClean="0"/>
              <a:t>Interchangeable</a:t>
            </a:r>
          </a:p>
          <a:p>
            <a:pPr marL="287338">
              <a:tabLst>
                <a:tab pos="573088" algn="l"/>
              </a:tabLst>
            </a:pPr>
            <a:r>
              <a:rPr lang="en-US" i="1" dirty="0"/>
              <a:t>	</a:t>
            </a:r>
            <a:r>
              <a:rPr lang="en-US" dirty="0" err="1" smtClean="0"/>
              <a:t>Aplikasi-aplikasi</a:t>
            </a:r>
            <a:r>
              <a:rPr lang="en-US" dirty="0" smtClean="0"/>
              <a:t> lain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mengakses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XML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endParaRPr lang="en-US" dirty="0" smtClean="0"/>
          </a:p>
          <a:p>
            <a:pPr marL="287338">
              <a:tabLst>
                <a:tab pos="573088" algn="l"/>
              </a:tabLst>
            </a:pPr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73" y="1610336"/>
            <a:ext cx="1981200" cy="1941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71402" y="3588812"/>
            <a:ext cx="1435393" cy="522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Hippocrates</a:t>
            </a:r>
          </a:p>
          <a:p>
            <a:pPr algn="ctr"/>
            <a:r>
              <a:rPr lang="en-US" dirty="0" smtClean="0"/>
              <a:t>(460 – 377 SM)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459603" y="1519930"/>
            <a:ext cx="609600" cy="609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459603" y="2271618"/>
            <a:ext cx="609600" cy="609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463480" y="3010350"/>
            <a:ext cx="609600" cy="609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459603" y="3759500"/>
            <a:ext cx="609600" cy="609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04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459603" y="4508650"/>
            <a:ext cx="609600" cy="609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05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459603" y="5257800"/>
            <a:ext cx="609600" cy="609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69203" y="1610336"/>
            <a:ext cx="1624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Berbuat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069202" y="2368616"/>
            <a:ext cx="4846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Jangan</a:t>
            </a:r>
            <a:r>
              <a:rPr lang="en-US" sz="2000" dirty="0" smtClean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hal</a:t>
            </a:r>
            <a:r>
              <a:rPr lang="en-US" sz="2000" dirty="0" smtClean="0"/>
              <a:t> </a:t>
            </a:r>
            <a:r>
              <a:rPr lang="en-US" sz="2000" dirty="0" err="1" smtClean="0"/>
              <a:t>merugikan</a:t>
            </a:r>
            <a:r>
              <a:rPr lang="en-US" sz="2000" dirty="0" smtClean="0"/>
              <a:t> </a:t>
            </a:r>
            <a:r>
              <a:rPr lang="en-US" sz="2000" dirty="0" err="1" smtClean="0"/>
              <a:t>pasien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077958" y="3115095"/>
            <a:ext cx="3377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Hormati</a:t>
            </a:r>
            <a:r>
              <a:rPr lang="en-US" sz="2000" dirty="0" smtClean="0"/>
              <a:t> </a:t>
            </a:r>
            <a:r>
              <a:rPr lang="en-US" sz="2000" dirty="0" err="1" smtClean="0"/>
              <a:t>kehidupan</a:t>
            </a:r>
            <a:r>
              <a:rPr lang="en-US" sz="2000" dirty="0" smtClean="0"/>
              <a:t> </a:t>
            </a:r>
            <a:r>
              <a:rPr lang="en-US" sz="2000" dirty="0" err="1" smtClean="0"/>
              <a:t>manusia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077958" y="3888499"/>
            <a:ext cx="4131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Sadari</a:t>
            </a:r>
            <a:r>
              <a:rPr lang="en-US" sz="2000" dirty="0" smtClean="0"/>
              <a:t> </a:t>
            </a:r>
            <a:r>
              <a:rPr lang="en-US" sz="2000" dirty="0" err="1" smtClean="0"/>
              <a:t>kebatasan</a:t>
            </a:r>
            <a:r>
              <a:rPr lang="en-US" sz="2000" dirty="0" smtClean="0"/>
              <a:t> </a:t>
            </a:r>
            <a:r>
              <a:rPr lang="en-US" sz="2000" dirty="0" err="1" smtClean="0"/>
              <a:t>kemampuan</a:t>
            </a:r>
            <a:r>
              <a:rPr lang="en-US" sz="2000" dirty="0" smtClean="0"/>
              <a:t> </a:t>
            </a:r>
            <a:r>
              <a:rPr lang="en-US" sz="2000" dirty="0" err="1" smtClean="0"/>
              <a:t>kita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069201" y="4631445"/>
            <a:ext cx="3392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Berakhlak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berbudi</a:t>
            </a:r>
            <a:r>
              <a:rPr lang="en-US" sz="2000" dirty="0" smtClean="0"/>
              <a:t> </a:t>
            </a:r>
            <a:r>
              <a:rPr lang="en-US" sz="2000" dirty="0" err="1" smtClean="0"/>
              <a:t>luhur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069200" y="5370177"/>
            <a:ext cx="3206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Jaga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kerahasiaan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pasien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3545" y="1001098"/>
            <a:ext cx="28643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Isi </a:t>
            </a:r>
            <a:r>
              <a:rPr lang="en-US" sz="2200" dirty="0" err="1" smtClean="0"/>
              <a:t>Rekam</a:t>
            </a:r>
            <a:r>
              <a:rPr lang="en-US" sz="2200" dirty="0" smtClean="0"/>
              <a:t> </a:t>
            </a:r>
            <a:r>
              <a:rPr lang="en-US" sz="2200" dirty="0" err="1" smtClean="0"/>
              <a:t>Kesehatan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822489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7700" y="1295400"/>
            <a:ext cx="7848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285750">
              <a:buFont typeface="Arial" panose="020B0604020202020204" pitchFamily="34" charset="0"/>
              <a:buChar char="•"/>
              <a:tabLst>
                <a:tab pos="573088" algn="l"/>
              </a:tabLst>
            </a:pPr>
            <a:r>
              <a:rPr lang="en-US" i="1" dirty="0"/>
              <a:t>Portability</a:t>
            </a:r>
          </a:p>
          <a:p>
            <a:pPr marL="287338">
              <a:tabLst>
                <a:tab pos="573088" algn="l"/>
              </a:tabLst>
            </a:pPr>
            <a:r>
              <a:rPr lang="en-US" i="1" dirty="0"/>
              <a:t>	</a:t>
            </a:r>
            <a:r>
              <a:rPr lang="en-US" dirty="0" err="1"/>
              <a:t>Dokumen</a:t>
            </a:r>
            <a:r>
              <a:rPr lang="en-US" dirty="0"/>
              <a:t> XML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 yang portable,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</a:p>
          <a:p>
            <a:pPr marL="287338">
              <a:tabLst>
                <a:tab pos="573088" algn="l"/>
              </a:tabLst>
            </a:pPr>
            <a:r>
              <a:rPr lang="en-US" dirty="0"/>
              <a:t>	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disalin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dimudahkan</a:t>
            </a:r>
            <a:endParaRPr lang="en-US" dirty="0"/>
          </a:p>
          <a:p>
            <a:pPr marL="573088" indent="-285750">
              <a:buFont typeface="Arial" panose="020B0604020202020204" pitchFamily="34" charset="0"/>
              <a:buChar char="•"/>
              <a:tabLst>
                <a:tab pos="573088" algn="l"/>
              </a:tabLst>
            </a:pPr>
            <a:endParaRPr lang="en-US" dirty="0" smtClean="0"/>
          </a:p>
          <a:p>
            <a:pPr marL="573088" indent="-285750">
              <a:buFont typeface="Arial" panose="020B0604020202020204" pitchFamily="34" charset="0"/>
              <a:buChar char="•"/>
              <a:tabLst>
                <a:tab pos="573088" algn="l"/>
              </a:tabLst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pPr marL="287338">
              <a:tabLst>
                <a:tab pos="573088" algn="l"/>
              </a:tabLst>
            </a:pPr>
            <a:r>
              <a:rPr lang="en-US" dirty="0"/>
              <a:t>	</a:t>
            </a:r>
            <a:r>
              <a:rPr lang="en-US" dirty="0" smtClean="0"/>
              <a:t>Format XML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endParaRPr lang="en-US" dirty="0" smtClean="0"/>
          </a:p>
          <a:p>
            <a:pPr marL="287338">
              <a:tabLst>
                <a:tab pos="573088" algn="l"/>
              </a:tabLst>
            </a:pPr>
            <a:endParaRPr lang="en-US" dirty="0" smtClean="0"/>
          </a:p>
          <a:p>
            <a:pPr marL="573088" indent="-285750">
              <a:buFont typeface="Arial" panose="020B0604020202020204" pitchFamily="34" charset="0"/>
              <a:buChar char="•"/>
              <a:tabLst>
                <a:tab pos="573088" algn="l"/>
              </a:tabLst>
            </a:pPr>
            <a:r>
              <a:rPr lang="en-US" i="1" dirty="0" smtClean="0"/>
              <a:t>Manageability</a:t>
            </a:r>
          </a:p>
          <a:p>
            <a:pPr marL="287338">
              <a:tabLst>
                <a:tab pos="573088" algn="l"/>
              </a:tabLst>
            </a:pPr>
            <a:r>
              <a:rPr lang="en-US" i="1" dirty="0"/>
              <a:t>	</a:t>
            </a:r>
            <a:r>
              <a:rPr lang="en-US" dirty="0" err="1" smtClean="0"/>
              <a:t>Kemudahan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,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XML 	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memanfaatkan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editor </a:t>
            </a:r>
            <a:r>
              <a:rPr lang="en-US" dirty="0" err="1" smtClean="0"/>
              <a:t>sederhana</a:t>
            </a:r>
            <a:r>
              <a:rPr lang="en-US" dirty="0" smtClean="0"/>
              <a:t> (</a:t>
            </a:r>
            <a:r>
              <a:rPr lang="en-US" dirty="0" err="1" smtClean="0"/>
              <a:t>seperti</a:t>
            </a:r>
            <a:r>
              <a:rPr lang="en-US" dirty="0" smtClean="0"/>
              <a:t> notepad), </a:t>
            </a:r>
            <a:endParaRPr lang="en-US" i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649942" y="441960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Syarat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dipenuhi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XML,</a:t>
            </a:r>
          </a:p>
          <a:p>
            <a:pPr marL="573088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i="1" dirty="0" smtClean="0"/>
              <a:t>well-formed</a:t>
            </a:r>
          </a:p>
          <a:p>
            <a:pPr marL="573088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valid</a:t>
            </a:r>
          </a:p>
        </p:txBody>
      </p:sp>
    </p:spTree>
    <p:extLst>
      <p:ext uri="{BB962C8B-B14F-4D97-AF65-F5344CB8AC3E}">
        <p14:creationId xmlns:p14="http://schemas.microsoft.com/office/powerpoint/2010/main" val="31069748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1987" y="12192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42900" algn="l"/>
              </a:tabLst>
            </a:pPr>
            <a:r>
              <a:rPr lang="en-US" b="1" dirty="0" smtClean="0"/>
              <a:t>Metadata</a:t>
            </a:r>
            <a:r>
              <a:rPr lang="en-US" b="1" dirty="0"/>
              <a:t> </a:t>
            </a:r>
            <a:endParaRPr lang="en-US" b="1" dirty="0" smtClean="0"/>
          </a:p>
          <a:p>
            <a:pPr marL="341313">
              <a:tabLst>
                <a:tab pos="342900" algn="l"/>
              </a:tabLst>
            </a:pP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/>
              <a:t>terstruktur</a:t>
            </a:r>
            <a:r>
              <a:rPr lang="en-US" dirty="0"/>
              <a:t> yang </a:t>
            </a:r>
            <a:r>
              <a:rPr lang="en-US" dirty="0" err="1"/>
              <a:t>mendeskripsikan</a:t>
            </a:r>
            <a:r>
              <a:rPr lang="en-US" dirty="0"/>
              <a:t>, </a:t>
            </a:r>
            <a:r>
              <a:rPr lang="en-US" dirty="0" err="1"/>
              <a:t>menjelaskan</a:t>
            </a:r>
            <a:r>
              <a:rPr lang="en-US" dirty="0"/>
              <a:t>, </a:t>
            </a:r>
            <a:r>
              <a:rPr lang="en-US" dirty="0" err="1"/>
              <a:t>menemukan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setidaknya</a:t>
            </a:r>
            <a:r>
              <a:rPr lang="en-US" dirty="0"/>
              <a:t> </a:t>
            </a:r>
            <a:r>
              <a:rPr lang="en-US" dirty="0" err="1"/>
              <a:t>menjadikan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, </a:t>
            </a:r>
            <a:r>
              <a:rPr lang="en-US" dirty="0" err="1"/>
              <a:t>digunakan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dikelola</a:t>
            </a:r>
            <a:r>
              <a:rPr lang="en-US" dirty="0" smtClean="0"/>
              <a:t>.</a:t>
            </a:r>
            <a:r>
              <a:rPr lang="en-US" sz="1200" dirty="0" smtClean="0"/>
              <a:t>[</a:t>
            </a:r>
            <a:r>
              <a:rPr lang="en-US" sz="1200" i="1" dirty="0"/>
              <a:t>https://id.wikipedia.org/wiki/Metadata</a:t>
            </a:r>
            <a:r>
              <a:rPr lang="en-US" sz="1200" dirty="0" smtClean="0"/>
              <a:t>]</a:t>
            </a:r>
            <a:r>
              <a:rPr 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661987" y="2672477"/>
            <a:ext cx="78485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cs typeface="Arial" panose="020B0604020202020204" pitchFamily="34" charset="0"/>
              </a:rPr>
              <a:t>Salah satu pemanfaatan pertama metadata pada situs web </a:t>
            </a:r>
            <a:r>
              <a:rPr lang="fi-FI" dirty="0" smtClean="0">
                <a:cs typeface="Arial" panose="020B0604020202020204" pitchFamily="34" charset="0"/>
              </a:rPr>
              <a:t>adalah metadata </a:t>
            </a:r>
            <a:r>
              <a:rPr lang="en-US" dirty="0" smtClean="0">
                <a:cs typeface="Arial" panose="020B0604020202020204" pitchFamily="34" charset="0"/>
              </a:rPr>
              <a:t>yang </a:t>
            </a:r>
            <a:r>
              <a:rPr lang="en-US" dirty="0" err="1">
                <a:cs typeface="Arial" panose="020B0604020202020204" pitchFamily="34" charset="0"/>
              </a:rPr>
              <a:t>digunakan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oleh</a:t>
            </a:r>
            <a:r>
              <a:rPr lang="en-US" dirty="0">
                <a:cs typeface="Arial" panose="020B0604020202020204" pitchFamily="34" charset="0"/>
              </a:rPr>
              <a:t> search-engine </a:t>
            </a:r>
            <a:r>
              <a:rPr lang="en-US" dirty="0" err="1">
                <a:cs typeface="Arial" panose="020B0604020202020204" pitchFamily="34" charset="0"/>
              </a:rPr>
              <a:t>untuk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menyusun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direktori-nya</a:t>
            </a:r>
            <a:r>
              <a:rPr lang="en-US" dirty="0" smtClean="0">
                <a:cs typeface="Arial" panose="020B0604020202020204" pitchFamily="34" charset="0"/>
              </a:rPr>
              <a:t>.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dirty="0" smtClean="0">
                <a:cs typeface="Arial" panose="020B0604020202020204" pitchFamily="34" charset="0"/>
              </a:rPr>
              <a:t>Cara yang </a:t>
            </a:r>
            <a:r>
              <a:rPr lang="en-US" dirty="0" err="1" smtClean="0">
                <a:cs typeface="Arial" panose="020B0604020202020204" pitchFamily="34" charset="0"/>
              </a:rPr>
              <a:t>digunakan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untuk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menyusun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direktori</a:t>
            </a:r>
            <a:r>
              <a:rPr lang="en-US" dirty="0" smtClean="0">
                <a:cs typeface="Arial" panose="020B0604020202020204" pitchFamily="34" charset="0"/>
              </a:rPr>
              <a:t> search engine, </a:t>
            </a:r>
            <a:r>
              <a:rPr lang="en-US" dirty="0" err="1" smtClean="0">
                <a:cs typeface="Arial" panose="020B0604020202020204" pitchFamily="34" charset="0"/>
              </a:rPr>
              <a:t>yaitu</a:t>
            </a:r>
            <a:r>
              <a:rPr lang="en-US" dirty="0" smtClean="0">
                <a:cs typeface="Arial" panose="020B0604020202020204" pitchFamily="34" charset="0"/>
              </a:rPr>
              <a:t>:</a:t>
            </a:r>
          </a:p>
          <a:p>
            <a:pPr marL="681038" indent="-342900">
              <a:buAutoNum type="arabicPeriod"/>
            </a:pPr>
            <a:r>
              <a:rPr lang="en-US" dirty="0" err="1" smtClean="0">
                <a:cs typeface="Arial" panose="020B0604020202020204" pitchFamily="34" charset="0"/>
              </a:rPr>
              <a:t>Dengan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cara</a:t>
            </a:r>
            <a:r>
              <a:rPr lang="en-US" dirty="0" smtClean="0">
                <a:cs typeface="Arial" panose="020B0604020202020204" pitchFamily="34" charset="0"/>
              </a:rPr>
              <a:t> manual, </a:t>
            </a:r>
            <a:r>
              <a:rPr lang="en-US" dirty="0" err="1" smtClean="0">
                <a:cs typeface="Arial" panose="020B0604020202020204" pitchFamily="34" charset="0"/>
              </a:rPr>
              <a:t>dimana</a:t>
            </a:r>
            <a:r>
              <a:rPr lang="en-US" dirty="0" smtClean="0">
                <a:cs typeface="Arial" panose="020B0604020202020204" pitchFamily="34" charset="0"/>
              </a:rPr>
              <a:t> data </a:t>
            </a:r>
            <a:r>
              <a:rPr lang="en-US" dirty="0" err="1" smtClean="0">
                <a:cs typeface="Arial" panose="020B0604020202020204" pitchFamily="34" charset="0"/>
              </a:rPr>
              <a:t>deskripsi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situs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dimasukkan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oleh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manusia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</a:p>
          <a:p>
            <a:pPr marL="681038" indent="-342900">
              <a:buAutoNum type="arabicPeriod"/>
            </a:pPr>
            <a:r>
              <a:rPr lang="en-US" dirty="0" smtClean="0">
                <a:cs typeface="Arial" panose="020B0604020202020204" pitchFamily="34" charset="0"/>
              </a:rPr>
              <a:t>Cara </a:t>
            </a:r>
            <a:r>
              <a:rPr lang="en-US" dirty="0" err="1" smtClean="0">
                <a:cs typeface="Arial" panose="020B0604020202020204" pitchFamily="34" charset="0"/>
              </a:rPr>
              <a:t>otomatis</a:t>
            </a:r>
            <a:r>
              <a:rPr lang="en-US" dirty="0" smtClean="0">
                <a:cs typeface="Arial" panose="020B0604020202020204" pitchFamily="34" charset="0"/>
              </a:rPr>
              <a:t>, </a:t>
            </a:r>
            <a:r>
              <a:rPr lang="en-US" dirty="0" err="1" smtClean="0">
                <a:cs typeface="Arial" panose="020B0604020202020204" pitchFamily="34" charset="0"/>
              </a:rPr>
              <a:t>dimana</a:t>
            </a:r>
            <a:r>
              <a:rPr lang="en-US" dirty="0" smtClean="0">
                <a:cs typeface="Arial" panose="020B0604020202020204" pitchFamily="34" charset="0"/>
              </a:rPr>
              <a:t> data </a:t>
            </a:r>
            <a:r>
              <a:rPr lang="en-US" dirty="0" err="1" smtClean="0">
                <a:cs typeface="Arial" panose="020B0604020202020204" pitchFamily="34" charset="0"/>
              </a:rPr>
              <a:t>deskripsi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tentang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sebuah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situs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langsung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diambil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dari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situs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itu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sendiri</a:t>
            </a:r>
            <a:r>
              <a:rPr lang="en-US" dirty="0" smtClean="0">
                <a:cs typeface="Arial" panose="020B0604020202020204" pitchFamily="34" charset="0"/>
              </a:rPr>
              <a:t>.</a:t>
            </a:r>
            <a:endParaRPr 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1987" y="1371600"/>
            <a:ext cx="7848600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342900" algn="l"/>
              </a:tabLst>
            </a:pP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, metadata </a:t>
            </a:r>
            <a:r>
              <a:rPr lang="en-US" dirty="0" err="1" smtClean="0"/>
              <a:t>dikategorikan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5 </a:t>
            </a:r>
            <a:r>
              <a:rPr lang="en-US" dirty="0" err="1" smtClean="0"/>
              <a:t>kelompok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pPr marL="342900" indent="-342900">
              <a:lnSpc>
                <a:spcPct val="150000"/>
              </a:lnSpc>
              <a:buAutoNum type="arabicPeriod"/>
              <a:tabLst>
                <a:tab pos="342900" algn="l"/>
              </a:tabLst>
            </a:pPr>
            <a:r>
              <a:rPr lang="en-US" dirty="0" smtClean="0"/>
              <a:t>Administrative, metadata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AutoNum type="arabicPeriod"/>
              <a:tabLst>
                <a:tab pos="342900" algn="l"/>
              </a:tabLst>
            </a:pPr>
            <a:r>
              <a:rPr lang="en-US" dirty="0" smtClean="0"/>
              <a:t>Descriptive, metadata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meng-identifikasi</a:t>
            </a:r>
            <a:r>
              <a:rPr lang="en-US" dirty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AutoNum type="arabicPeriod"/>
              <a:tabLst>
                <a:tab pos="342900" algn="l"/>
              </a:tabLst>
            </a:pPr>
            <a:r>
              <a:rPr lang="en-US" dirty="0" smtClean="0"/>
              <a:t>Preservation, metadata yang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pemeliharaan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</a:p>
          <a:p>
            <a:pPr marL="342900" indent="-342900">
              <a:lnSpc>
                <a:spcPct val="150000"/>
              </a:lnSpc>
              <a:buAutoNum type="arabicPeriod"/>
              <a:tabLst>
                <a:tab pos="342900" algn="l"/>
              </a:tabLst>
            </a:pPr>
            <a:r>
              <a:rPr lang="en-US" dirty="0" smtClean="0"/>
              <a:t>Use, metadata yang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</a:p>
          <a:p>
            <a:pPr marL="342900" indent="-342900">
              <a:lnSpc>
                <a:spcPct val="150000"/>
              </a:lnSpc>
              <a:buAutoNum type="arabicPeriod"/>
              <a:tabLst>
                <a:tab pos="342900" algn="l"/>
              </a:tabLst>
            </a:pPr>
            <a:r>
              <a:rPr lang="en-US" dirty="0" smtClean="0"/>
              <a:t>Technical metadata, metadata yang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metadata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43000" y="1513091"/>
            <a:ext cx="7186613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>
                <a:cs typeface="Arial" panose="020B0604020202020204" pitchFamily="34" charset="0"/>
              </a:rPr>
              <a:t>Jenis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permasalahan</a:t>
            </a:r>
            <a:r>
              <a:rPr lang="en-US" dirty="0" smtClean="0">
                <a:cs typeface="Arial" panose="020B0604020202020204" pitchFamily="34" charset="0"/>
              </a:rPr>
              <a:t> yang </a:t>
            </a:r>
            <a:r>
              <a:rPr lang="en-US" dirty="0" err="1" smtClean="0">
                <a:cs typeface="Arial" panose="020B0604020202020204" pitchFamily="34" charset="0"/>
              </a:rPr>
              <a:t>timbul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dalam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memanage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sebuah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situs</a:t>
            </a:r>
            <a:r>
              <a:rPr lang="en-US" dirty="0" smtClean="0">
                <a:cs typeface="Arial" panose="020B0604020202020204" pitchFamily="34" charset="0"/>
              </a:rPr>
              <a:t> web, </a:t>
            </a:r>
            <a:r>
              <a:rPr lang="en-US" dirty="0" err="1" smtClean="0">
                <a:cs typeface="Arial" panose="020B0604020202020204" pitchFamily="34" charset="0"/>
              </a:rPr>
              <a:t>yaitu</a:t>
            </a:r>
            <a:r>
              <a:rPr lang="en-US" dirty="0" smtClean="0">
                <a:cs typeface="Arial" panose="020B0604020202020204" pitchFamily="34" charset="0"/>
              </a:rPr>
              <a:t>:</a:t>
            </a:r>
          </a:p>
          <a:p>
            <a:pPr marL="62706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cs typeface="Arial" panose="020B0604020202020204" pitchFamily="34" charset="0"/>
              </a:rPr>
              <a:t>Situs</a:t>
            </a:r>
            <a:r>
              <a:rPr lang="en-US" dirty="0" smtClean="0">
                <a:cs typeface="Arial" panose="020B0604020202020204" pitchFamily="34" charset="0"/>
              </a:rPr>
              <a:t> web </a:t>
            </a:r>
            <a:r>
              <a:rPr lang="en-US" dirty="0" err="1" smtClean="0">
                <a:cs typeface="Arial" panose="020B0604020202020204" pitchFamily="34" charset="0"/>
              </a:rPr>
              <a:t>tumbuh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secara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terus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menerus</a:t>
            </a:r>
            <a:endParaRPr lang="en-US" dirty="0" smtClean="0">
              <a:cs typeface="Arial" panose="020B0604020202020204" pitchFamily="34" charset="0"/>
            </a:endParaRPr>
          </a:p>
          <a:p>
            <a:pPr marL="62706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cs typeface="Arial" panose="020B0604020202020204" pitchFamily="34" charset="0"/>
              </a:rPr>
              <a:t>Semakin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mudahnya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membat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situs</a:t>
            </a:r>
            <a:r>
              <a:rPr lang="en-US" dirty="0" smtClean="0">
                <a:cs typeface="Arial" panose="020B0604020202020204" pitchFamily="34" charset="0"/>
              </a:rPr>
              <a:t> web</a:t>
            </a:r>
          </a:p>
          <a:p>
            <a:pPr marL="62706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cs typeface="Arial" panose="020B0604020202020204" pitchFamily="34" charset="0"/>
              </a:rPr>
              <a:t>Pembuatan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situs</a:t>
            </a:r>
            <a:r>
              <a:rPr lang="en-US" dirty="0" smtClean="0">
                <a:cs typeface="Arial" panose="020B0604020202020204" pitchFamily="34" charset="0"/>
              </a:rPr>
              <a:t> web yang </a:t>
            </a:r>
            <a:r>
              <a:rPr lang="en-US" dirty="0" err="1" smtClean="0">
                <a:cs typeface="Arial" panose="020B0604020202020204" pitchFamily="34" charset="0"/>
              </a:rPr>
              <a:t>terdistribusi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</a:p>
          <a:p>
            <a:pPr marL="62706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cs typeface="Arial" panose="020B0604020202020204" pitchFamily="34" charset="0"/>
              </a:rPr>
              <a:t>Tidak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diketahui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kapan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situs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dibuat</a:t>
            </a:r>
            <a:endParaRPr lang="en-US" dirty="0" smtClean="0">
              <a:cs typeface="Arial" panose="020B0604020202020204" pitchFamily="34" charset="0"/>
            </a:endParaRPr>
          </a:p>
          <a:p>
            <a:pPr marL="62706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cs typeface="Arial" panose="020B0604020202020204" pitchFamily="34" charset="0"/>
              </a:rPr>
              <a:t>Data </a:t>
            </a:r>
            <a:r>
              <a:rPr lang="en-US" dirty="0" err="1" smtClean="0">
                <a:cs typeface="Arial" panose="020B0604020202020204" pitchFamily="34" charset="0"/>
              </a:rPr>
              <a:t>tidak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diperbaharui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dalam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waktu</a:t>
            </a:r>
            <a:r>
              <a:rPr lang="en-US" dirty="0" smtClean="0">
                <a:cs typeface="Arial" panose="020B0604020202020204" pitchFamily="34" charset="0"/>
              </a:rPr>
              <a:t> yang </a:t>
            </a:r>
            <a:r>
              <a:rPr lang="en-US" dirty="0" err="1" smtClean="0">
                <a:cs typeface="Arial" panose="020B0604020202020204" pitchFamily="34" charset="0"/>
              </a:rPr>
              <a:t>sangat</a:t>
            </a:r>
            <a:r>
              <a:rPr lang="en-US" dirty="0" smtClean="0">
                <a:cs typeface="Arial" panose="020B0604020202020204" pitchFamily="34" charset="0"/>
              </a:rPr>
              <a:t> lama</a:t>
            </a:r>
          </a:p>
          <a:p>
            <a:pPr marL="62706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cs typeface="Arial" panose="020B0604020202020204" pitchFamily="34" charset="0"/>
              </a:rPr>
              <a:t>Tidak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diketahui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siapa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pembuat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penanggung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jawabnya</a:t>
            </a:r>
            <a:endParaRPr lang="en-US" dirty="0" smtClean="0">
              <a:cs typeface="Arial" panose="020B0604020202020204" pitchFamily="34" charset="0"/>
            </a:endParaRPr>
          </a:p>
          <a:p>
            <a:pPr marL="62706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cs typeface="Arial" panose="020B0604020202020204" pitchFamily="34" charset="0"/>
              </a:rPr>
              <a:t>Perpindahan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kerja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pegawai</a:t>
            </a:r>
            <a:endParaRPr 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85800" y="1600200"/>
            <a:ext cx="3048000" cy="34290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METADATA DIGUNAKAN UNTUK MENYIMPAN DATA-DATA TENTANG:</a:t>
            </a:r>
          </a:p>
          <a:p>
            <a:pPr marL="573088" indent="-285750">
              <a:buFont typeface="Arial" panose="020B0604020202020204" pitchFamily="34" charset="0"/>
              <a:buChar char="•"/>
            </a:pPr>
            <a:r>
              <a:rPr lang="en-US" dirty="0" smtClean="0"/>
              <a:t>ISI DARI SEBUAH SITUS</a:t>
            </a:r>
          </a:p>
          <a:p>
            <a:pPr marL="573088" indent="-285750">
              <a:buFont typeface="Arial" panose="020B0604020202020204" pitchFamily="34" charset="0"/>
              <a:buChar char="•"/>
            </a:pPr>
            <a:r>
              <a:rPr lang="en-US" dirty="0" smtClean="0"/>
              <a:t>HAK CIPTA</a:t>
            </a:r>
          </a:p>
          <a:p>
            <a:pPr marL="573088" indent="-285750">
              <a:buFont typeface="Arial" panose="020B0604020202020204" pitchFamily="34" charset="0"/>
              <a:buChar char="•"/>
            </a:pPr>
            <a:r>
              <a:rPr lang="en-US" dirty="0" smtClean="0"/>
              <a:t>TANGGAL DAN FORMAT SEBUAH SITUS</a:t>
            </a: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334000" y="1600200"/>
            <a:ext cx="2971800" cy="3429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DATA DIGUNAKAN UNTUK MEMANAGE  SEBUAH SITUS WEB.</a:t>
            </a:r>
          </a:p>
          <a:p>
            <a:r>
              <a:rPr lang="en-US" i="1" dirty="0" err="1" smtClean="0"/>
              <a:t>Misalnya</a:t>
            </a:r>
            <a:r>
              <a:rPr lang="en-US" i="1" dirty="0" smtClean="0"/>
              <a:t> </a:t>
            </a:r>
            <a:r>
              <a:rPr lang="en-US" i="1" dirty="0" err="1" smtClean="0"/>
              <a:t>untuk</a:t>
            </a:r>
            <a:r>
              <a:rPr lang="en-US" i="1" dirty="0" smtClean="0"/>
              <a:t> </a:t>
            </a:r>
            <a:r>
              <a:rPr lang="en-US" i="1" dirty="0" err="1" smtClean="0"/>
              <a:t>mengingatkan</a:t>
            </a:r>
            <a:r>
              <a:rPr lang="en-US" i="1" dirty="0" smtClean="0"/>
              <a:t> </a:t>
            </a:r>
            <a:r>
              <a:rPr lang="en-US" i="1" dirty="0" err="1" smtClean="0"/>
              <a:t>penanggung</a:t>
            </a:r>
            <a:r>
              <a:rPr lang="en-US" i="1" dirty="0" smtClean="0"/>
              <a:t> </a:t>
            </a:r>
            <a:r>
              <a:rPr lang="en-US" i="1" dirty="0" err="1" smtClean="0"/>
              <a:t>jawab</a:t>
            </a:r>
            <a:r>
              <a:rPr lang="en-US" i="1" dirty="0" smtClean="0"/>
              <a:t> </a:t>
            </a:r>
            <a:r>
              <a:rPr lang="en-US" i="1" dirty="0" err="1" smtClean="0"/>
              <a:t>situs</a:t>
            </a:r>
            <a:r>
              <a:rPr lang="en-US" i="1" dirty="0" smtClean="0"/>
              <a:t> web </a:t>
            </a:r>
            <a:r>
              <a:rPr lang="en-US" i="1" dirty="0" err="1" smtClean="0"/>
              <a:t>jika</a:t>
            </a:r>
            <a:r>
              <a:rPr lang="en-US" i="1" dirty="0" smtClean="0"/>
              <a:t> data yang </a:t>
            </a:r>
            <a:r>
              <a:rPr lang="en-US" i="1" dirty="0" err="1" smtClean="0"/>
              <a:t>ditampilkan</a:t>
            </a:r>
            <a:r>
              <a:rPr lang="en-US" i="1" dirty="0" smtClean="0"/>
              <a:t> </a:t>
            </a:r>
            <a:r>
              <a:rPr lang="en-US" i="1" dirty="0" err="1" smtClean="0"/>
              <a:t>sudah</a:t>
            </a:r>
            <a:r>
              <a:rPr lang="en-US" i="1" dirty="0" smtClean="0"/>
              <a:t> </a:t>
            </a:r>
            <a:r>
              <a:rPr lang="en-US" i="1" dirty="0" err="1" smtClean="0"/>
              <a:t>harus</a:t>
            </a:r>
            <a:r>
              <a:rPr lang="en-US" i="1" dirty="0" smtClean="0"/>
              <a:t> </a:t>
            </a:r>
            <a:r>
              <a:rPr lang="en-US" i="1" dirty="0" err="1" smtClean="0"/>
              <a:t>diperbaharui</a:t>
            </a:r>
            <a:endParaRPr lang="en-US" i="1" dirty="0"/>
          </a:p>
        </p:txBody>
      </p:sp>
      <p:sp>
        <p:nvSpPr>
          <p:cNvPr id="3" name="Right Arrow 2"/>
          <p:cNvSpPr/>
          <p:nvPr/>
        </p:nvSpPr>
        <p:spPr>
          <a:xfrm>
            <a:off x="4038600" y="3200400"/>
            <a:ext cx="990600" cy="3810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166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1828800"/>
            <a:ext cx="8077200" cy="280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cs typeface="Arial" panose="020B0604020202020204" pitchFamily="34" charset="0"/>
              </a:rPr>
              <a:t>Dublin Core Metadata Element Set </a:t>
            </a:r>
            <a:r>
              <a:rPr lang="en-US" sz="2000" dirty="0" err="1">
                <a:cs typeface="Arial" panose="020B0604020202020204" pitchFamily="34" charset="0"/>
              </a:rPr>
              <a:t>dibagi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menjadi</a:t>
            </a:r>
            <a:r>
              <a:rPr lang="en-US" sz="2000" dirty="0">
                <a:cs typeface="Arial" panose="020B0604020202020204" pitchFamily="34" charset="0"/>
              </a:rPr>
              <a:t> 3 </a:t>
            </a:r>
            <a:r>
              <a:rPr lang="en-US" sz="2000" dirty="0" err="1">
                <a:cs typeface="Arial" panose="020B0604020202020204" pitchFamily="34" charset="0"/>
              </a:rPr>
              <a:t>kelompok</a:t>
            </a:r>
            <a:r>
              <a:rPr lang="en-US" sz="2000" dirty="0">
                <a:cs typeface="Arial" panose="020B0604020202020204" pitchFamily="34" charset="0"/>
              </a:rPr>
              <a:t> metadata</a:t>
            </a:r>
            <a:r>
              <a:rPr lang="en-US" sz="2000" dirty="0" smtClean="0"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cs typeface="Arial" panose="020B0604020202020204" pitchFamily="34" charset="0"/>
              </a:rPr>
              <a:t>yaitu</a:t>
            </a:r>
            <a:r>
              <a:rPr lang="en-US" sz="2000" dirty="0">
                <a:cs typeface="Arial" panose="020B0604020202020204" pitchFamily="34" charset="0"/>
              </a:rPr>
              <a:t>:</a:t>
            </a:r>
          </a:p>
          <a:p>
            <a:pPr marL="8604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Conten</a:t>
            </a:r>
            <a:r>
              <a:rPr lang="en-US" sz="2000" dirty="0" smtClean="0">
                <a:cs typeface="Arial" panose="020B0604020202020204" pitchFamily="34" charset="0"/>
              </a:rPr>
              <a:t>t</a:t>
            </a:r>
            <a:r>
              <a:rPr lang="en-US" sz="2000" dirty="0">
                <a:cs typeface="Arial" panose="020B0604020202020204" pitchFamily="34" charset="0"/>
              </a:rPr>
              <a:t>: coverage, description, type, relation, source, subject, title</a:t>
            </a:r>
            <a:r>
              <a:rPr lang="en-US" sz="2000" dirty="0" smtClean="0">
                <a:cs typeface="Arial" panose="020B0604020202020204" pitchFamily="34" charset="0"/>
              </a:rPr>
              <a:t>, audience</a:t>
            </a:r>
            <a:endParaRPr lang="en-US" sz="2000" dirty="0">
              <a:cs typeface="Arial" panose="020B0604020202020204" pitchFamily="34" charset="0"/>
            </a:endParaRPr>
          </a:p>
          <a:p>
            <a:pPr marL="8604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Intellectual </a:t>
            </a:r>
            <a:r>
              <a:rPr 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property</a:t>
            </a:r>
            <a:r>
              <a:rPr lang="en-US" sz="2000" dirty="0">
                <a:cs typeface="Arial" panose="020B0604020202020204" pitchFamily="34" charset="0"/>
              </a:rPr>
              <a:t>: contributor, creator, publisher, rights</a:t>
            </a:r>
          </a:p>
          <a:p>
            <a:pPr marL="8604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Instantiation</a:t>
            </a:r>
            <a:r>
              <a:rPr lang="fr-FR" sz="2000" dirty="0">
                <a:cs typeface="Arial" panose="020B0604020202020204" pitchFamily="34" charset="0"/>
              </a:rPr>
              <a:t>: date, format, identifier, </a:t>
            </a:r>
            <a:r>
              <a:rPr lang="fr-FR" sz="2000" dirty="0" err="1">
                <a:cs typeface="Arial" panose="020B0604020202020204" pitchFamily="34" charset="0"/>
              </a:rPr>
              <a:t>language</a:t>
            </a:r>
            <a:r>
              <a:rPr lang="fr-FR" sz="2000" dirty="0">
                <a:cs typeface="Arial" panose="020B0604020202020204" pitchFamily="34" charset="0"/>
              </a:rPr>
              <a:t>.</a:t>
            </a:r>
            <a:endParaRPr 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1362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7687" y="1859339"/>
            <a:ext cx="8077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Arial" panose="020B0604020202020204" pitchFamily="34" charset="0"/>
              </a:rPr>
              <a:t>Dari </a:t>
            </a:r>
            <a:r>
              <a:rPr lang="en-US" dirty="0" err="1">
                <a:cs typeface="Arial" panose="020B0604020202020204" pitchFamily="34" charset="0"/>
              </a:rPr>
              <a:t>sisi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pengelolaan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smtClean="0">
                <a:cs typeface="Arial" panose="020B0604020202020204" pitchFamily="34" charset="0"/>
              </a:rPr>
              <a:t>e-Government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</a:rPr>
              <a:t>adanya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suatu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standar</a:t>
            </a:r>
            <a:r>
              <a:rPr lang="en-US" dirty="0">
                <a:cs typeface="Arial" panose="020B0604020202020204" pitchFamily="34" charset="0"/>
              </a:rPr>
              <a:t> metadata </a:t>
            </a:r>
            <a:r>
              <a:rPr lang="en-US" dirty="0" err="1" smtClean="0">
                <a:cs typeface="Arial" panose="020B0604020202020204" pitchFamily="34" charset="0"/>
              </a:rPr>
              <a:t>bagi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situs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web </a:t>
            </a:r>
            <a:r>
              <a:rPr lang="en-US" dirty="0" smtClean="0">
                <a:cs typeface="Arial" panose="020B0604020202020204" pitchFamily="34" charset="0"/>
              </a:rPr>
              <a:t>e-Government </a:t>
            </a:r>
            <a:r>
              <a:rPr lang="en-US" dirty="0" err="1">
                <a:cs typeface="Arial" panose="020B0604020202020204" pitchFamily="34" charset="0"/>
              </a:rPr>
              <a:t>merupakan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suatu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hal</a:t>
            </a:r>
            <a:r>
              <a:rPr lang="en-US" dirty="0">
                <a:cs typeface="Arial" panose="020B0604020202020204" pitchFamily="34" charset="0"/>
              </a:rPr>
              <a:t> yang </a:t>
            </a:r>
            <a:r>
              <a:rPr lang="en-US" dirty="0" err="1">
                <a:cs typeface="Arial" panose="020B0604020202020204" pitchFamily="34" charset="0"/>
              </a:rPr>
              <a:t>amat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penting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untuk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menjamin</a:t>
            </a:r>
            <a:r>
              <a:rPr lang="en-US" dirty="0" smtClean="0">
                <a:cs typeface="Arial" panose="020B0604020202020204" pitchFamily="34" charset="0"/>
              </a:rPr>
              <a:t>:</a:t>
            </a:r>
          </a:p>
          <a:p>
            <a:pPr marL="735013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cs typeface="Arial" panose="020B0604020202020204" pitchFamily="34" charset="0"/>
              </a:rPr>
              <a:t>Pihak-pihak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yang </a:t>
            </a:r>
            <a:r>
              <a:rPr lang="en-US" dirty="0" err="1">
                <a:cs typeface="Arial" panose="020B0604020202020204" pitchFamily="34" charset="0"/>
              </a:rPr>
              <a:t>terkait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memiliki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kesamaan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pengertian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tentang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konsep</a:t>
            </a:r>
            <a:r>
              <a:rPr lang="en-US" dirty="0" smtClean="0">
                <a:cs typeface="Arial" panose="020B0604020202020204" pitchFamily="34" charset="0"/>
              </a:rPr>
              <a:t> metadata</a:t>
            </a:r>
            <a:endParaRPr lang="en-US" dirty="0">
              <a:cs typeface="Arial" panose="020B0604020202020204" pitchFamily="34" charset="0"/>
            </a:endParaRPr>
          </a:p>
          <a:p>
            <a:pPr marL="735013" indent="-285750">
              <a:buFont typeface="Arial" panose="020B0604020202020204" pitchFamily="34" charset="0"/>
              <a:buChar char="•"/>
            </a:pPr>
            <a:r>
              <a:rPr lang="en-US" dirty="0" err="1">
                <a:cs typeface="Arial" panose="020B0604020202020204" pitchFamily="34" charset="0"/>
              </a:rPr>
              <a:t>Dapat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digunakan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sebagai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standar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pertukaran</a:t>
            </a:r>
            <a:r>
              <a:rPr lang="en-US" dirty="0">
                <a:cs typeface="Arial" panose="020B0604020202020204" pitchFamily="34" charset="0"/>
              </a:rPr>
              <a:t> data </a:t>
            </a:r>
            <a:r>
              <a:rPr lang="en-US" dirty="0" err="1">
                <a:cs typeface="Arial" panose="020B0604020202020204" pitchFamily="34" charset="0"/>
              </a:rPr>
              <a:t>antar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situs</a:t>
            </a:r>
            <a:r>
              <a:rPr lang="en-US" dirty="0">
                <a:cs typeface="Arial" panose="020B0604020202020204" pitchFamily="34" charset="0"/>
              </a:rPr>
              <a:t> web </a:t>
            </a:r>
            <a:r>
              <a:rPr lang="en-US" dirty="0" err="1">
                <a:cs typeface="Arial" panose="020B0604020202020204" pitchFamily="34" charset="0"/>
              </a:rPr>
              <a:t>pemerintah</a:t>
            </a:r>
            <a:r>
              <a:rPr lang="en-US" dirty="0">
                <a:cs typeface="Arial" panose="020B0604020202020204" pitchFamily="34" charset="0"/>
              </a:rPr>
              <a:t>.</a:t>
            </a:r>
          </a:p>
          <a:p>
            <a:pPr marL="735013" indent="-285750">
              <a:buFont typeface="Arial" panose="020B0604020202020204" pitchFamily="34" charset="0"/>
              <a:buChar char="•"/>
            </a:pPr>
            <a:r>
              <a:rPr lang="sv-SE" dirty="0" smtClean="0">
                <a:cs typeface="Arial" panose="020B0604020202020204" pitchFamily="34" charset="0"/>
              </a:rPr>
              <a:t>Dapat </a:t>
            </a:r>
            <a:r>
              <a:rPr lang="sv-SE" dirty="0">
                <a:cs typeface="Arial" panose="020B0604020202020204" pitchFamily="34" charset="0"/>
              </a:rPr>
              <a:t>dimanfaatkan untuk membuat suatu direktori pemerintah secara</a:t>
            </a:r>
          </a:p>
          <a:p>
            <a:pPr marL="735013" indent="-285750">
              <a:buFont typeface="Arial" panose="020B0604020202020204" pitchFamily="34" charset="0"/>
              <a:buChar char="•"/>
            </a:pPr>
            <a:r>
              <a:rPr lang="en-US" dirty="0" err="1">
                <a:cs typeface="Arial" panose="020B0604020202020204" pitchFamily="34" charset="0"/>
              </a:rPr>
              <a:t>otomatis</a:t>
            </a:r>
            <a:endParaRPr lang="en-US" dirty="0">
              <a:cs typeface="Arial" panose="020B0604020202020204" pitchFamily="34" charset="0"/>
            </a:endParaRPr>
          </a:p>
          <a:p>
            <a:pPr marL="735013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cs typeface="Arial" panose="020B0604020202020204" pitchFamily="34" charset="0"/>
              </a:rPr>
              <a:t>Pengguna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dapat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memperoleh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informasi</a:t>
            </a:r>
            <a:r>
              <a:rPr lang="en-US" dirty="0">
                <a:cs typeface="Arial" panose="020B0604020202020204" pitchFamily="34" charset="0"/>
              </a:rPr>
              <a:t> yang </a:t>
            </a:r>
            <a:r>
              <a:rPr lang="en-US" dirty="0" err="1">
                <a:cs typeface="Arial" panose="020B0604020202020204" pitchFamily="34" charset="0"/>
              </a:rPr>
              <a:t>tepat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tentang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sebuah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situs</a:t>
            </a:r>
            <a:r>
              <a:rPr lang="en-US" dirty="0" smtClean="0">
                <a:cs typeface="Arial" panose="020B0604020202020204" pitchFamily="34" charset="0"/>
              </a:rPr>
              <a:t> web</a:t>
            </a:r>
            <a:r>
              <a:rPr lang="en-US" dirty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41655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Interoperabilitas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996271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cs typeface="Arial" panose="020B0604020202020204" pitchFamily="34" charset="0"/>
              </a:rPr>
              <a:t>Persyaratan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mekanisme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manajemen</a:t>
            </a:r>
            <a:r>
              <a:rPr lang="en-US" dirty="0" smtClean="0">
                <a:cs typeface="Arial" panose="020B0604020202020204" pitchFamily="34" charset="0"/>
              </a:rPr>
              <a:t>: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2529671"/>
            <a:ext cx="70866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cs typeface="Arial" panose="020B0604020202020204" pitchFamily="34" charset="0"/>
              </a:rPr>
              <a:t>Mekanismenya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harus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cukup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fleksibel</a:t>
            </a:r>
            <a:endParaRPr lang="en-US" dirty="0" smtClean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cs typeface="Arial" panose="020B0604020202020204" pitchFamily="34" charset="0"/>
              </a:rPr>
              <a:t>Mekanisme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harus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mempertimbangkan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aspek-aspek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tertentu</a:t>
            </a:r>
            <a:endParaRPr lang="en-US" dirty="0" smtClean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cs typeface="Arial" panose="020B0604020202020204" pitchFamily="34" charset="0"/>
              </a:rPr>
              <a:t>Perubahan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kedepan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atas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spesifikasi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dapat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memiliki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efek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tidak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hanya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pada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sv-SE" dirty="0">
                <a:cs typeface="Arial" panose="020B0604020202020204" pitchFamily="34" charset="0"/>
              </a:rPr>
              <a:t>pemerintah, tapi juga pada individu dan organisasi yang </a:t>
            </a:r>
            <a:r>
              <a:rPr lang="sv-SE" dirty="0" smtClean="0">
                <a:cs typeface="Arial" panose="020B0604020202020204" pitchFamily="34" charset="0"/>
              </a:rPr>
              <a:t>membutuhkan </a:t>
            </a:r>
            <a:r>
              <a:rPr lang="en-US" dirty="0" err="1" smtClean="0">
                <a:cs typeface="Arial" panose="020B0604020202020204" pitchFamily="34" charset="0"/>
              </a:rPr>
              <a:t>interaksi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dengan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pemerintah</a:t>
            </a:r>
            <a:r>
              <a:rPr lang="en-US" dirty="0"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183138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Spesifikasi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Teknis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996271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cs typeface="Arial" panose="020B0604020202020204" pitchFamily="34" charset="0"/>
              </a:rPr>
              <a:t>Kegiatan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pengelolaan</a:t>
            </a:r>
            <a:r>
              <a:rPr lang="en-US" dirty="0" smtClean="0">
                <a:cs typeface="Arial" panose="020B0604020202020204" pitchFamily="34" charset="0"/>
              </a:rPr>
              <a:t> framework </a:t>
            </a:r>
            <a:r>
              <a:rPr lang="en-US" dirty="0" err="1" smtClean="0">
                <a:cs typeface="Arial" panose="020B0604020202020204" pitchFamily="34" charset="0"/>
              </a:rPr>
              <a:t>interoperabilitas</a:t>
            </a:r>
            <a:r>
              <a:rPr lang="en-US" dirty="0" smtClean="0">
                <a:cs typeface="Arial" panose="020B0604020202020204" pitchFamily="34" charset="0"/>
              </a:rPr>
              <a:t>, </a:t>
            </a:r>
            <a:r>
              <a:rPr lang="en-US" dirty="0" err="1" smtClean="0">
                <a:cs typeface="Arial" panose="020B0604020202020204" pitchFamily="34" charset="0"/>
              </a:rPr>
              <a:t>adalah</a:t>
            </a:r>
            <a:r>
              <a:rPr lang="en-US" dirty="0" smtClean="0">
                <a:cs typeface="Arial" panose="020B0604020202020204" pitchFamily="34" charset="0"/>
              </a:rPr>
              <a:t>: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2529671"/>
            <a:ext cx="7086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cs typeface="Arial" panose="020B0604020202020204" pitchFamily="34" charset="0"/>
              </a:rPr>
              <a:t>Memberikan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masukan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kepihak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berwenang</a:t>
            </a:r>
            <a:r>
              <a:rPr lang="en-US" dirty="0" smtClean="0">
                <a:cs typeface="Arial" panose="020B0604020202020204" pitchFamily="34" charset="0"/>
              </a:rPr>
              <a:t> (</a:t>
            </a:r>
            <a:r>
              <a:rPr lang="en-US" dirty="0" err="1" smtClean="0">
                <a:cs typeface="Arial" panose="020B0604020202020204" pitchFamily="34" charset="0"/>
              </a:rPr>
              <a:t>menkoinfo</a:t>
            </a:r>
            <a:r>
              <a:rPr lang="en-US" dirty="0" smtClean="0">
                <a:cs typeface="Arial" panose="020B0604020202020204" pitchFamily="34" charset="0"/>
              </a:rPr>
              <a:t>/</a:t>
            </a:r>
            <a:r>
              <a:rPr lang="en-US" dirty="0" err="1" smtClean="0">
                <a:cs typeface="Arial" panose="020B0604020202020204" pitchFamily="34" charset="0"/>
              </a:rPr>
              <a:t>Depkominfo</a:t>
            </a:r>
            <a:r>
              <a:rPr lang="en-US" dirty="0" smtClean="0">
                <a:cs typeface="Arial" panose="020B0604020202020204" pitchFamily="34" charset="0"/>
              </a:rPr>
              <a:t>) </a:t>
            </a:r>
            <a:r>
              <a:rPr lang="en-US" dirty="0" err="1" smtClean="0">
                <a:cs typeface="Arial" panose="020B0604020202020204" pitchFamily="34" charset="0"/>
              </a:rPr>
              <a:t>terhadap</a:t>
            </a:r>
            <a:r>
              <a:rPr lang="en-US" dirty="0" smtClean="0">
                <a:cs typeface="Arial" panose="020B0604020202020204" pitchFamily="34" charset="0"/>
              </a:rPr>
              <a:t> status </a:t>
            </a:r>
            <a:r>
              <a:rPr lang="en-US" dirty="0" err="1" smtClean="0">
                <a:cs typeface="Arial" panose="020B0604020202020204" pitchFamily="34" charset="0"/>
              </a:rPr>
              <a:t>pengembangan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pengelolaan</a:t>
            </a:r>
            <a:r>
              <a:rPr lang="en-US" dirty="0" smtClean="0">
                <a:cs typeface="Arial" panose="020B0604020202020204" pitchFamily="34" charset="0"/>
              </a:rPr>
              <a:t> framework </a:t>
            </a:r>
            <a:r>
              <a:rPr lang="en-US" dirty="0" err="1" smtClean="0">
                <a:cs typeface="Arial" panose="020B0604020202020204" pitchFamily="34" charset="0"/>
              </a:rPr>
              <a:t>interoperabilitas</a:t>
            </a:r>
            <a:r>
              <a:rPr lang="en-US" dirty="0" smtClean="0"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cs typeface="Arial" panose="020B0604020202020204" pitchFamily="34" charset="0"/>
              </a:rPr>
              <a:t>Mengkoordinasikan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pemutakhiran</a:t>
            </a:r>
            <a:r>
              <a:rPr lang="en-US" dirty="0" smtClean="0">
                <a:cs typeface="Arial" panose="020B0604020202020204" pitchFamily="34" charset="0"/>
              </a:rPr>
              <a:t> framework </a:t>
            </a:r>
            <a:r>
              <a:rPr lang="en-US" dirty="0" err="1" smtClean="0">
                <a:cs typeface="Arial" panose="020B0604020202020204" pitchFamily="34" charset="0"/>
              </a:rPr>
              <a:t>interoperabilitas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sehubungan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perkembangan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teknologi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kebutuhan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aplikasi</a:t>
            </a:r>
            <a:endParaRPr lang="en-US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cs typeface="Arial" panose="020B0604020202020204" pitchFamily="34" charset="0"/>
              </a:rPr>
              <a:t>Untuk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memonitor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efektifitas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dari</a:t>
            </a:r>
            <a:r>
              <a:rPr lang="en-US" dirty="0" smtClean="0">
                <a:cs typeface="Arial" panose="020B0604020202020204" pitchFamily="34" charset="0"/>
              </a:rPr>
              <a:t> framework </a:t>
            </a:r>
            <a:r>
              <a:rPr lang="en-US" dirty="0" err="1" smtClean="0">
                <a:cs typeface="Arial" panose="020B0604020202020204" pitchFamily="34" charset="0"/>
              </a:rPr>
              <a:t>interoperabilitas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memberi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masukan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pengembangan</a:t>
            </a:r>
            <a:r>
              <a:rPr lang="en-US" dirty="0" smtClean="0">
                <a:cs typeface="Arial" panose="020B0604020202020204" pitchFamily="34" charset="0"/>
              </a:rPr>
              <a:t> yang </a:t>
            </a:r>
            <a:r>
              <a:rPr lang="en-US" dirty="0" err="1" smtClean="0">
                <a:cs typeface="Arial" panose="020B0604020202020204" pitchFamily="34" charset="0"/>
              </a:rPr>
              <a:t>diperlukan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cs typeface="Arial" panose="020B0604020202020204" pitchFamily="34" charset="0"/>
              </a:rPr>
              <a:t>Mempromosikan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memfasilitasi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pengadopsian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dai</a:t>
            </a:r>
            <a:r>
              <a:rPr lang="en-US" dirty="0" smtClean="0">
                <a:cs typeface="Arial" panose="020B0604020202020204" pitchFamily="34" charset="0"/>
              </a:rPr>
              <a:t> framework </a:t>
            </a:r>
            <a:r>
              <a:rPr lang="en-US" dirty="0" err="1" smtClean="0">
                <a:cs typeface="Arial" panose="020B0604020202020204" pitchFamily="34" charset="0"/>
              </a:rPr>
              <a:t>interoperabilitas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6503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Skema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2443877"/>
            <a:ext cx="7315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5750">
              <a:buFont typeface="Arial" panose="020B0604020202020204" pitchFamily="34" charset="0"/>
              <a:buChar char="•"/>
            </a:pPr>
            <a:r>
              <a:rPr lang="it-IT" dirty="0" smtClean="0">
                <a:cs typeface="Arial" panose="020B0604020202020204" pitchFamily="34" charset="0"/>
              </a:rPr>
              <a:t>Memberi </a:t>
            </a:r>
            <a:r>
              <a:rPr lang="it-IT" dirty="0">
                <a:cs typeface="Arial" panose="020B0604020202020204" pitchFamily="34" charset="0"/>
              </a:rPr>
              <a:t>masukan pada strategi dan pengadopsian XML</a:t>
            </a:r>
            <a:r>
              <a:rPr lang="it-IT" dirty="0" smtClean="0">
                <a:cs typeface="Arial" panose="020B0604020202020204" pitchFamily="34" charset="0"/>
              </a:rPr>
              <a:t>.</a:t>
            </a:r>
          </a:p>
          <a:p>
            <a:pPr marL="287338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cs typeface="Arial" panose="020B0604020202020204" pitchFamily="34" charset="0"/>
              </a:rPr>
              <a:t>Memberi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masukan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pemberian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fasilitas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untuk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mengembangkan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kebijakan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</a:rPr>
              <a:t>pedoman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prosedur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untuk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memberikan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dukungan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pada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pengembangan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pengelolaan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skema</a:t>
            </a:r>
            <a:r>
              <a:rPr lang="en-US" dirty="0">
                <a:cs typeface="Arial" panose="020B0604020202020204" pitchFamily="34" charset="0"/>
              </a:rPr>
              <a:t> XML </a:t>
            </a:r>
            <a:r>
              <a:rPr lang="en-US" dirty="0" err="1">
                <a:cs typeface="Arial" panose="020B0604020202020204" pitchFamily="34" charset="0"/>
              </a:rPr>
              <a:t>untuk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layanan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smtClean="0">
                <a:cs typeface="Arial" panose="020B0604020202020204" pitchFamily="34" charset="0"/>
              </a:rPr>
              <a:t>e-Government.</a:t>
            </a:r>
          </a:p>
          <a:p>
            <a:pPr marL="287338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cs typeface="Arial" panose="020B0604020202020204" pitchFamily="34" charset="0"/>
              </a:rPr>
              <a:t>Memberi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masukan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fasilitas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pengembangan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pengelolaan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skema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XML </a:t>
            </a:r>
            <a:r>
              <a:rPr lang="en-US" dirty="0" err="1">
                <a:cs typeface="Arial" panose="020B0604020202020204" pitchFamily="34" charset="0"/>
              </a:rPr>
              <a:t>untuk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layanan</a:t>
            </a:r>
            <a:r>
              <a:rPr lang="en-US" dirty="0">
                <a:cs typeface="Arial" panose="020B0604020202020204" pitchFamily="34" charset="0"/>
              </a:rPr>
              <a:t> e-Government</a:t>
            </a:r>
            <a:r>
              <a:rPr lang="en-US" dirty="0" smtClean="0">
                <a:cs typeface="Arial" panose="020B0604020202020204" pitchFamily="34" charset="0"/>
              </a:rPr>
              <a:t>.</a:t>
            </a:r>
          </a:p>
          <a:p>
            <a:pPr marL="287338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cs typeface="Arial" panose="020B0604020202020204" pitchFamily="34" charset="0"/>
              </a:rPr>
              <a:t>Memfasilitasi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pertukaran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pengalaman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dalam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penggunaan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implementasi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XML.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2069068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cs typeface="Arial" panose="020B0604020202020204" pitchFamily="34" charset="0"/>
              </a:rPr>
              <a:t>Secara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umum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Grup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Koordinasi</a:t>
            </a:r>
            <a:r>
              <a:rPr lang="en-US" dirty="0">
                <a:cs typeface="Arial" panose="020B0604020202020204" pitchFamily="34" charset="0"/>
              </a:rPr>
              <a:t> XML </a:t>
            </a:r>
            <a:r>
              <a:rPr lang="en-US" dirty="0" err="1">
                <a:cs typeface="Arial" panose="020B0604020202020204" pitchFamily="34" charset="0"/>
              </a:rPr>
              <a:t>menangani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hal-hal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sebagai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berikut</a:t>
            </a:r>
            <a:r>
              <a:rPr lang="en-US" dirty="0">
                <a:cs typeface="Arial" panose="020B0604020202020204" pitchFamily="34" charset="0"/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4238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066800"/>
            <a:ext cx="1981200" cy="1941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6503977" y="2977798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Hippocrates</a:t>
            </a:r>
          </a:p>
          <a:p>
            <a:pPr algn="ctr"/>
            <a:r>
              <a:rPr lang="en-US" dirty="0" smtClean="0"/>
              <a:t>(460 – 377 SM)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1" y="1219200"/>
            <a:ext cx="5638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indent="-403225">
              <a:buFont typeface="Wingdings" panose="05000000000000000000" pitchFamily="2" charset="2"/>
              <a:buChar char="q"/>
            </a:pPr>
            <a:r>
              <a:rPr lang="en-US" dirty="0" err="1" smtClean="0"/>
              <a:t>Memantau</a:t>
            </a:r>
            <a:r>
              <a:rPr lang="en-US" dirty="0" smtClean="0"/>
              <a:t> </a:t>
            </a:r>
            <a:r>
              <a:rPr lang="en-US" dirty="0" err="1" smtClean="0"/>
              <a:t>praktik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endParaRPr lang="en-US" dirty="0"/>
          </a:p>
          <a:p>
            <a:pPr marL="403225" indent="-403225">
              <a:buFont typeface="Wingdings" panose="05000000000000000000" pitchFamily="2" charset="2"/>
              <a:buChar char="q"/>
            </a:pP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sejauh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praktisi</a:t>
            </a:r>
            <a:r>
              <a:rPr lang="en-US" dirty="0" smtClean="0"/>
              <a:t> yang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berbuat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layak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pemerikasaan</a:t>
            </a:r>
            <a:endParaRPr lang="en-US" dirty="0" smtClean="0"/>
          </a:p>
          <a:p>
            <a:pPr marL="403225" indent="-403225">
              <a:buFont typeface="Wingdings" panose="05000000000000000000" pitchFamily="2" charset="2"/>
              <a:buChar char="q"/>
            </a:pP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,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praktik</a:t>
            </a:r>
            <a:r>
              <a:rPr lang="en-US" dirty="0" smtClean="0"/>
              <a:t> </a:t>
            </a:r>
            <a:r>
              <a:rPr lang="en-US" dirty="0" err="1" smtClean="0"/>
              <a:t>dokter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merugikan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endParaRPr lang="en-US" dirty="0" smtClean="0"/>
          </a:p>
          <a:p>
            <a:pPr marL="403225" indent="-403225">
              <a:buFont typeface="Wingdings" panose="05000000000000000000" pitchFamily="2" charset="2"/>
              <a:buChar char="q"/>
            </a:pPr>
            <a:r>
              <a:rPr lang="en-US" dirty="0" err="1" smtClean="0"/>
              <a:t>Praktisi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menghormati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endParaRPr lang="en-US" dirty="0" smtClean="0"/>
          </a:p>
          <a:p>
            <a:pPr marL="403225" indent="-403225">
              <a:buFont typeface="Wingdings" panose="05000000000000000000" pitchFamily="2" charset="2"/>
              <a:buChar char="q"/>
            </a:pP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memantau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praktisi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menjalankan</a:t>
            </a:r>
            <a:r>
              <a:rPr lang="en-US" dirty="0" smtClean="0"/>
              <a:t> </a:t>
            </a:r>
            <a:r>
              <a:rPr lang="en-US" dirty="0" err="1" smtClean="0"/>
              <a:t>praktik</a:t>
            </a:r>
            <a:r>
              <a:rPr lang="en-US" dirty="0" smtClean="0"/>
              <a:t> </a:t>
            </a:r>
            <a:r>
              <a:rPr lang="en-US" dirty="0" err="1" smtClean="0"/>
              <a:t>nya</a:t>
            </a:r>
            <a:r>
              <a:rPr lang="en-US" dirty="0" smtClean="0"/>
              <a:t> </a:t>
            </a:r>
            <a:r>
              <a:rPr lang="en-US" dirty="0" err="1" smtClean="0"/>
              <a:t>sebatas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</a:p>
          <a:p>
            <a:pPr marL="403225" indent="-403225">
              <a:buFont typeface="Wingdings" panose="05000000000000000000" pitchFamily="2" charset="2"/>
              <a:buChar char="q"/>
            </a:pPr>
            <a:r>
              <a:rPr lang="en-US" dirty="0" err="1" smtClean="0"/>
              <a:t>Memantau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praktisi</a:t>
            </a:r>
            <a:r>
              <a:rPr lang="en-US" dirty="0" smtClean="0"/>
              <a:t>,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praktisi</a:t>
            </a:r>
            <a:r>
              <a:rPr lang="en-US" dirty="0" smtClean="0"/>
              <a:t> </a:t>
            </a:r>
            <a:r>
              <a:rPr lang="en-US" dirty="0" err="1" smtClean="0"/>
              <a:t>berbudi</a:t>
            </a:r>
            <a:r>
              <a:rPr lang="en-US" dirty="0" smtClean="0"/>
              <a:t> </a:t>
            </a:r>
            <a:r>
              <a:rPr lang="en-US" dirty="0" err="1" smtClean="0"/>
              <a:t>luhur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berakhlak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kinerjanya</a:t>
            </a:r>
            <a:endParaRPr lang="en-US" dirty="0" smtClean="0"/>
          </a:p>
          <a:p>
            <a:pPr marL="403225" indent="-403225">
              <a:buFont typeface="Wingdings" panose="05000000000000000000" pitchFamily="2" charset="2"/>
              <a:buChar char="q"/>
            </a:pPr>
            <a:r>
              <a:rPr lang="en-US" dirty="0" err="1" smtClean="0"/>
              <a:t>Melindungi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asasi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kerahasiaanya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56287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Perubahan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2209800"/>
            <a:ext cx="8153400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cs typeface="Arial" panose="020B0604020202020204" pitchFamily="34" charset="0"/>
              </a:rPr>
              <a:t>Pengembangan</a:t>
            </a:r>
            <a:r>
              <a:rPr lang="en-US" dirty="0">
                <a:cs typeface="Arial" panose="020B0604020202020204" pitchFamily="34" charset="0"/>
              </a:rPr>
              <a:t> framework </a:t>
            </a:r>
            <a:r>
              <a:rPr lang="en-US" dirty="0" err="1">
                <a:cs typeface="Arial" panose="020B0604020202020204" pitchFamily="34" charset="0"/>
              </a:rPr>
              <a:t>interoperabilitas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untuk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smtClean="0">
                <a:cs typeface="Arial" panose="020B0604020202020204" pitchFamily="34" charset="0"/>
              </a:rPr>
              <a:t>e-Government </a:t>
            </a:r>
            <a:r>
              <a:rPr lang="en-US" dirty="0" err="1" smtClean="0">
                <a:cs typeface="Arial" panose="020B0604020202020204" pitchFamily="34" charset="0"/>
              </a:rPr>
              <a:t>adalah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untuk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jangka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panjang</a:t>
            </a:r>
            <a:r>
              <a:rPr lang="en-US" dirty="0" smtClean="0"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cs typeface="Arial" panose="020B0604020202020204" pitchFamily="34" charset="0"/>
              </a:rPr>
              <a:t>Melakukan</a:t>
            </a:r>
            <a:r>
              <a:rPr lang="en-US" dirty="0" smtClean="0">
                <a:cs typeface="Arial" panose="020B0604020202020204" pitchFamily="34" charset="0"/>
              </a:rPr>
              <a:t> review </a:t>
            </a:r>
            <a:r>
              <a:rPr lang="en-US" dirty="0" err="1" smtClean="0">
                <a:cs typeface="Arial" panose="020B0604020202020204" pitchFamily="34" charset="0"/>
              </a:rPr>
              <a:t>dan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pemutakhiran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secara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berkelanjutan</a:t>
            </a:r>
            <a:r>
              <a:rPr lang="en-US" dirty="0" smtClean="0"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cs typeface="Arial" panose="020B0604020202020204" pitchFamily="34" charset="0"/>
              </a:rPr>
              <a:t>Standar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teknis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akan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direview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setiap</a:t>
            </a:r>
            <a:r>
              <a:rPr lang="en-US" dirty="0">
                <a:cs typeface="Arial" panose="020B0604020202020204" pitchFamily="34" charset="0"/>
              </a:rPr>
              <a:t> 6 </a:t>
            </a:r>
            <a:r>
              <a:rPr lang="en-US" dirty="0" err="1">
                <a:cs typeface="Arial" panose="020B0604020202020204" pitchFamily="34" charset="0"/>
              </a:rPr>
              <a:t>sampai</a:t>
            </a:r>
            <a:r>
              <a:rPr lang="en-US" dirty="0">
                <a:cs typeface="Arial" panose="020B0604020202020204" pitchFamily="34" charset="0"/>
              </a:rPr>
              <a:t> 12 </a:t>
            </a:r>
            <a:r>
              <a:rPr lang="en-US" dirty="0" err="1">
                <a:cs typeface="Arial" panose="020B0604020202020204" pitchFamily="34" charset="0"/>
              </a:rPr>
              <a:t>bulan</a:t>
            </a:r>
            <a:r>
              <a:rPr lang="en-US" dirty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28695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79026" y="2895600"/>
            <a:ext cx="4185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Terima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Kasih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40361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344283"/>
            <a:ext cx="7543800" cy="4253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Data Administrative</a:t>
            </a:r>
          </a:p>
          <a:p>
            <a:pPr marL="852488"/>
            <a:r>
              <a:rPr lang="en-US" i="1" dirty="0" err="1" smtClean="0"/>
              <a:t>Mencakup</a:t>
            </a:r>
            <a:r>
              <a:rPr lang="en-US" i="1" dirty="0" smtClean="0"/>
              <a:t>:</a:t>
            </a:r>
          </a:p>
          <a:p>
            <a:pPr marL="1425575" indent="-403225">
              <a:buFont typeface="Wingdings" panose="05000000000000000000" pitchFamily="2" charset="2"/>
              <a:buChar char="ü"/>
            </a:pPr>
            <a:r>
              <a:rPr lang="en-US" dirty="0" smtClean="0"/>
              <a:t>Data </a:t>
            </a:r>
            <a:r>
              <a:rPr lang="en-US" dirty="0" err="1" smtClean="0"/>
              <a:t>demografi</a:t>
            </a:r>
            <a:endParaRPr lang="en-US" dirty="0" smtClean="0"/>
          </a:p>
          <a:p>
            <a:pPr marL="1425575" indent="-403225">
              <a:buFont typeface="Wingdings" panose="05000000000000000000" pitchFamily="2" charset="2"/>
              <a:buChar char="ü"/>
            </a:pPr>
            <a:r>
              <a:rPr lang="en-US" dirty="0" smtClean="0"/>
              <a:t>Data </a:t>
            </a:r>
            <a:r>
              <a:rPr lang="en-US" dirty="0" err="1" smtClean="0"/>
              <a:t>keuangan</a:t>
            </a:r>
            <a:r>
              <a:rPr lang="en-US" dirty="0" smtClean="0"/>
              <a:t> (financial)</a:t>
            </a:r>
          </a:p>
          <a:p>
            <a:pPr marL="1425575" indent="-403225">
              <a:buFont typeface="Wingdings" panose="05000000000000000000" pitchFamily="2" charset="2"/>
              <a:buChar char="ü"/>
            </a:pPr>
            <a:r>
              <a:rPr lang="en-US" dirty="0" smtClean="0"/>
              <a:t>Data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beragam</a:t>
            </a:r>
            <a:r>
              <a:rPr lang="en-US" dirty="0" smtClean="0"/>
              <a:t> </a:t>
            </a:r>
            <a:r>
              <a:rPr lang="en-US" dirty="0" err="1" smtClean="0"/>
              <a:t>izin</a:t>
            </a:r>
            <a:r>
              <a:rPr lang="en-US" dirty="0" smtClean="0"/>
              <a:t> (</a:t>
            </a:r>
            <a:r>
              <a:rPr lang="en-US" dirty="0" err="1" smtClean="0"/>
              <a:t>concent</a:t>
            </a:r>
            <a:r>
              <a:rPr lang="en-US" dirty="0" smtClean="0"/>
              <a:t>)</a:t>
            </a:r>
          </a:p>
          <a:p>
            <a:pPr marL="1425575" indent="-403225">
              <a:buFont typeface="Wingdings" panose="05000000000000000000" pitchFamily="2" charset="2"/>
              <a:buChar char="ü"/>
            </a:pPr>
            <a:r>
              <a:rPr lang="en-US" dirty="0" err="1" smtClean="0"/>
              <a:t>Lembaran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kuasa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penanganan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konfidensial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endParaRPr lang="en-US" dirty="0" smtClean="0"/>
          </a:p>
          <a:p>
            <a:pPr marL="1022350"/>
            <a:endParaRPr lang="en-US" dirty="0" smtClean="0"/>
          </a:p>
          <a:p>
            <a:r>
              <a:rPr lang="en-US" dirty="0" smtClean="0"/>
              <a:t>2. Data </a:t>
            </a:r>
            <a:r>
              <a:rPr lang="en-US" dirty="0" err="1" smtClean="0"/>
              <a:t>Klinis</a:t>
            </a:r>
            <a:endParaRPr lang="en-US" dirty="0"/>
          </a:p>
          <a:p>
            <a:pPr marL="511175"/>
            <a:r>
              <a:rPr lang="en-US" sz="1811" dirty="0" smtClean="0"/>
              <a:t>Data yang </a:t>
            </a:r>
            <a:r>
              <a:rPr lang="en-US" sz="1811" dirty="0" err="1" smtClean="0"/>
              <a:t>berisikan</a:t>
            </a:r>
            <a:r>
              <a:rPr lang="en-US" sz="1811" dirty="0" smtClean="0"/>
              <a:t> </a:t>
            </a:r>
            <a:r>
              <a:rPr lang="en-US" sz="1811" dirty="0" err="1" smtClean="0"/>
              <a:t>tentang</a:t>
            </a:r>
            <a:r>
              <a:rPr lang="en-US" sz="1811" dirty="0" smtClean="0"/>
              <a:t>:</a:t>
            </a:r>
          </a:p>
          <a:p>
            <a:pPr marL="1379538" indent="-403225">
              <a:buFont typeface="Wingdings" panose="05000000000000000000" pitchFamily="2" charset="2"/>
              <a:buChar char="ü"/>
            </a:pPr>
            <a:r>
              <a:rPr lang="en-US" sz="1811" dirty="0" smtClean="0"/>
              <a:t>Data </a:t>
            </a:r>
            <a:r>
              <a:rPr lang="en-US" sz="1811" dirty="0" err="1" smtClean="0"/>
              <a:t>hasil</a:t>
            </a:r>
            <a:r>
              <a:rPr lang="en-US" sz="1811" dirty="0" smtClean="0"/>
              <a:t> </a:t>
            </a:r>
            <a:r>
              <a:rPr lang="en-US" sz="1811" dirty="0" err="1" smtClean="0"/>
              <a:t>pemeriksaan</a:t>
            </a:r>
            <a:endParaRPr lang="en-US" sz="1811" dirty="0" smtClean="0"/>
          </a:p>
          <a:p>
            <a:pPr marL="1379538" indent="-403225">
              <a:buFont typeface="Wingdings" panose="05000000000000000000" pitchFamily="2" charset="2"/>
              <a:buChar char="ü"/>
            </a:pPr>
            <a:r>
              <a:rPr lang="en-US" sz="1811" dirty="0" smtClean="0"/>
              <a:t>Data </a:t>
            </a:r>
            <a:r>
              <a:rPr lang="en-US" sz="1811" dirty="0" err="1" smtClean="0"/>
              <a:t>pengobatan</a:t>
            </a:r>
            <a:endParaRPr lang="en-US" sz="1811" dirty="0" smtClean="0"/>
          </a:p>
          <a:p>
            <a:pPr marL="1379538" indent="-403225">
              <a:buFont typeface="Wingdings" panose="05000000000000000000" pitchFamily="2" charset="2"/>
              <a:buChar char="ü"/>
            </a:pPr>
            <a:r>
              <a:rPr lang="en-US" sz="1811" dirty="0" smtClean="0"/>
              <a:t>Data </a:t>
            </a:r>
            <a:r>
              <a:rPr lang="en-US" sz="1811" dirty="0" err="1" smtClean="0"/>
              <a:t>perawatan</a:t>
            </a:r>
            <a:r>
              <a:rPr lang="en-US" sz="1811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971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533400" y="3223781"/>
            <a:ext cx="2514600" cy="3810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1. Data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emografi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4387" y="3655874"/>
            <a:ext cx="75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>
                <a:cs typeface="Arial" panose="020B0604020202020204" pitchFamily="34" charset="0"/>
              </a:rPr>
              <a:t>Tujuan</a:t>
            </a:r>
            <a:r>
              <a:rPr lang="en-US" dirty="0" smtClean="0">
                <a:cs typeface="Arial" panose="020B0604020202020204" pitchFamily="34" charset="0"/>
              </a:rPr>
              <a:t> data </a:t>
            </a:r>
            <a:r>
              <a:rPr lang="en-US" dirty="0" err="1" smtClean="0">
                <a:cs typeface="Arial" panose="020B0604020202020204" pitchFamily="34" charset="0"/>
              </a:rPr>
              <a:t>demografi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adalah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</a:p>
          <a:p>
            <a:pPr marL="1022350" indent="-3937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err="1" smtClean="0">
                <a:cs typeface="Arial" panose="020B0604020202020204" pitchFamily="34" charset="0"/>
              </a:rPr>
              <a:t>untuk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mengonfirmasikan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identitas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pasien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secara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lengkap</a:t>
            </a:r>
            <a:r>
              <a:rPr lang="en-US" dirty="0" smtClean="0">
                <a:cs typeface="Arial" panose="020B0604020202020204" pitchFamily="34" charset="0"/>
              </a:rPr>
              <a:t>.</a:t>
            </a:r>
          </a:p>
          <a:p>
            <a:pPr marL="1022350" indent="-3937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err="1" smtClean="0">
                <a:cs typeface="Arial" panose="020B0604020202020204" pitchFamily="34" charset="0"/>
              </a:rPr>
              <a:t>Digunakan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sebagai</a:t>
            </a:r>
            <a:r>
              <a:rPr lang="en-US" dirty="0" smtClean="0">
                <a:cs typeface="Arial" panose="020B0604020202020204" pitchFamily="34" charset="0"/>
              </a:rPr>
              <a:t> basis data </a:t>
            </a:r>
            <a:r>
              <a:rPr lang="en-US" dirty="0" err="1" smtClean="0">
                <a:cs typeface="Arial" panose="020B0604020202020204" pitchFamily="34" charset="0"/>
              </a:rPr>
              <a:t>statistik</a:t>
            </a:r>
            <a:r>
              <a:rPr lang="en-US" dirty="0" smtClean="0">
                <a:cs typeface="Arial" panose="020B0604020202020204" pitchFamily="34" charset="0"/>
              </a:rPr>
              <a:t>, </a:t>
            </a:r>
            <a:r>
              <a:rPr lang="en-US" dirty="0" err="1" smtClean="0">
                <a:cs typeface="Arial" panose="020B0604020202020204" pitchFamily="34" charset="0"/>
              </a:rPr>
              <a:t>riset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sumber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perencanaan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1219200"/>
            <a:ext cx="75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>
                <a:cs typeface="Arial" panose="020B0604020202020204" pitchFamily="34" charset="0"/>
              </a:rPr>
              <a:t>Secara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umum</a:t>
            </a:r>
            <a:r>
              <a:rPr lang="en-US" dirty="0" smtClean="0">
                <a:cs typeface="Arial" panose="020B0604020202020204" pitchFamily="34" charset="0"/>
              </a:rPr>
              <a:t> data </a:t>
            </a:r>
            <a:r>
              <a:rPr lang="en-US" dirty="0" err="1" smtClean="0">
                <a:cs typeface="Arial" panose="020B0604020202020204" pitchFamily="34" charset="0"/>
              </a:rPr>
              <a:t>administrasi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adalah</a:t>
            </a:r>
            <a:r>
              <a:rPr lang="en-US" dirty="0" smtClean="0">
                <a:cs typeface="Arial" panose="020B0604020202020204" pitchFamily="34" charset="0"/>
              </a:rPr>
              <a:t>:</a:t>
            </a:r>
          </a:p>
          <a:p>
            <a:pPr marL="681038">
              <a:lnSpc>
                <a:spcPct val="150000"/>
              </a:lnSpc>
            </a:pPr>
            <a:r>
              <a:rPr lang="en-US" dirty="0" smtClean="0">
                <a:cs typeface="Arial" panose="020B0604020202020204" pitchFamily="34" charset="0"/>
              </a:rPr>
              <a:t>Data </a:t>
            </a:r>
            <a:r>
              <a:rPr lang="en-US" dirty="0" err="1" smtClean="0">
                <a:cs typeface="Arial" panose="020B0604020202020204" pitchFamily="34" charset="0"/>
              </a:rPr>
              <a:t>identifikasi</a:t>
            </a:r>
            <a:r>
              <a:rPr lang="en-US" dirty="0" smtClean="0">
                <a:cs typeface="Arial" panose="020B0604020202020204" pitchFamily="34" charset="0"/>
              </a:rPr>
              <a:t> yang </a:t>
            </a:r>
            <a:r>
              <a:rPr lang="en-US" dirty="0" err="1" smtClean="0">
                <a:cs typeface="Arial" panose="020B0604020202020204" pitchFamily="34" charset="0"/>
              </a:rPr>
              <a:t>dapat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dihubungkan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dengan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pasien</a:t>
            </a:r>
            <a:r>
              <a:rPr lang="en-US" dirty="0" smtClean="0">
                <a:cs typeface="Arial" panose="020B0604020202020204" pitchFamily="34" charset="0"/>
              </a:rPr>
              <a:t>, yang </a:t>
            </a:r>
            <a:r>
              <a:rPr lang="en-US" dirty="0" err="1" smtClean="0">
                <a:cs typeface="Arial" panose="020B0604020202020204" pitchFamily="34" charset="0"/>
              </a:rPr>
              <a:t>digunakan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bagi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kepentingan</a:t>
            </a:r>
            <a:r>
              <a:rPr lang="en-US" dirty="0" smtClean="0">
                <a:cs typeface="Arial" panose="020B0604020202020204" pitchFamily="34" charset="0"/>
              </a:rPr>
              <a:t> administrative, </a:t>
            </a:r>
            <a:r>
              <a:rPr lang="en-US" dirty="0" err="1" smtClean="0">
                <a:cs typeface="Arial" panose="020B0604020202020204" pitchFamily="34" charset="0"/>
              </a:rPr>
              <a:t>regulasi</a:t>
            </a:r>
            <a:r>
              <a:rPr lang="en-US" dirty="0" smtClean="0">
                <a:cs typeface="Arial" panose="020B0604020202020204" pitchFamily="34" charset="0"/>
              </a:rPr>
              <a:t>, </a:t>
            </a:r>
            <a:r>
              <a:rPr lang="en-US" dirty="0" err="1" smtClean="0">
                <a:cs typeface="Arial" panose="020B0604020202020204" pitchFamily="34" charset="0"/>
              </a:rPr>
              <a:t>operasional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pelayanan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kesehatan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penggantian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biaya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pengobatan</a:t>
            </a:r>
            <a:endParaRPr 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604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04800" y="3048000"/>
            <a:ext cx="2514600" cy="457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5000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Demografi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4343400" y="1676400"/>
            <a:ext cx="3810000" cy="3886200"/>
          </a:xfrm>
          <a:prstGeom prst="wedgeRectCallout">
            <a:avLst>
              <a:gd name="adj1" fmla="val -87233"/>
              <a:gd name="adj2" fmla="val -7074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lengkap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rekam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kesehatan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pasien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identitas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pasien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Alamat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lengkap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pasien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Tanggal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lahir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pasien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kelamin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Status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pernikahan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alamat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keluarga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terdekat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Tanggal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terdaftar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rumah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sakit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5112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2736</TotalTime>
  <Words>2425</Words>
  <Application>Microsoft Office PowerPoint</Application>
  <PresentationFormat>On-screen Show (4:3)</PresentationFormat>
  <Paragraphs>554</Paragraphs>
  <Slides>61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Kristen ITC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Data demografi</vt:lpstr>
      <vt:lpstr>Data Demografi</vt:lpstr>
      <vt:lpstr>Data Administratif</vt:lpstr>
      <vt:lpstr>PowerPoint Presentation</vt:lpstr>
      <vt:lpstr>Kamus Data</vt:lpstr>
      <vt:lpstr>PowerPoint Presentation</vt:lpstr>
      <vt:lpstr>Kamus Data</vt:lpstr>
      <vt:lpstr>Tatanan Data dan Informasi Federal (National Comitee on Vital and Health Statistic (NCVHS))</vt:lpstr>
      <vt:lpstr>Basis data rekam kesehatan pelayanan akut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Lingkup Area Interoperabilitas &gt;&gt;</vt:lpstr>
      <vt:lpstr>Lingkup Area Interoperabilitas &gt;&gt;</vt:lpstr>
      <vt:lpstr>Contoh tipe interaksi umum yang terjadi dalam interoperabilitas </vt:lpstr>
      <vt:lpstr>Pilar Dimensi Interoperabilitas</vt:lpstr>
      <vt:lpstr>Pilar Dimensi Interoperabilitas</vt:lpstr>
      <vt:lpstr>Pilar Dimensi Interoperabilitas &gt;&gt;</vt:lpstr>
      <vt:lpstr>INTEROPERABILITAS TEKNIS</vt:lpstr>
      <vt:lpstr>INTEROPERABILITAS TEKNIS &gt;&gt;</vt:lpstr>
      <vt:lpstr>Keragaman Teknis</vt:lpstr>
      <vt:lpstr>PowerPoint Presentation</vt:lpstr>
      <vt:lpstr>PowerPoint Presentation</vt:lpstr>
      <vt:lpstr>Interoperabilitas Simantik</vt:lpstr>
      <vt:lpstr>PowerPoint Presentation</vt:lpstr>
      <vt:lpstr>PowerPoint Presentation</vt:lpstr>
      <vt:lpstr>PowerPoint Presentation</vt:lpstr>
      <vt:lpstr>PowerPoint Presentation</vt:lpstr>
      <vt:lpstr>Interoperabilitas Organisasi</vt:lpstr>
      <vt:lpstr>Interoperabilitas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Manajemen Interoperabilitas</vt:lpstr>
      <vt:lpstr>Manajemen Spesifikasi Teknis</vt:lpstr>
      <vt:lpstr>Manajemen Skema Umum</vt:lpstr>
      <vt:lpstr>Manajemen Perubahan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Windows User</cp:lastModifiedBy>
  <cp:revision>314</cp:revision>
  <dcterms:created xsi:type="dcterms:W3CDTF">2010-08-24T06:47:44Z</dcterms:created>
  <dcterms:modified xsi:type="dcterms:W3CDTF">2017-10-15T15:53:47Z</dcterms:modified>
</cp:coreProperties>
</file>