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16" r:id="rId2"/>
    <p:sldId id="335" r:id="rId3"/>
    <p:sldId id="365" r:id="rId4"/>
    <p:sldId id="381" r:id="rId5"/>
    <p:sldId id="366" r:id="rId6"/>
    <p:sldId id="367" r:id="rId7"/>
    <p:sldId id="368" r:id="rId8"/>
    <p:sldId id="369" r:id="rId9"/>
    <p:sldId id="382" r:id="rId10"/>
    <p:sldId id="370" r:id="rId11"/>
    <p:sldId id="371" r:id="rId12"/>
    <p:sldId id="372" r:id="rId13"/>
    <p:sldId id="373" r:id="rId14"/>
    <p:sldId id="380" r:id="rId15"/>
    <p:sldId id="374" r:id="rId16"/>
    <p:sldId id="375" r:id="rId17"/>
    <p:sldId id="376" r:id="rId18"/>
    <p:sldId id="377" r:id="rId19"/>
    <p:sldId id="37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varScale="1">
        <p:scale>
          <a:sx n="53" d="100"/>
          <a:sy n="53" d="100"/>
        </p:scale>
        <p:origin x="60"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74605FC-2E0B-4C41-AFE3-AD2BEDEAA6F9}" type="datetimeFigureOut">
              <a:rPr lang="id-ID"/>
              <a:pPr>
                <a:defRPr/>
              </a:pPr>
              <a:t>04/12/2017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8B8D4D9-A138-4CA2-A8F0-3D9D971431EF}" type="slidenum">
              <a:rPr lang="id-ID"/>
              <a:pPr/>
              <a:t>‹#›</a:t>
            </a:fld>
            <a:endParaRPr lang="id-ID"/>
          </a:p>
        </p:txBody>
      </p:sp>
    </p:spTree>
    <p:extLst>
      <p:ext uri="{BB962C8B-B14F-4D97-AF65-F5344CB8AC3E}">
        <p14:creationId xmlns:p14="http://schemas.microsoft.com/office/powerpoint/2010/main" val="11109407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5FB959-BBF6-4613-AB6F-0CDA6AB1E273}" type="slidenum">
              <a:rPr lang="id-ID">
                <a:latin typeface="Calibri" panose="020F0502020204030204" pitchFamily="34" charset="0"/>
              </a:rPr>
              <a:pPr eaLnBrk="1" hangingPunct="1"/>
              <a:t>2</a:t>
            </a:fld>
            <a:endParaRPr lang="id-ID">
              <a:latin typeface="Calibri" panose="020F0502020204030204" pitchFamily="34" charset="0"/>
            </a:endParaRPr>
          </a:p>
        </p:txBody>
      </p:sp>
    </p:spTree>
    <p:extLst>
      <p:ext uri="{BB962C8B-B14F-4D97-AF65-F5344CB8AC3E}">
        <p14:creationId xmlns:p14="http://schemas.microsoft.com/office/powerpoint/2010/main" val="2866549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0049E9-47D5-4A35-9F59-1AEE12404D04}" type="slidenum">
              <a:rPr lang="id-ID">
                <a:latin typeface="Calibri" panose="020F0502020204030204" pitchFamily="34" charset="0"/>
              </a:rPr>
              <a:pPr eaLnBrk="1" hangingPunct="1"/>
              <a:t>11</a:t>
            </a:fld>
            <a:endParaRPr lang="id-ID">
              <a:latin typeface="Calibri" panose="020F0502020204030204" pitchFamily="34" charset="0"/>
            </a:endParaRPr>
          </a:p>
        </p:txBody>
      </p:sp>
    </p:spTree>
    <p:extLst>
      <p:ext uri="{BB962C8B-B14F-4D97-AF65-F5344CB8AC3E}">
        <p14:creationId xmlns:p14="http://schemas.microsoft.com/office/powerpoint/2010/main" val="1246325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F85522-2CCD-4BFF-A3B2-9E6C49E56B67}" type="slidenum">
              <a:rPr lang="id-ID">
                <a:latin typeface="Calibri" panose="020F0502020204030204" pitchFamily="34" charset="0"/>
              </a:rPr>
              <a:pPr eaLnBrk="1" hangingPunct="1"/>
              <a:t>12</a:t>
            </a:fld>
            <a:endParaRPr lang="id-ID">
              <a:latin typeface="Calibri" panose="020F0502020204030204" pitchFamily="34" charset="0"/>
            </a:endParaRPr>
          </a:p>
        </p:txBody>
      </p:sp>
    </p:spTree>
    <p:extLst>
      <p:ext uri="{BB962C8B-B14F-4D97-AF65-F5344CB8AC3E}">
        <p14:creationId xmlns:p14="http://schemas.microsoft.com/office/powerpoint/2010/main" val="4203122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D3789C8-AD22-450E-B528-5B994FC4AB0B}" type="slidenum">
              <a:rPr lang="id-ID">
                <a:latin typeface="Calibri" panose="020F0502020204030204" pitchFamily="34" charset="0"/>
              </a:rPr>
              <a:pPr eaLnBrk="1" hangingPunct="1"/>
              <a:t>13</a:t>
            </a:fld>
            <a:endParaRPr lang="id-ID">
              <a:latin typeface="Calibri" panose="020F0502020204030204" pitchFamily="34" charset="0"/>
            </a:endParaRPr>
          </a:p>
        </p:txBody>
      </p:sp>
    </p:spTree>
    <p:extLst>
      <p:ext uri="{BB962C8B-B14F-4D97-AF65-F5344CB8AC3E}">
        <p14:creationId xmlns:p14="http://schemas.microsoft.com/office/powerpoint/2010/main" val="1008757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8E779E-5FC0-44F9-B9A0-EBC1C5A5DB11}" type="slidenum">
              <a:rPr lang="id-ID">
                <a:latin typeface="Calibri" panose="020F0502020204030204" pitchFamily="34" charset="0"/>
              </a:rPr>
              <a:pPr eaLnBrk="1" hangingPunct="1"/>
              <a:t>14</a:t>
            </a:fld>
            <a:endParaRPr lang="id-ID">
              <a:latin typeface="Calibri" panose="020F0502020204030204" pitchFamily="34" charset="0"/>
            </a:endParaRPr>
          </a:p>
        </p:txBody>
      </p:sp>
    </p:spTree>
    <p:extLst>
      <p:ext uri="{BB962C8B-B14F-4D97-AF65-F5344CB8AC3E}">
        <p14:creationId xmlns:p14="http://schemas.microsoft.com/office/powerpoint/2010/main" val="721699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932071-54A0-4719-9154-5D0F63B3274C}" type="slidenum">
              <a:rPr lang="id-ID">
                <a:latin typeface="Calibri" panose="020F0502020204030204" pitchFamily="34" charset="0"/>
              </a:rPr>
              <a:pPr eaLnBrk="1" hangingPunct="1"/>
              <a:t>15</a:t>
            </a:fld>
            <a:endParaRPr lang="id-ID">
              <a:latin typeface="Calibri" panose="020F0502020204030204" pitchFamily="34" charset="0"/>
            </a:endParaRPr>
          </a:p>
        </p:txBody>
      </p:sp>
    </p:spTree>
    <p:extLst>
      <p:ext uri="{BB962C8B-B14F-4D97-AF65-F5344CB8AC3E}">
        <p14:creationId xmlns:p14="http://schemas.microsoft.com/office/powerpoint/2010/main" val="2750485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4E809F6-6B9F-404A-9C52-2592FDDA4EAD}" type="slidenum">
              <a:rPr lang="id-ID">
                <a:latin typeface="Calibri" panose="020F0502020204030204" pitchFamily="34" charset="0"/>
              </a:rPr>
              <a:pPr eaLnBrk="1" hangingPunct="1"/>
              <a:t>16</a:t>
            </a:fld>
            <a:endParaRPr lang="id-ID">
              <a:latin typeface="Calibri" panose="020F0502020204030204" pitchFamily="34" charset="0"/>
            </a:endParaRPr>
          </a:p>
        </p:txBody>
      </p:sp>
    </p:spTree>
    <p:extLst>
      <p:ext uri="{BB962C8B-B14F-4D97-AF65-F5344CB8AC3E}">
        <p14:creationId xmlns:p14="http://schemas.microsoft.com/office/powerpoint/2010/main" val="1373836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259E6E-126F-4446-A06D-16434387A1D9}" type="slidenum">
              <a:rPr lang="id-ID">
                <a:latin typeface="Calibri" panose="020F0502020204030204" pitchFamily="34" charset="0"/>
              </a:rPr>
              <a:pPr eaLnBrk="1" hangingPunct="1"/>
              <a:t>17</a:t>
            </a:fld>
            <a:endParaRPr lang="id-ID">
              <a:latin typeface="Calibri" panose="020F0502020204030204" pitchFamily="34" charset="0"/>
            </a:endParaRPr>
          </a:p>
        </p:txBody>
      </p:sp>
    </p:spTree>
    <p:extLst>
      <p:ext uri="{BB962C8B-B14F-4D97-AF65-F5344CB8AC3E}">
        <p14:creationId xmlns:p14="http://schemas.microsoft.com/office/powerpoint/2010/main" val="5770611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AA6AE42-E9A7-4E69-9AD3-F5F36595FD10}" type="slidenum">
              <a:rPr lang="id-ID">
                <a:latin typeface="Calibri" panose="020F0502020204030204" pitchFamily="34" charset="0"/>
              </a:rPr>
              <a:pPr eaLnBrk="1" hangingPunct="1"/>
              <a:t>18</a:t>
            </a:fld>
            <a:endParaRPr lang="id-ID">
              <a:latin typeface="Calibri" panose="020F0502020204030204" pitchFamily="34" charset="0"/>
            </a:endParaRPr>
          </a:p>
        </p:txBody>
      </p:sp>
    </p:spTree>
    <p:extLst>
      <p:ext uri="{BB962C8B-B14F-4D97-AF65-F5344CB8AC3E}">
        <p14:creationId xmlns:p14="http://schemas.microsoft.com/office/powerpoint/2010/main" val="506061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7FAD86-4363-44D2-B6E8-70A079489E6A}" type="slidenum">
              <a:rPr lang="id-ID">
                <a:latin typeface="Calibri" panose="020F0502020204030204" pitchFamily="34" charset="0"/>
              </a:rPr>
              <a:pPr eaLnBrk="1" hangingPunct="1"/>
              <a:t>19</a:t>
            </a:fld>
            <a:endParaRPr lang="id-ID">
              <a:latin typeface="Calibri" panose="020F0502020204030204" pitchFamily="34" charset="0"/>
            </a:endParaRPr>
          </a:p>
        </p:txBody>
      </p:sp>
    </p:spTree>
    <p:extLst>
      <p:ext uri="{BB962C8B-B14F-4D97-AF65-F5344CB8AC3E}">
        <p14:creationId xmlns:p14="http://schemas.microsoft.com/office/powerpoint/2010/main" val="1742653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BADD04-BFCF-4BB4-A0DC-5A0CDB82F52F}" type="slidenum">
              <a:rPr lang="id-ID">
                <a:latin typeface="Calibri" panose="020F0502020204030204" pitchFamily="34" charset="0"/>
              </a:rPr>
              <a:pPr eaLnBrk="1" hangingPunct="1"/>
              <a:t>3</a:t>
            </a:fld>
            <a:endParaRPr lang="id-ID">
              <a:latin typeface="Calibri" panose="020F0502020204030204" pitchFamily="34" charset="0"/>
            </a:endParaRPr>
          </a:p>
        </p:txBody>
      </p:sp>
    </p:spTree>
    <p:extLst>
      <p:ext uri="{BB962C8B-B14F-4D97-AF65-F5344CB8AC3E}">
        <p14:creationId xmlns:p14="http://schemas.microsoft.com/office/powerpoint/2010/main" val="3666447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BADD04-BFCF-4BB4-A0DC-5A0CDB82F52F}" type="slidenum">
              <a:rPr lang="id-ID">
                <a:latin typeface="Calibri" panose="020F0502020204030204" pitchFamily="34" charset="0"/>
              </a:rPr>
              <a:pPr eaLnBrk="1" hangingPunct="1"/>
              <a:t>4</a:t>
            </a:fld>
            <a:endParaRPr lang="id-ID">
              <a:latin typeface="Calibri" panose="020F0502020204030204" pitchFamily="34" charset="0"/>
            </a:endParaRPr>
          </a:p>
        </p:txBody>
      </p:sp>
    </p:spTree>
    <p:extLst>
      <p:ext uri="{BB962C8B-B14F-4D97-AF65-F5344CB8AC3E}">
        <p14:creationId xmlns:p14="http://schemas.microsoft.com/office/powerpoint/2010/main" val="2188953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7D22C3D-3BF6-4183-8A11-9C8BD0851AB4}" type="slidenum">
              <a:rPr lang="id-ID">
                <a:latin typeface="Calibri" panose="020F0502020204030204" pitchFamily="34" charset="0"/>
              </a:rPr>
              <a:pPr eaLnBrk="1" hangingPunct="1"/>
              <a:t>5</a:t>
            </a:fld>
            <a:endParaRPr lang="id-ID">
              <a:latin typeface="Calibri" panose="020F0502020204030204" pitchFamily="34" charset="0"/>
            </a:endParaRPr>
          </a:p>
        </p:txBody>
      </p:sp>
    </p:spTree>
    <p:extLst>
      <p:ext uri="{BB962C8B-B14F-4D97-AF65-F5344CB8AC3E}">
        <p14:creationId xmlns:p14="http://schemas.microsoft.com/office/powerpoint/2010/main" val="2168928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4CE2A1E-4657-4829-8077-AA7C5EFD8488}" type="slidenum">
              <a:rPr lang="id-ID">
                <a:latin typeface="Calibri" panose="020F0502020204030204" pitchFamily="34" charset="0"/>
              </a:rPr>
              <a:pPr eaLnBrk="1" hangingPunct="1"/>
              <a:t>6</a:t>
            </a:fld>
            <a:endParaRPr lang="id-ID">
              <a:latin typeface="Calibri" panose="020F0502020204030204" pitchFamily="34" charset="0"/>
            </a:endParaRPr>
          </a:p>
        </p:txBody>
      </p:sp>
    </p:spTree>
    <p:extLst>
      <p:ext uri="{BB962C8B-B14F-4D97-AF65-F5344CB8AC3E}">
        <p14:creationId xmlns:p14="http://schemas.microsoft.com/office/powerpoint/2010/main" val="1186029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4403A0-7B4C-417C-A683-AB314F8AB93E}" type="slidenum">
              <a:rPr lang="id-ID">
                <a:latin typeface="Calibri" panose="020F0502020204030204" pitchFamily="34" charset="0"/>
              </a:rPr>
              <a:pPr eaLnBrk="1" hangingPunct="1"/>
              <a:t>7</a:t>
            </a:fld>
            <a:endParaRPr lang="id-ID">
              <a:latin typeface="Calibri" panose="020F0502020204030204" pitchFamily="34" charset="0"/>
            </a:endParaRPr>
          </a:p>
        </p:txBody>
      </p:sp>
    </p:spTree>
    <p:extLst>
      <p:ext uri="{BB962C8B-B14F-4D97-AF65-F5344CB8AC3E}">
        <p14:creationId xmlns:p14="http://schemas.microsoft.com/office/powerpoint/2010/main" val="2854420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98012B-ABA9-455C-BE81-527AFEF8D33A}" type="slidenum">
              <a:rPr lang="id-ID">
                <a:latin typeface="Calibri" panose="020F0502020204030204" pitchFamily="34" charset="0"/>
              </a:rPr>
              <a:pPr eaLnBrk="1" hangingPunct="1"/>
              <a:t>8</a:t>
            </a:fld>
            <a:endParaRPr lang="id-ID">
              <a:latin typeface="Calibri" panose="020F0502020204030204" pitchFamily="34" charset="0"/>
            </a:endParaRPr>
          </a:p>
        </p:txBody>
      </p:sp>
    </p:spTree>
    <p:extLst>
      <p:ext uri="{BB962C8B-B14F-4D97-AF65-F5344CB8AC3E}">
        <p14:creationId xmlns:p14="http://schemas.microsoft.com/office/powerpoint/2010/main" val="2184076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498012B-ABA9-455C-BE81-527AFEF8D33A}" type="slidenum">
              <a:rPr lang="id-ID">
                <a:latin typeface="Calibri" panose="020F0502020204030204" pitchFamily="34" charset="0"/>
              </a:rPr>
              <a:pPr eaLnBrk="1" hangingPunct="1"/>
              <a:t>9</a:t>
            </a:fld>
            <a:endParaRPr lang="id-ID">
              <a:latin typeface="Calibri" panose="020F0502020204030204" pitchFamily="34" charset="0"/>
            </a:endParaRPr>
          </a:p>
        </p:txBody>
      </p:sp>
    </p:spTree>
    <p:extLst>
      <p:ext uri="{BB962C8B-B14F-4D97-AF65-F5344CB8AC3E}">
        <p14:creationId xmlns:p14="http://schemas.microsoft.com/office/powerpoint/2010/main" val="3504704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196CB1-A120-455C-AB3B-E99290A7EBBD}" type="slidenum">
              <a:rPr lang="id-ID">
                <a:latin typeface="Calibri" panose="020F0502020204030204" pitchFamily="34" charset="0"/>
              </a:rPr>
              <a:pPr eaLnBrk="1" hangingPunct="1"/>
              <a:t>10</a:t>
            </a:fld>
            <a:endParaRPr lang="id-ID">
              <a:latin typeface="Calibri" panose="020F0502020204030204" pitchFamily="34" charset="0"/>
            </a:endParaRPr>
          </a:p>
        </p:txBody>
      </p:sp>
    </p:spTree>
    <p:extLst>
      <p:ext uri="{BB962C8B-B14F-4D97-AF65-F5344CB8AC3E}">
        <p14:creationId xmlns:p14="http://schemas.microsoft.com/office/powerpoint/2010/main" val="1192277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FF4DE6E-4436-4608-97ED-027C5012D864}"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D30997-5980-4051-87E4-AC91FF7C4D9B}" type="slidenum">
              <a:rPr lang="en-US"/>
              <a:pPr/>
              <a:t>‹#›</a:t>
            </a:fld>
            <a:endParaRPr lang="en-US"/>
          </a:p>
        </p:txBody>
      </p:sp>
    </p:spTree>
    <p:extLst>
      <p:ext uri="{BB962C8B-B14F-4D97-AF65-F5344CB8AC3E}">
        <p14:creationId xmlns:p14="http://schemas.microsoft.com/office/powerpoint/2010/main" val="347671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7B3824-DA5C-44A8-8CCE-6E21C8978D10}"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4D921B5-AC0F-4A32-985B-667CE796B911}" type="slidenum">
              <a:rPr lang="en-US"/>
              <a:pPr/>
              <a:t>‹#›</a:t>
            </a:fld>
            <a:endParaRPr lang="en-US"/>
          </a:p>
        </p:txBody>
      </p:sp>
    </p:spTree>
    <p:extLst>
      <p:ext uri="{BB962C8B-B14F-4D97-AF65-F5344CB8AC3E}">
        <p14:creationId xmlns:p14="http://schemas.microsoft.com/office/powerpoint/2010/main" val="273782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480EC76-2DB8-47D3-AC8B-75C1F6741E8D}"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0A0EDE-23EA-4FF6-BDB1-6783CB0ED9B8}" type="slidenum">
              <a:rPr lang="en-US"/>
              <a:pPr/>
              <a:t>‹#›</a:t>
            </a:fld>
            <a:endParaRPr lang="en-US"/>
          </a:p>
        </p:txBody>
      </p:sp>
    </p:spTree>
    <p:extLst>
      <p:ext uri="{BB962C8B-B14F-4D97-AF65-F5344CB8AC3E}">
        <p14:creationId xmlns:p14="http://schemas.microsoft.com/office/powerpoint/2010/main" val="317813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C124D4B-E968-45D7-97EB-CC26E3A34FF4}"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CE377C1-A4F7-441A-B9DE-464284E65334}" type="slidenum">
              <a:rPr lang="en-US"/>
              <a:pPr/>
              <a:t>‹#›</a:t>
            </a:fld>
            <a:endParaRPr lang="en-US"/>
          </a:p>
        </p:txBody>
      </p:sp>
    </p:spTree>
    <p:extLst>
      <p:ext uri="{BB962C8B-B14F-4D97-AF65-F5344CB8AC3E}">
        <p14:creationId xmlns:p14="http://schemas.microsoft.com/office/powerpoint/2010/main" val="22606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32DB35-E8D3-4BE7-B536-75D3D30A5867}" type="datetime1">
              <a:rPr lang="en-US"/>
              <a:pPr>
                <a:defRPr/>
              </a:pPr>
              <a:t>12/4/2017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B0E3A67-EA89-40CB-86B5-6BCB5FE09707}" type="slidenum">
              <a:rPr lang="en-US"/>
              <a:pPr/>
              <a:t>‹#›</a:t>
            </a:fld>
            <a:endParaRPr lang="en-US"/>
          </a:p>
        </p:txBody>
      </p:sp>
    </p:spTree>
    <p:extLst>
      <p:ext uri="{BB962C8B-B14F-4D97-AF65-F5344CB8AC3E}">
        <p14:creationId xmlns:p14="http://schemas.microsoft.com/office/powerpoint/2010/main" val="2096496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08F443A-9BC6-479B-91B1-D8E21B8323EB}"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7ABBE7C-BB80-4DAE-A976-CEB9BBBDB685}" type="slidenum">
              <a:rPr lang="en-US"/>
              <a:pPr/>
              <a:t>‹#›</a:t>
            </a:fld>
            <a:endParaRPr lang="en-US"/>
          </a:p>
        </p:txBody>
      </p:sp>
    </p:spTree>
    <p:extLst>
      <p:ext uri="{BB962C8B-B14F-4D97-AF65-F5344CB8AC3E}">
        <p14:creationId xmlns:p14="http://schemas.microsoft.com/office/powerpoint/2010/main" val="3616596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0988774-F0DF-4139-B2C1-5A2F813A1179}" type="datetime1">
              <a:rPr lang="en-US"/>
              <a:pPr>
                <a:defRPr/>
              </a:pPr>
              <a:t>12/4/2017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3F315CFE-091B-4742-AE09-4C6B1DB8A253}" type="slidenum">
              <a:rPr lang="en-US"/>
              <a:pPr/>
              <a:t>‹#›</a:t>
            </a:fld>
            <a:endParaRPr lang="en-US"/>
          </a:p>
        </p:txBody>
      </p:sp>
    </p:spTree>
    <p:extLst>
      <p:ext uri="{BB962C8B-B14F-4D97-AF65-F5344CB8AC3E}">
        <p14:creationId xmlns:p14="http://schemas.microsoft.com/office/powerpoint/2010/main" val="78888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DC340EB-C5D6-4449-88A8-145E4F3A5279}" type="datetime1">
              <a:rPr lang="en-US"/>
              <a:pPr>
                <a:defRPr/>
              </a:pPr>
              <a:t>12/4/2017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3239CB2-2DF0-48D0-A894-452F5B4D75D9}" type="slidenum">
              <a:rPr lang="en-US"/>
              <a:pPr/>
              <a:t>‹#›</a:t>
            </a:fld>
            <a:endParaRPr lang="en-US"/>
          </a:p>
        </p:txBody>
      </p:sp>
    </p:spTree>
    <p:extLst>
      <p:ext uri="{BB962C8B-B14F-4D97-AF65-F5344CB8AC3E}">
        <p14:creationId xmlns:p14="http://schemas.microsoft.com/office/powerpoint/2010/main" val="88191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9693554-45B0-4641-A97D-4D1E6144C0A4}" type="datetime1">
              <a:rPr lang="en-US"/>
              <a:pPr>
                <a:defRPr/>
              </a:pPr>
              <a:t>12/4/2017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646C385-0D40-4F47-8373-34AA37EF2183}" type="slidenum">
              <a:rPr lang="en-US"/>
              <a:pPr/>
              <a:t>‹#›</a:t>
            </a:fld>
            <a:endParaRPr lang="en-US"/>
          </a:p>
        </p:txBody>
      </p:sp>
    </p:spTree>
    <p:extLst>
      <p:ext uri="{BB962C8B-B14F-4D97-AF65-F5344CB8AC3E}">
        <p14:creationId xmlns:p14="http://schemas.microsoft.com/office/powerpoint/2010/main" val="1538527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8FD4A0-F986-455D-8B4B-857BE4E9468E}"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BF40E2E-3E15-4A6E-87E8-99B352C7F0C7}" type="slidenum">
              <a:rPr lang="en-US"/>
              <a:pPr/>
              <a:t>‹#›</a:t>
            </a:fld>
            <a:endParaRPr lang="en-US"/>
          </a:p>
        </p:txBody>
      </p:sp>
    </p:spTree>
    <p:extLst>
      <p:ext uri="{BB962C8B-B14F-4D97-AF65-F5344CB8AC3E}">
        <p14:creationId xmlns:p14="http://schemas.microsoft.com/office/powerpoint/2010/main" val="175982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C8046C-50AF-4688-80F3-C81C8D21C8BB}" type="datetime1">
              <a:rPr lang="en-US"/>
              <a:pPr>
                <a:defRPr/>
              </a:pPr>
              <a:t>12/4/2017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943B411-639B-469E-8024-D1C61AF0212C}" type="slidenum">
              <a:rPr lang="en-US"/>
              <a:pPr/>
              <a:t>‹#›</a:t>
            </a:fld>
            <a:endParaRPr lang="en-US"/>
          </a:p>
        </p:txBody>
      </p:sp>
    </p:spTree>
    <p:extLst>
      <p:ext uri="{BB962C8B-B14F-4D97-AF65-F5344CB8AC3E}">
        <p14:creationId xmlns:p14="http://schemas.microsoft.com/office/powerpoint/2010/main" val="686880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A284CAA-1A74-4879-9602-512810F0B9A9}" type="datetime1">
              <a:rPr lang="en-US"/>
              <a:pPr>
                <a:defRPr/>
              </a:pPr>
              <a:t>12/4/2017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17A15798-74CC-4ED1-BD17-22CBFAB3FAB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657600"/>
            <a:ext cx="56388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b="1" smtClean="0">
                <a:solidFill>
                  <a:schemeClr val="bg1"/>
                </a:solidFill>
              </a:rPr>
              <a:t>HEALTHCARE STANDARD LANDSCAPE</a:t>
            </a:r>
            <a:endParaRPr lang="en-US" b="1" dirty="0">
              <a:solidFill>
                <a:schemeClr val="bg1"/>
              </a:solidFill>
            </a:endParaRPr>
          </a:p>
          <a:p>
            <a:pPr algn="ctr" eaLnBrk="1" hangingPunct="1"/>
            <a:r>
              <a:rPr lang="en-US" b="1" dirty="0">
                <a:solidFill>
                  <a:schemeClr val="bg1"/>
                </a:solidFill>
              </a:rPr>
              <a:t>PERTEMUAN-4 </a:t>
            </a:r>
          </a:p>
          <a:p>
            <a:pPr algn="ctr" eaLnBrk="1" hangingPunct="1"/>
            <a:r>
              <a:rPr lang="en-US" b="1" dirty="0">
                <a:solidFill>
                  <a:schemeClr val="bg1"/>
                </a:solidFill>
              </a:rPr>
              <a:t>NOVIANDI</a:t>
            </a:r>
          </a:p>
          <a:p>
            <a:pPr algn="ctr" eaLnBrk="1" hangingPunct="1"/>
            <a:r>
              <a:rPr lang="en-US" b="1" dirty="0">
                <a:solidFill>
                  <a:schemeClr val="bg1"/>
                </a:solidFill>
              </a:rPr>
              <a:t>PRODI MIK | FAKULTAS ILMU-ILMU KESEHATAN</a:t>
            </a:r>
          </a:p>
          <a:p>
            <a:pPr algn="ctr" eaLnBrk="1" hangingPunct="1"/>
            <a:endParaRPr lang="en-US" sz="20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HL7 versi 2.x</a:t>
            </a:r>
          </a:p>
        </p:txBody>
      </p:sp>
      <p:sp>
        <p:nvSpPr>
          <p:cNvPr id="10244" name="Content Placeholder 5"/>
          <p:cNvSpPr>
            <a:spLocks noGrp="1"/>
          </p:cNvSpPr>
          <p:nvPr>
            <p:ph idx="1"/>
          </p:nvPr>
        </p:nvSpPr>
        <p:spPr>
          <a:xfrm>
            <a:off x="457200" y="1524000"/>
            <a:ext cx="8229600" cy="4602163"/>
          </a:xfrm>
        </p:spPr>
        <p:txBody>
          <a:bodyPr/>
          <a:lstStyle/>
          <a:p>
            <a:r>
              <a:rPr lang="id-ID" sz="2000" dirty="0" smtClean="0">
                <a:latin typeface="Arial" panose="020B0604020202020204" pitchFamily="34" charset="0"/>
                <a:cs typeface="Arial" panose="020B0604020202020204" pitchFamily="34" charset="0"/>
              </a:rPr>
              <a:t>Standar HL7 versi 2 (juga dikenal sebagai Pipehat) bertujuan untuk mendukung alur kerja di rumah sakit. Ini awalnya dibuat pada tahun 1989.</a:t>
            </a:r>
          </a:p>
          <a:p>
            <a:endParaRPr lang="id-ID" sz="2000" dirty="0" smtClean="0">
              <a:latin typeface="Arial" panose="020B0604020202020204" pitchFamily="34" charset="0"/>
              <a:cs typeface="Arial" panose="020B0604020202020204" pitchFamily="34" charset="0"/>
            </a:endParaRPr>
          </a:p>
          <a:p>
            <a:r>
              <a:rPr lang="id-ID" sz="2000" dirty="0" smtClean="0">
                <a:latin typeface="Arial" panose="020B0604020202020204" pitchFamily="34" charset="0"/>
                <a:cs typeface="Arial" panose="020B0604020202020204" pitchFamily="34" charset="0"/>
              </a:rPr>
              <a:t>HL7 versi 2 mendefinisikan serangkaian pesan elektronik untuk mendukung proses administratif, logistik, keuangan serta klinis. Sejak tahun 1987 standar telah diperbarui secara teratur, menghasilkan versi 2.1, 2.2, 2.3, 2.3.1, 2.4, 2.5, 2.5.1, 2.6, 2.7, 2.7.1, 2.8, 2.8.1 dan 2.8.2. Standar v2.x kompatibel ke belakang (mis., Pesan berdasarkan versi 2.3 akan dipahami oleh aplikasi yang mendukung versi 2.6).</a:t>
            </a: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HL 7 versi 2.x</a:t>
            </a:r>
          </a:p>
        </p:txBody>
      </p:sp>
      <p:sp>
        <p:nvSpPr>
          <p:cNvPr id="11268" name="Content Placeholder 5"/>
          <p:cNvSpPr>
            <a:spLocks noGrp="1"/>
          </p:cNvSpPr>
          <p:nvPr>
            <p:ph idx="1"/>
          </p:nvPr>
        </p:nvSpPr>
        <p:spPr>
          <a:xfrm>
            <a:off x="457200" y="1524000"/>
            <a:ext cx="8229600" cy="4602163"/>
          </a:xfrm>
        </p:spPr>
        <p:txBody>
          <a:bodyPr/>
          <a:lstStyle/>
          <a:p>
            <a:pPr algn="just"/>
            <a:r>
              <a:rPr lang="id-ID" sz="1800" dirty="0" smtClean="0">
                <a:latin typeface="Arial" panose="020B0604020202020204" pitchFamily="34" charset="0"/>
                <a:cs typeface="Arial" panose="020B0604020202020204" pitchFamily="34" charset="0"/>
              </a:rPr>
              <a:t>Pesan HL7 v2.x menggunakan sintaks pengkodean non-XML berdasarkan segmen (garis) dan pembatas satu karakter.Segmen memiliki komposit (bidang) yang dipisahkan oleh pembatas komposit. Komposit dapat memiliki sub-komposit (komponen) yang dipisahkan oleh pembatas sub-komposit, dan sub-komposit dapat sub-sub-komposit (subkomponen) yang dipisahkan oleh pembatas sub-sub-komposit. Pembatas default adalah carriage returns untuk segment separator, vertical bar atau pipe (|) untuk field separator, caret (^) untuk pemisah komponen, dan ampersand (&amp;) untuk pemisah subkomponen. Tilde (~) adalah pemisah pengulangan default. Setiap segmen dimulai dengan string 3 karakter yang mengidentifikasi tipe segmen. Setiap segmen pesan berisi satu kategori informasi yang spesifik. Setiap pesan memiliki MSH sebagai segmen pertamanya, yang mencakup bidang yang mengidentifikasi jenis pesan. Jenis pesan menentukan jenis segmen yang diharapkan dalam pesan.</a:t>
            </a:r>
            <a:r>
              <a:rPr lang="en-US" sz="1800" dirty="0" smtClean="0">
                <a:latin typeface="Arial" panose="020B0604020202020204" pitchFamily="34" charset="0"/>
                <a:cs typeface="Arial" panose="020B0604020202020204" pitchFamily="34" charset="0"/>
              </a:rPr>
              <a:t> </a:t>
            </a:r>
            <a:r>
              <a:rPr lang="id-ID" sz="1800" dirty="0" smtClean="0">
                <a:latin typeface="Arial" panose="020B0604020202020204" pitchFamily="34" charset="0"/>
                <a:cs typeface="Arial" panose="020B0604020202020204" pitchFamily="34" charset="0"/>
              </a:rPr>
              <a:t>Jenis segmen yang digunakan dalam pesan tertentu ditentukan oleh nota tata bahasa segmen yang digunakan dalam standar HL7.</a:t>
            </a:r>
          </a:p>
          <a:p>
            <a:endParaRPr lang="id-ID" sz="22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Contoh HL 7 versi 2.5</a:t>
            </a:r>
          </a:p>
        </p:txBody>
      </p:sp>
      <p:sp>
        <p:nvSpPr>
          <p:cNvPr id="12292" name="Content Placeholder 5"/>
          <p:cNvSpPr>
            <a:spLocks noGrp="1"/>
          </p:cNvSpPr>
          <p:nvPr>
            <p:ph idx="1"/>
          </p:nvPr>
        </p:nvSpPr>
        <p:spPr>
          <a:xfrm>
            <a:off x="457200" y="1524001"/>
            <a:ext cx="8229600" cy="3048000"/>
          </a:xfrm>
        </p:spPr>
        <p:txBody>
          <a:bodyPr/>
          <a:lstStyle/>
          <a:p>
            <a:pPr marL="466725" indent="-466725">
              <a:buFont typeface="Wingdings" panose="05000000000000000000" pitchFamily="2" charset="2"/>
              <a:buChar char="q"/>
            </a:pPr>
            <a:r>
              <a:rPr lang="en-US" sz="2000" dirty="0" err="1" smtClean="0">
                <a:latin typeface="Arial" panose="020B0604020202020204" pitchFamily="34" charset="0"/>
                <a:cs typeface="Arial" panose="020B0604020202020204" pitchFamily="34" charset="0"/>
              </a:rPr>
              <a:t>Pada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sebuah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jurnal</a:t>
            </a:r>
            <a:r>
              <a:rPr lang="en-US" sz="2000" dirty="0" smtClean="0">
                <a:latin typeface="Arial" panose="020B0604020202020204" pitchFamily="34" charset="0"/>
                <a:cs typeface="Arial" panose="020B0604020202020204" pitchFamily="34" charset="0"/>
              </a:rPr>
              <a:t> </a:t>
            </a:r>
            <a:r>
              <a:rPr lang="en-US" sz="2000" b="1" dirty="0" smtClean="0">
                <a:latin typeface="Arial" panose="020B0604020202020204" pitchFamily="34" charset="0"/>
                <a:cs typeface="Arial" panose="020B0604020202020204" pitchFamily="34" charset="0"/>
              </a:rPr>
              <a:t>American Immunization Registry Association </a:t>
            </a:r>
            <a:r>
              <a:rPr lang="en-US" sz="2000" b="1" dirty="0" err="1" smtClean="0">
                <a:latin typeface="Arial" panose="020B0604020202020204" pitchFamily="34" charset="0"/>
                <a:cs typeface="Arial" panose="020B0604020202020204" pitchFamily="34" charset="0"/>
              </a:rPr>
              <a:t>berjudul</a:t>
            </a:r>
            <a:r>
              <a:rPr lang="en-US" sz="2000" b="1" dirty="0" smtClean="0">
                <a:latin typeface="Arial" panose="020B0604020202020204" pitchFamily="34" charset="0"/>
                <a:cs typeface="Arial" panose="020B0604020202020204" pitchFamily="34" charset="0"/>
              </a:rPr>
              <a:t> </a:t>
            </a:r>
            <a:r>
              <a:rPr lang="en-US" sz="2000" i="1" dirty="0" smtClean="0">
                <a:latin typeface="Arial" panose="020B0604020202020204" pitchFamily="34" charset="0"/>
                <a:cs typeface="Arial" panose="020B0604020202020204" pitchFamily="34" charset="0"/>
              </a:rPr>
              <a:t>HL7 Version 2.5.1 Implementation Guide for Immunization Messaging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terdapat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sebuah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penelitian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mengenai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sebuah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Sistem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Informasi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Imunisasi</a:t>
            </a:r>
            <a:r>
              <a:rPr lang="en-US" sz="2000" dirty="0" smtClean="0">
                <a:latin typeface="Arial" panose="020B0604020202020204" pitchFamily="34" charset="0"/>
                <a:cs typeface="Arial" panose="020B0604020202020204" pitchFamily="34" charset="0"/>
              </a:rPr>
              <a:t> (IIS) yang </a:t>
            </a:r>
            <a:r>
              <a:rPr lang="en-US" sz="2000" dirty="0" err="1" smtClean="0">
                <a:latin typeface="Arial" panose="020B0604020202020204" pitchFamily="34" charset="0"/>
                <a:cs typeface="Arial" panose="020B0604020202020204" pitchFamily="34" charset="0"/>
              </a:rPr>
              <a:t>merupakan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repositori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berbasis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populasi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terpusat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informasi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terkait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imunisasi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Mereka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menerima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berbagi</a:t>
            </a:r>
            <a:r>
              <a:rPr lang="en-US" sz="2000" dirty="0" smtClean="0">
                <a:latin typeface="Arial" panose="020B0604020202020204" pitchFamily="34" charset="0"/>
                <a:cs typeface="Arial" panose="020B0604020202020204" pitchFamily="34" charset="0"/>
              </a:rPr>
              <a:t> data </a:t>
            </a:r>
            <a:r>
              <a:rPr lang="en-US" sz="2000" dirty="0" err="1" smtClean="0">
                <a:latin typeface="Arial" panose="020B0604020202020204" pitchFamily="34" charset="0"/>
                <a:cs typeface="Arial" panose="020B0604020202020204" pitchFamily="34" charset="0"/>
              </a:rPr>
              <a:t>tentang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masing-masing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klien</a:t>
            </a:r>
            <a:r>
              <a:rPr lang="en-US" sz="2000" dirty="0" smtClean="0">
                <a:latin typeface="Arial" panose="020B0604020202020204" pitchFamily="34" charset="0"/>
                <a:cs typeface="Arial" panose="020B0604020202020204" pitchFamily="34" charset="0"/>
              </a:rPr>
              <a:t> / </a:t>
            </a:r>
            <a:r>
              <a:rPr lang="en-US" sz="2000" dirty="0" err="1" smtClean="0">
                <a:latin typeface="Arial" panose="020B0604020202020204" pitchFamily="34" charset="0"/>
                <a:cs typeface="Arial" panose="020B0604020202020204" pitchFamily="34" charset="0"/>
              </a:rPr>
              <a:t>pasien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sejumlah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sistem</a:t>
            </a:r>
            <a:r>
              <a:rPr lang="en-US" sz="2000" dirty="0" smtClean="0">
                <a:latin typeface="Arial" panose="020B0604020202020204" pitchFamily="34" charset="0"/>
                <a:cs typeface="Arial" panose="020B0604020202020204" pitchFamily="34" charset="0"/>
              </a:rPr>
              <a:t> lain, </a:t>
            </a:r>
            <a:r>
              <a:rPr lang="en-US" sz="2000" dirty="0" err="1" smtClean="0">
                <a:latin typeface="Arial" panose="020B0604020202020204" pitchFamily="34" charset="0"/>
                <a:cs typeface="Arial" panose="020B0604020202020204" pitchFamily="34" charset="0"/>
              </a:rPr>
              <a:t>termasuk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sistem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Rekam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Kesehatan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Elektronik</a:t>
            </a:r>
            <a:r>
              <a:rPr lang="en-US" sz="2000" dirty="0" smtClean="0">
                <a:latin typeface="Arial" panose="020B0604020202020204" pitchFamily="34" charset="0"/>
                <a:cs typeface="Arial" panose="020B0604020202020204" pitchFamily="34" charset="0"/>
              </a:rPr>
              <a:t> (EHR-S).</a:t>
            </a:r>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IIS (Immunization Information System)</a:t>
            </a:r>
          </a:p>
        </p:txBody>
      </p:sp>
      <p:sp>
        <p:nvSpPr>
          <p:cNvPr id="13316" name="Content Placeholder 5"/>
          <p:cNvSpPr>
            <a:spLocks noGrp="1"/>
          </p:cNvSpPr>
          <p:nvPr>
            <p:ph idx="1"/>
          </p:nvPr>
        </p:nvSpPr>
        <p:spPr>
          <a:xfrm>
            <a:off x="533400" y="2171700"/>
            <a:ext cx="8229600" cy="2514600"/>
          </a:xfrm>
        </p:spPr>
        <p:txBody>
          <a:bodyPr/>
          <a:lstStyle/>
          <a:p>
            <a:pPr marL="466725" indent="-466725">
              <a:buFont typeface="Wingdings" panose="05000000000000000000" pitchFamily="2" charset="2"/>
              <a:buChar char="q"/>
            </a:pPr>
            <a:r>
              <a:rPr lang="id-ID" sz="2000" dirty="0" smtClean="0">
                <a:latin typeface="Arial" panose="020B0604020202020204" pitchFamily="34" charset="0"/>
                <a:cs typeface="Arial" panose="020B0604020202020204" pitchFamily="34" charset="0"/>
              </a:rPr>
              <a:t>Dokumen ini merupakan upaya kolaboratif American Registry Immunization Association (AIRA) dan Centers for Disease Control and Prevention (CDC) untuk memperbaiki komunikasi antar sistem catatan imunisasi. Upaya tersebut telah mendapat masukan dari Institut Nasional Standar dan Teknologi (NIST) untuk memperbaiki kapasitas untuk menguji kesesuaian dengan Pedoman Pelaksanaan ini.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5"/>
          <p:cNvSpPr>
            <a:spLocks noGrp="1"/>
          </p:cNvSpPr>
          <p:nvPr>
            <p:ph type="title"/>
          </p:nvPr>
        </p:nvSpPr>
        <p:spPr>
          <a:xfrm>
            <a:off x="533400" y="914400"/>
            <a:ext cx="8229600" cy="685800"/>
          </a:xfrm>
        </p:spPr>
        <p:txBody>
          <a:bodyPr/>
          <a:lstStyle/>
          <a:p>
            <a:pPr>
              <a:spcBef>
                <a:spcPct val="50000"/>
              </a:spcBef>
            </a:pPr>
            <a:r>
              <a:rPr lang="en-US" sz="3200" dirty="0" smtClean="0">
                <a:latin typeface="Arial" panose="020B0604020202020204" pitchFamily="34" charset="0"/>
                <a:cs typeface="Arial" panose="020B0604020202020204" pitchFamily="34" charset="0"/>
              </a:rPr>
              <a:t>IIS (Immunization Information System)</a:t>
            </a:r>
          </a:p>
        </p:txBody>
      </p:sp>
      <p:sp>
        <p:nvSpPr>
          <p:cNvPr id="14340" name="Content Placeholder 5"/>
          <p:cNvSpPr>
            <a:spLocks noGrp="1"/>
          </p:cNvSpPr>
          <p:nvPr>
            <p:ph idx="1"/>
          </p:nvPr>
        </p:nvSpPr>
        <p:spPr>
          <a:xfrm>
            <a:off x="533400" y="2057400"/>
            <a:ext cx="8229600" cy="3048000"/>
          </a:xfrm>
        </p:spPr>
        <p:txBody>
          <a:bodyPr/>
          <a:lstStyle/>
          <a:p>
            <a:pPr marL="466725" indent="-466725">
              <a:buFont typeface="Wingdings" panose="05000000000000000000" pitchFamily="2" charset="2"/>
              <a:buChar char="q"/>
            </a:pPr>
            <a:r>
              <a:rPr lang="id-ID" sz="2000" dirty="0" smtClean="0">
                <a:latin typeface="Arial" panose="020B0604020202020204" pitchFamily="34" charset="0"/>
                <a:cs typeface="Arial" panose="020B0604020202020204" pitchFamily="34" charset="0"/>
              </a:rPr>
              <a:t>Selain itu, Panduan ini membahas kebutuhan untuk menentukan persyaratan penggunaan elemen data yang tidak termasuk dalam penetapan standar penggunaan HL7. Panduan implementasi ini menggantikan Panduan Penerapan untuk Transisi Data Imunisasi Menggunakan Versi 2.3.1 dari Protokol Standar HL7, dan versi sebelumnya dari Panduan ini. Hal ini didasarkan pada HL7 Versi 2.5.1, seperti yang diterbitkan oleh organisasi HL7 (www.hl7.org). Selain itu, ia juga telah mengadopsi sejumlah fitur HL7 Version 2.7.1, seperti tipe data dan model kesesuaian</a:t>
            </a:r>
            <a:r>
              <a:rPr lang="en-US" sz="2000" dirty="0" smtClean="0">
                <a:latin typeface="Arial" panose="020B0604020202020204" pitchFamily="34" charset="0"/>
                <a:cs typeface="Arial" panose="020B0604020202020204" pitchFamily="34" charset="0"/>
              </a:rPr>
              <a:t>.</a:t>
            </a:r>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5"/>
          <p:cNvSpPr>
            <a:spLocks noGrp="1"/>
          </p:cNvSpPr>
          <p:nvPr>
            <p:ph type="title"/>
          </p:nvPr>
        </p:nvSpPr>
        <p:spPr>
          <a:xfrm>
            <a:off x="578644" y="806825"/>
            <a:ext cx="8229600" cy="685800"/>
          </a:xfrm>
        </p:spPr>
        <p:txBody>
          <a:bodyPr/>
          <a:lstStyle/>
          <a:p>
            <a:pPr>
              <a:spcBef>
                <a:spcPct val="50000"/>
              </a:spcBef>
            </a:pPr>
            <a:r>
              <a:rPr lang="en-US" sz="3200" dirty="0" smtClean="0">
                <a:latin typeface="Arial" panose="020B0604020202020204" pitchFamily="34" charset="0"/>
                <a:cs typeface="Arial" panose="020B0604020202020204" pitchFamily="34" charset="0"/>
              </a:rPr>
              <a:t>IIS (Immunization Information System)</a:t>
            </a:r>
          </a:p>
        </p:txBody>
      </p:sp>
      <p:sp>
        <p:nvSpPr>
          <p:cNvPr id="15364" name="Content Placeholder 5"/>
          <p:cNvSpPr>
            <a:spLocks noGrp="1"/>
          </p:cNvSpPr>
          <p:nvPr>
            <p:ph idx="1"/>
          </p:nvPr>
        </p:nvSpPr>
        <p:spPr>
          <a:xfrm>
            <a:off x="685800" y="1752600"/>
            <a:ext cx="8015288" cy="3810000"/>
          </a:xfrm>
        </p:spPr>
        <p:txBody>
          <a:bodyPr/>
          <a:lstStyle/>
          <a:p>
            <a:pPr marL="0" indent="0">
              <a:buFont typeface="Arial" panose="020B0604020202020204" pitchFamily="34" charset="0"/>
              <a:buNone/>
            </a:pPr>
            <a:r>
              <a:rPr lang="id-ID" sz="2000" dirty="0" smtClean="0">
                <a:latin typeface="Arial" panose="020B0604020202020204" pitchFamily="34" charset="0"/>
                <a:cs typeface="Arial" panose="020B0604020202020204" pitchFamily="34" charset="0"/>
              </a:rPr>
              <a:t>Panduan ini dimaksudkan untuk memudahkan pertukaran catatan imunisasi antar sistem yang berbed</a:t>
            </a:r>
            <a:r>
              <a:rPr lang="en-US" sz="2000" dirty="0" smtClean="0">
                <a:latin typeface="Arial" panose="020B0604020202020204" pitchFamily="34" charset="0"/>
                <a:cs typeface="Arial" panose="020B0604020202020204" pitchFamily="34" charset="0"/>
              </a:rPr>
              <a:t>a, </a:t>
            </a:r>
            <a:r>
              <a:rPr lang="en-US" sz="2000" dirty="0" err="1" smtClean="0">
                <a:latin typeface="Arial" panose="020B0604020202020204" pitchFamily="34" charset="0"/>
                <a:cs typeface="Arial" panose="020B0604020202020204" pitchFamily="34" charset="0"/>
              </a:rPr>
              <a:t>termasuk</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t>
            </a:r>
          </a:p>
          <a:p>
            <a:pPr marL="0" indent="0">
              <a:buFont typeface="Arial" panose="020B0604020202020204" pitchFamily="34" charset="0"/>
              <a:buNone/>
            </a:pPr>
            <a:endParaRPr lang="id-ID"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M</a:t>
            </a:r>
            <a:r>
              <a:rPr lang="id-ID" sz="2000" dirty="0" smtClean="0">
                <a:latin typeface="Arial" panose="020B0604020202020204" pitchFamily="34" charset="0"/>
                <a:cs typeface="Arial" panose="020B0604020202020204" pitchFamily="34" charset="0"/>
              </a:rPr>
              <a:t>engirim dan menerima riwayat imunisasi untuk perorangan</a:t>
            </a:r>
          </a:p>
          <a:p>
            <a:pPr marL="466725" indent="-466725">
              <a:buFont typeface="Wingdings" panose="05000000000000000000" pitchFamily="2" charset="2"/>
              <a:buChar char="q"/>
            </a:pPr>
            <a:r>
              <a:rPr lang="id-ID" sz="2000" dirty="0" smtClean="0">
                <a:latin typeface="Arial" panose="020B0604020202020204" pitchFamily="34" charset="0"/>
                <a:cs typeface="Arial" panose="020B0604020202020204" pitchFamily="34" charset="0"/>
              </a:rPr>
              <a:t>Meminta </a:t>
            </a:r>
            <a:r>
              <a:rPr lang="id-ID" sz="2000" dirty="0" smtClean="0">
                <a:latin typeface="Arial" panose="020B0604020202020204" pitchFamily="34" charset="0"/>
                <a:cs typeface="Arial" panose="020B0604020202020204" pitchFamily="34" charset="0"/>
              </a:rPr>
              <a:t>riwayat imunisasi untuk perorangan</a:t>
            </a:r>
          </a:p>
          <a:p>
            <a:pPr marL="466725" indent="-466725">
              <a:buFont typeface="Wingdings" panose="05000000000000000000" pitchFamily="2" charset="2"/>
              <a:buChar char="q"/>
            </a:pPr>
            <a:r>
              <a:rPr lang="id-ID" sz="2000" dirty="0" smtClean="0">
                <a:latin typeface="Arial" panose="020B0604020202020204" pitchFamily="34" charset="0"/>
                <a:cs typeface="Arial" panose="020B0604020202020204" pitchFamily="34" charset="0"/>
              </a:rPr>
              <a:t>Meminta </a:t>
            </a:r>
            <a:r>
              <a:rPr lang="id-ID" sz="2000" dirty="0" smtClean="0">
                <a:latin typeface="Arial" panose="020B0604020202020204" pitchFamily="34" charset="0"/>
                <a:cs typeface="Arial" panose="020B0604020202020204" pitchFamily="34" charset="0"/>
              </a:rPr>
              <a:t>riwayat dan perkiraan yang dievaluasi untuk individu</a:t>
            </a:r>
          </a:p>
          <a:p>
            <a:pPr marL="466725" indent="-466725">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M</a:t>
            </a:r>
            <a:r>
              <a:rPr lang="id-ID" sz="2000" dirty="0" smtClean="0">
                <a:latin typeface="Arial" panose="020B0604020202020204" pitchFamily="34" charset="0"/>
                <a:cs typeface="Arial" panose="020B0604020202020204" pitchFamily="34" charset="0"/>
              </a:rPr>
              <a:t>e</a:t>
            </a:r>
            <a:r>
              <a:rPr lang="en-US" sz="2000" dirty="0" err="1" smtClean="0">
                <a:latin typeface="Arial" panose="020B0604020202020204" pitchFamily="34" charset="0"/>
                <a:cs typeface="Arial" panose="020B0604020202020204" pitchFamily="34" charset="0"/>
              </a:rPr>
              <a:t>respon</a:t>
            </a:r>
            <a:r>
              <a:rPr lang="en-US" sz="2000" dirty="0" smtClean="0">
                <a:latin typeface="Arial" panose="020B0604020202020204" pitchFamily="34" charset="0"/>
                <a:cs typeface="Arial" panose="020B0604020202020204" pitchFamily="34" charset="0"/>
              </a:rPr>
              <a:t> </a:t>
            </a:r>
            <a:r>
              <a:rPr lang="id-ID" sz="2000" dirty="0" smtClean="0">
                <a:latin typeface="Arial" panose="020B0604020202020204" pitchFamily="34" charset="0"/>
                <a:cs typeface="Arial" panose="020B0604020202020204" pitchFamily="34" charset="0"/>
              </a:rPr>
              <a:t> permintaan riwayat imunisasi dengan mengembalikan riwayat imunisasi</a:t>
            </a:r>
          </a:p>
          <a:p>
            <a:pPr marL="466725" indent="-466725">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M</a:t>
            </a:r>
            <a:r>
              <a:rPr lang="id-ID" sz="2000" dirty="0" smtClean="0">
                <a:latin typeface="Arial" panose="020B0604020202020204" pitchFamily="34" charset="0"/>
                <a:cs typeface="Arial" panose="020B0604020202020204" pitchFamily="34" charset="0"/>
              </a:rPr>
              <a:t>enanggapi </a:t>
            </a:r>
            <a:r>
              <a:rPr lang="id-ID" sz="2000" dirty="0" smtClean="0">
                <a:latin typeface="Arial" panose="020B0604020202020204" pitchFamily="34" charset="0"/>
                <a:cs typeface="Arial" panose="020B0604020202020204" pitchFamily="34" charset="0"/>
              </a:rPr>
              <a:t>permintaan untuk mengevaluasi riwayat dan perkiraan</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5"/>
          <p:cNvSpPr>
            <a:spLocks noGrp="1"/>
          </p:cNvSpPr>
          <p:nvPr>
            <p:ph type="title"/>
          </p:nvPr>
        </p:nvSpPr>
        <p:spPr>
          <a:xfrm>
            <a:off x="609600" y="990600"/>
            <a:ext cx="8229600" cy="685800"/>
          </a:xfrm>
        </p:spPr>
        <p:txBody>
          <a:bodyPr/>
          <a:lstStyle/>
          <a:p>
            <a:pPr>
              <a:spcBef>
                <a:spcPct val="50000"/>
              </a:spcBef>
            </a:pPr>
            <a:r>
              <a:rPr lang="en-US" sz="2800" dirty="0" smtClean="0">
                <a:latin typeface="Arial" panose="020B0604020202020204" pitchFamily="34" charset="0"/>
                <a:cs typeface="Arial" panose="020B0604020202020204" pitchFamily="34" charset="0"/>
              </a:rPr>
              <a:t>IIS (Immunization Information System)</a:t>
            </a:r>
          </a:p>
        </p:txBody>
      </p:sp>
      <p:sp>
        <p:nvSpPr>
          <p:cNvPr id="14340" name="Content Placeholder 5"/>
          <p:cNvSpPr>
            <a:spLocks noGrp="1"/>
          </p:cNvSpPr>
          <p:nvPr>
            <p:ph idx="1"/>
          </p:nvPr>
        </p:nvSpPr>
        <p:spPr>
          <a:xfrm>
            <a:off x="471487" y="2286000"/>
            <a:ext cx="8229600" cy="1828799"/>
          </a:xfrm>
        </p:spPr>
        <p:txBody>
          <a:bodyPr/>
          <a:lstStyle/>
          <a:p>
            <a:pPr marL="466725" indent="-466725">
              <a:buFont typeface="Wingdings" panose="05000000000000000000" pitchFamily="2" charset="2"/>
              <a:buChar char="q"/>
              <a:defRPr/>
            </a:pPr>
            <a:r>
              <a:rPr lang="id-ID" sz="2000" dirty="0" smtClean="0">
                <a:latin typeface="Arial" charset="0"/>
                <a:cs typeface="Arial" charset="0"/>
              </a:rPr>
              <a:t>Me</a:t>
            </a:r>
            <a:r>
              <a:rPr lang="en-US" sz="2000" dirty="0" err="1" smtClean="0">
                <a:latin typeface="Arial" charset="0"/>
                <a:cs typeface="Arial" charset="0"/>
              </a:rPr>
              <a:t>lihat</a:t>
            </a:r>
            <a:r>
              <a:rPr lang="id-ID" sz="2000" dirty="0" smtClean="0">
                <a:latin typeface="Arial" charset="0"/>
                <a:cs typeface="Arial" charset="0"/>
              </a:rPr>
              <a:t> </a:t>
            </a:r>
            <a:r>
              <a:rPr lang="en-US" sz="2000" dirty="0" err="1" smtClean="0">
                <a:latin typeface="Arial" charset="0"/>
                <a:cs typeface="Arial" charset="0"/>
              </a:rPr>
              <a:t>histori</a:t>
            </a:r>
            <a:r>
              <a:rPr lang="en-US" sz="2000" dirty="0" smtClean="0">
                <a:latin typeface="Arial" charset="0"/>
                <a:cs typeface="Arial" charset="0"/>
              </a:rPr>
              <a:t> </a:t>
            </a:r>
            <a:r>
              <a:rPr lang="id-ID" sz="2000" dirty="0" smtClean="0">
                <a:latin typeface="Arial" charset="0"/>
                <a:cs typeface="Arial" charset="0"/>
              </a:rPr>
              <a:t>imunisasi dan permintaan untuk riwayat imunisasi</a:t>
            </a:r>
          </a:p>
          <a:p>
            <a:pPr marL="466725" indent="-466725">
              <a:buFont typeface="Wingdings" panose="05000000000000000000" pitchFamily="2" charset="2"/>
              <a:buChar char="q"/>
              <a:defRPr/>
            </a:pPr>
            <a:r>
              <a:rPr lang="en-US" sz="2000" dirty="0" smtClean="0">
                <a:latin typeface="Arial" charset="0"/>
                <a:cs typeface="Arial" charset="0"/>
              </a:rPr>
              <a:t>M</a:t>
            </a:r>
            <a:r>
              <a:rPr lang="id-ID" sz="2000" dirty="0" smtClean="0">
                <a:latin typeface="Arial" charset="0"/>
                <a:cs typeface="Arial" charset="0"/>
              </a:rPr>
              <a:t>elaporkan kesalahan dalam proses </a:t>
            </a:r>
            <a:r>
              <a:rPr lang="en-US" sz="2000" dirty="0" err="1" smtClean="0">
                <a:latin typeface="Arial" charset="0"/>
                <a:cs typeface="Arial" charset="0"/>
              </a:rPr>
              <a:t>pemesanan</a:t>
            </a:r>
            <a:endParaRPr lang="id-ID" sz="2000" dirty="0" smtClean="0">
              <a:latin typeface="Arial" charset="0"/>
              <a:cs typeface="Arial" charset="0"/>
            </a:endParaRPr>
          </a:p>
          <a:p>
            <a:pPr marL="466725" indent="-466725">
              <a:buFont typeface="Wingdings" panose="05000000000000000000" pitchFamily="2" charset="2"/>
              <a:buChar char="q"/>
              <a:defRPr/>
            </a:pPr>
            <a:r>
              <a:rPr lang="en-US" sz="2000" dirty="0" smtClean="0">
                <a:latin typeface="Arial" charset="0"/>
                <a:cs typeface="Arial" charset="0"/>
              </a:rPr>
              <a:t>M</a:t>
            </a:r>
            <a:r>
              <a:rPr lang="id-ID" sz="2000" dirty="0" smtClean="0">
                <a:latin typeface="Arial" charset="0"/>
                <a:cs typeface="Arial" charset="0"/>
              </a:rPr>
              <a:t>engirimkan pengamatan tentang acara imunisasi (ini mungkin termasuk kelayakan pasien untuk program pendanaan, reaksi, prakiraan dan evaluasi).</a:t>
            </a:r>
          </a:p>
          <a:p>
            <a:pPr>
              <a:buFont typeface="Wingdings" panose="05000000000000000000" pitchFamily="2" charset="2"/>
              <a:buChar char="q"/>
              <a:defRPr/>
            </a:pPr>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title"/>
          </p:nvPr>
        </p:nvSpPr>
        <p:spPr>
          <a:xfrm>
            <a:off x="576822" y="914400"/>
            <a:ext cx="8229600" cy="685800"/>
          </a:xfrm>
        </p:spPr>
        <p:txBody>
          <a:bodyPr/>
          <a:lstStyle/>
          <a:p>
            <a:pPr>
              <a:spcBef>
                <a:spcPct val="50000"/>
              </a:spcBef>
            </a:pPr>
            <a:r>
              <a:rPr lang="en-US" sz="3200" dirty="0" smtClean="0">
                <a:latin typeface="Arial" panose="020B0604020202020204" pitchFamily="34" charset="0"/>
                <a:cs typeface="Arial" panose="020B0604020202020204" pitchFamily="34" charset="0"/>
              </a:rPr>
              <a:t>IIS (Immunization Information System)</a:t>
            </a:r>
          </a:p>
        </p:txBody>
      </p:sp>
      <p:sp>
        <p:nvSpPr>
          <p:cNvPr id="17412" name="Content Placeholder 5"/>
          <p:cNvSpPr>
            <a:spLocks noGrp="1"/>
          </p:cNvSpPr>
          <p:nvPr>
            <p:ph idx="1"/>
          </p:nvPr>
        </p:nvSpPr>
        <p:spPr>
          <a:xfrm>
            <a:off x="585787" y="1828800"/>
            <a:ext cx="8001000" cy="3733800"/>
          </a:xfrm>
        </p:spPr>
        <p:txBody>
          <a:bodyPr/>
          <a:lstStyle/>
          <a:p>
            <a:pPr marL="0" indent="0">
              <a:buNone/>
            </a:pPr>
            <a:r>
              <a:rPr lang="id-ID" sz="2000" dirty="0" smtClean="0">
                <a:latin typeface="Arial" panose="020B0604020202020204" pitchFamily="34" charset="0"/>
                <a:cs typeface="Arial" panose="020B0604020202020204" pitchFamily="34" charset="0"/>
              </a:rPr>
              <a:t>Panduan ini tidak dimaksudkan untuk menentukan masalah lain seperti</a:t>
            </a:r>
            <a:r>
              <a:rPr lang="en-US" sz="2000" dirty="0" smtClean="0">
                <a:latin typeface="Arial" panose="020B0604020202020204" pitchFamily="34" charset="0"/>
                <a:cs typeface="Arial" panose="020B0604020202020204" pitchFamily="34" charset="0"/>
              </a:rPr>
              <a:t> :</a:t>
            </a:r>
            <a:endParaRPr lang="id-ID"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id-ID" sz="2000" dirty="0" smtClean="0">
                <a:latin typeface="Arial" panose="020B0604020202020204" pitchFamily="34" charset="0"/>
                <a:cs typeface="Arial" panose="020B0604020202020204" pitchFamily="34" charset="0"/>
              </a:rPr>
              <a:t>Aturan </a:t>
            </a:r>
            <a:r>
              <a:rPr lang="id-ID" sz="2000" dirty="0" smtClean="0">
                <a:latin typeface="Arial" panose="020B0604020202020204" pitchFamily="34" charset="0"/>
                <a:cs typeface="Arial" panose="020B0604020202020204" pitchFamily="34" charset="0"/>
              </a:rPr>
              <a:t>bisnis, yang tidak tersirat dalam HL7, diterapkan saat membuat pesan</a:t>
            </a:r>
          </a:p>
          <a:p>
            <a:pPr marL="466725" indent="-466725">
              <a:buFont typeface="Wingdings" panose="05000000000000000000" pitchFamily="2" charset="2"/>
              <a:buChar char="q"/>
            </a:pPr>
            <a:r>
              <a:rPr lang="id-ID" sz="2000" dirty="0" smtClean="0">
                <a:latin typeface="Arial" panose="020B0604020202020204" pitchFamily="34" charset="0"/>
                <a:cs typeface="Arial" panose="020B0604020202020204" pitchFamily="34" charset="0"/>
              </a:rPr>
              <a:t>Aturan </a:t>
            </a:r>
            <a:r>
              <a:rPr lang="id-ID" sz="2000" dirty="0" smtClean="0">
                <a:latin typeface="Arial" panose="020B0604020202020204" pitchFamily="34" charset="0"/>
                <a:cs typeface="Arial" panose="020B0604020202020204" pitchFamily="34" charset="0"/>
              </a:rPr>
              <a:t>bisnis, yang tidak tersirat dalam HL7, diterapkan saat memproses pesan yang diterima</a:t>
            </a:r>
          </a:p>
          <a:p>
            <a:pPr marL="466725" indent="-466725">
              <a:buFont typeface="Wingdings" panose="05000000000000000000" pitchFamily="2" charset="2"/>
              <a:buChar char="q"/>
            </a:pPr>
            <a:r>
              <a:rPr lang="id-ID" sz="2000" dirty="0" smtClean="0">
                <a:latin typeface="Arial" panose="020B0604020202020204" pitchFamily="34" charset="0"/>
                <a:cs typeface="Arial" panose="020B0604020202020204" pitchFamily="34" charset="0"/>
              </a:rPr>
              <a:t>Proses </a:t>
            </a:r>
            <a:r>
              <a:rPr lang="id-ID" sz="2000" dirty="0" smtClean="0">
                <a:latin typeface="Arial" panose="020B0604020202020204" pitchFamily="34" charset="0"/>
                <a:cs typeface="Arial" panose="020B0604020202020204" pitchFamily="34" charset="0"/>
              </a:rPr>
              <a:t>pencarian yang digunakan saat menanggapi permintaan</a:t>
            </a:r>
          </a:p>
          <a:p>
            <a:pPr marL="466725" indent="-466725">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A</a:t>
            </a:r>
            <a:r>
              <a:rPr lang="id-ID" sz="2000" dirty="0" smtClean="0">
                <a:latin typeface="Arial" panose="020B0604020202020204" pitchFamily="34" charset="0"/>
                <a:cs typeface="Arial" panose="020B0604020202020204" pitchFamily="34" charset="0"/>
              </a:rPr>
              <a:t>turan bisnis yang digunakan untuk deduplicate klien atau acara</a:t>
            </a:r>
          </a:p>
          <a:p>
            <a:pPr marL="466725" indent="-466725">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P</a:t>
            </a:r>
            <a:r>
              <a:rPr lang="id-ID" sz="2000" dirty="0" smtClean="0">
                <a:latin typeface="Arial" panose="020B0604020202020204" pitchFamily="34" charset="0"/>
                <a:cs typeface="Arial" panose="020B0604020202020204" pitchFamily="34" charset="0"/>
              </a:rPr>
              <a:t>engelolaan persediaan vaksin</a:t>
            </a:r>
          </a:p>
          <a:p>
            <a:pPr marL="466725" indent="-466725">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P</a:t>
            </a:r>
            <a:r>
              <a:rPr lang="id-ID" sz="2000" dirty="0" smtClean="0">
                <a:latin typeface="Arial" panose="020B0604020202020204" pitchFamily="34" charset="0"/>
                <a:cs typeface="Arial" panose="020B0604020202020204" pitchFamily="34" charset="0"/>
              </a:rPr>
              <a:t>emeliharaan Master Person Index (MPI)</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Immunization Information System</a:t>
            </a:r>
          </a:p>
        </p:txBody>
      </p:sp>
      <p:pic>
        <p:nvPicPr>
          <p:cNvPr id="18436" name="Content Placeholder 1"/>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1219200" y="1571625"/>
            <a:ext cx="6096000" cy="4506913"/>
          </a:xfrm>
        </p:spPr>
      </p:pic>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479026" y="2967335"/>
            <a:ext cx="4185954" cy="923330"/>
          </a:xfrm>
          <a:prstGeom prst="rect">
            <a:avLst/>
          </a:prstGeom>
          <a:noFill/>
        </p:spPr>
        <p:txBody>
          <a:bodyPr wrap="none" lIns="91440" tIns="45720" rIns="91440" bIns="45720">
            <a:spAutoFit/>
          </a:bodyPr>
          <a:lstStyle/>
          <a:p>
            <a:pPr algn="ctr"/>
            <a:r>
              <a:rPr lang="en-US" sz="5400" b="0" cap="none" spc="0"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Terima</a:t>
            </a:r>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r>
              <a:rPr lang="en-US" sz="5400" b="0" cap="none" spc="0" dirty="0" err="1"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Kasih</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Healthcare Standards Landscape</a:t>
            </a:r>
          </a:p>
        </p:txBody>
      </p:sp>
      <p:sp>
        <p:nvSpPr>
          <p:cNvPr id="4100" name="Content Placeholder 5"/>
          <p:cNvSpPr>
            <a:spLocks noGrp="1"/>
          </p:cNvSpPr>
          <p:nvPr>
            <p:ph idx="1"/>
          </p:nvPr>
        </p:nvSpPr>
        <p:spPr>
          <a:xfrm>
            <a:off x="457200" y="1524000"/>
            <a:ext cx="8229600" cy="4602163"/>
          </a:xfrm>
        </p:spPr>
        <p:txBody>
          <a:bodyPr/>
          <a:lstStyle/>
          <a:p>
            <a:r>
              <a:rPr lang="en-US" sz="2000" dirty="0" smtClean="0">
                <a:latin typeface="Arial" panose="020B0604020202020204" pitchFamily="34" charset="0"/>
                <a:cs typeface="Arial" panose="020B0604020202020204" pitchFamily="34" charset="0"/>
              </a:rPr>
              <a:t>3.2.3 ASTM (AS)</a:t>
            </a:r>
          </a:p>
          <a:p>
            <a:r>
              <a:rPr lang="en-US" sz="2000" dirty="0" smtClean="0">
                <a:latin typeface="Arial" panose="020B0604020202020204" pitchFamily="34" charset="0"/>
                <a:cs typeface="Arial" panose="020B0604020202020204" pitchFamily="34" charset="0"/>
              </a:rPr>
              <a:t>The American Society for Testing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Material (ASTM), </a:t>
            </a:r>
            <a:r>
              <a:rPr lang="en-US" sz="2000" dirty="0" err="1" smtClean="0">
                <a:latin typeface="Arial" panose="020B0604020202020204" pitchFamily="34" charset="0"/>
                <a:cs typeface="Arial" panose="020B0604020202020204" pitchFamily="34" charset="0"/>
              </a:rPr>
              <a:t>didirikan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pada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tahun</a:t>
            </a:r>
            <a:r>
              <a:rPr lang="en-US" sz="2000" dirty="0" smtClean="0">
                <a:latin typeface="Arial" panose="020B0604020202020204" pitchFamily="34" charset="0"/>
                <a:cs typeface="Arial" panose="020B0604020202020204" pitchFamily="34" charset="0"/>
              </a:rPr>
              <a:t> 1898 </a:t>
            </a:r>
            <a:r>
              <a:rPr lang="en-US" sz="2000" dirty="0" err="1" smtClean="0">
                <a:latin typeface="Arial" panose="020B0604020202020204" pitchFamily="34" charset="0"/>
                <a:cs typeface="Arial" panose="020B0604020202020204" pitchFamily="34" charset="0"/>
              </a:rPr>
              <a:t>sebagai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bagian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Amerika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Asosiasi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Internasional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Pengujian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Material (IATM), </a:t>
            </a:r>
            <a:r>
              <a:rPr lang="en-US" sz="2000" dirty="0" err="1" smtClean="0">
                <a:latin typeface="Arial" panose="020B0604020202020204" pitchFamily="34" charset="0"/>
                <a:cs typeface="Arial" panose="020B0604020202020204" pitchFamily="34" charset="0"/>
              </a:rPr>
              <a:t>mengklaim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sebagai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komunitas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terbesar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sebuah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berkembang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Beberapa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ribu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komite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mereka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bekerja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pada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lebih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12.000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ASTM </a:t>
            </a:r>
            <a:r>
              <a:rPr lang="en-US" sz="2000" dirty="0" err="1" smtClean="0">
                <a:latin typeface="Arial" panose="020B0604020202020204" pitchFamily="34" charset="0"/>
                <a:cs typeface="Arial" panose="020B0604020202020204" pitchFamily="34" charset="0"/>
              </a:rPr>
              <a:t>setiap</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tahun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menerbitkan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sebuah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buku</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mencakup</a:t>
            </a:r>
            <a:r>
              <a:rPr lang="en-US" sz="2000" dirty="0" smtClean="0">
                <a:latin typeface="Arial" panose="020B0604020202020204" pitchFamily="34" charset="0"/>
                <a:cs typeface="Arial" panose="020B0604020202020204" pitchFamily="34" charset="0"/>
              </a:rPr>
              <a:t> 15 </a:t>
            </a:r>
            <a:r>
              <a:rPr lang="en-US" sz="2000" dirty="0" err="1" smtClean="0">
                <a:latin typeface="Arial" panose="020B0604020202020204" pitchFamily="34" charset="0"/>
                <a:cs typeface="Arial" panose="020B0604020202020204" pitchFamily="34" charset="0"/>
              </a:rPr>
              <a:t>bagian</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menarik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tercantum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di </a:t>
            </a:r>
            <a:r>
              <a:rPr lang="en-US" sz="2000" dirty="0" err="1" smtClean="0">
                <a:latin typeface="Arial" panose="020B0604020202020204" pitchFamily="34" charset="0"/>
                <a:cs typeface="Arial" panose="020B0604020202020204" pitchFamily="34" charset="0"/>
              </a:rPr>
              <a:t>bawah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serta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ditambah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indeks</a:t>
            </a:r>
            <a:r>
              <a:rPr lang="en-US" sz="2000" dirty="0" smtClean="0">
                <a:latin typeface="Arial" panose="020B0604020202020204" pitchFamily="34" charset="0"/>
                <a:cs typeface="Arial" panose="020B0604020202020204" pitchFamily="34" charset="0"/>
              </a:rPr>
              <a:t> master. </a:t>
            </a:r>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Bagian dalam ASTM</a:t>
            </a:r>
          </a:p>
        </p:txBody>
      </p:sp>
      <p:sp>
        <p:nvSpPr>
          <p:cNvPr id="4" name="Rectangle 3"/>
          <p:cNvSpPr/>
          <p:nvPr/>
        </p:nvSpPr>
        <p:spPr>
          <a:xfrm>
            <a:off x="1066800" y="2057400"/>
            <a:ext cx="7162800" cy="2862322"/>
          </a:xfrm>
          <a:prstGeom prst="rect">
            <a:avLst/>
          </a:prstGeom>
        </p:spPr>
        <p:txBody>
          <a:bodyPr wrap="square">
            <a:spAutoFit/>
          </a:bodyPr>
          <a:lstStyle/>
          <a:p>
            <a:pPr marL="573088" indent="-573088">
              <a:buFont typeface="Wingdings" panose="05000000000000000000" pitchFamily="2" charset="2"/>
              <a:buChar char="q"/>
            </a:pPr>
            <a:r>
              <a:rPr lang="en-US" sz="2000" dirty="0" err="1" smtClean="0">
                <a:cs typeface="Arial" panose="020B0604020202020204" pitchFamily="34" charset="0"/>
              </a:rPr>
              <a:t>Produk</a:t>
            </a:r>
            <a:r>
              <a:rPr lang="en-US" sz="2000" dirty="0" smtClean="0">
                <a:cs typeface="Arial" panose="020B0604020202020204" pitchFamily="34" charset="0"/>
              </a:rPr>
              <a:t> </a:t>
            </a:r>
            <a:r>
              <a:rPr lang="en-US" sz="2000" dirty="0" err="1">
                <a:cs typeface="Arial" panose="020B0604020202020204" pitchFamily="34" charset="0"/>
              </a:rPr>
              <a:t>Besi</a:t>
            </a:r>
            <a:r>
              <a:rPr lang="en-US" sz="2000" dirty="0">
                <a:cs typeface="Arial" panose="020B0604020202020204" pitchFamily="34" charset="0"/>
              </a:rPr>
              <a:t> </a:t>
            </a:r>
            <a:r>
              <a:rPr lang="en-US" sz="2000" dirty="0" err="1">
                <a:cs typeface="Arial" panose="020B0604020202020204" pitchFamily="34" charset="0"/>
              </a:rPr>
              <a:t>dan</a:t>
            </a:r>
            <a:r>
              <a:rPr lang="en-US" sz="2000" dirty="0">
                <a:cs typeface="Arial" panose="020B0604020202020204" pitchFamily="34" charset="0"/>
              </a:rPr>
              <a:t> </a:t>
            </a:r>
            <a:r>
              <a:rPr lang="en-US" sz="2000" dirty="0" smtClean="0">
                <a:cs typeface="Arial" panose="020B0604020202020204" pitchFamily="34" charset="0"/>
              </a:rPr>
              <a:t>Baja</a:t>
            </a:r>
          </a:p>
          <a:p>
            <a:pPr marL="573088" indent="-573088">
              <a:buFont typeface="Wingdings" panose="05000000000000000000" pitchFamily="2" charset="2"/>
              <a:buChar char="q"/>
            </a:pPr>
            <a:r>
              <a:rPr lang="en-US" sz="2000" dirty="0" err="1" smtClean="0">
                <a:cs typeface="Arial" panose="020B0604020202020204" pitchFamily="34" charset="0"/>
              </a:rPr>
              <a:t>Konstruksi</a:t>
            </a:r>
            <a:r>
              <a:rPr lang="en-US" sz="2000" dirty="0">
                <a:cs typeface="Arial" panose="020B0604020202020204" pitchFamily="34" charset="0"/>
              </a:rPr>
              <a:t>	</a:t>
            </a:r>
            <a:endParaRPr lang="en-US" sz="2000" dirty="0" smtClean="0">
              <a:cs typeface="Arial" panose="020B0604020202020204" pitchFamily="34" charset="0"/>
            </a:endParaRPr>
          </a:p>
          <a:p>
            <a:pPr marL="573088" indent="-573088">
              <a:buFont typeface="Wingdings" panose="05000000000000000000" pitchFamily="2" charset="2"/>
              <a:buChar char="q"/>
            </a:pPr>
            <a:r>
              <a:rPr lang="en-US" sz="2000" dirty="0" err="1" smtClean="0">
                <a:cs typeface="Arial" panose="020B0604020202020204" pitchFamily="34" charset="0"/>
              </a:rPr>
              <a:t>Plastik</a:t>
            </a:r>
            <a:r>
              <a:rPr lang="en-US" sz="2000" dirty="0">
                <a:cs typeface="Arial" panose="020B0604020202020204" pitchFamily="34" charset="0"/>
              </a:rPr>
              <a:t>			</a:t>
            </a:r>
            <a:endParaRPr lang="en-US" sz="2000" dirty="0" smtClean="0">
              <a:cs typeface="Arial" panose="020B0604020202020204" pitchFamily="34" charset="0"/>
            </a:endParaRPr>
          </a:p>
          <a:p>
            <a:pPr marL="573088" indent="-573088">
              <a:buFont typeface="Wingdings" panose="05000000000000000000" pitchFamily="2" charset="2"/>
              <a:buChar char="q"/>
            </a:pPr>
            <a:r>
              <a:rPr lang="en-US" sz="2000" dirty="0" err="1" smtClean="0">
                <a:cs typeface="Arial" panose="020B0604020202020204" pitchFamily="34" charset="0"/>
              </a:rPr>
              <a:t>Alat</a:t>
            </a:r>
            <a:r>
              <a:rPr lang="en-US" sz="2000" dirty="0" smtClean="0">
                <a:cs typeface="Arial" panose="020B0604020202020204" pitchFamily="34" charset="0"/>
              </a:rPr>
              <a:t> </a:t>
            </a:r>
            <a:r>
              <a:rPr lang="en-US" sz="2000" dirty="0" err="1">
                <a:cs typeface="Arial" panose="020B0604020202020204" pitchFamily="34" charset="0"/>
              </a:rPr>
              <a:t>Kesehatan</a:t>
            </a:r>
            <a:r>
              <a:rPr lang="en-US" sz="2000" dirty="0">
                <a:cs typeface="Arial" panose="020B0604020202020204" pitchFamily="34" charset="0"/>
              </a:rPr>
              <a:t> </a:t>
            </a:r>
            <a:r>
              <a:rPr lang="en-US" sz="2000" dirty="0" err="1">
                <a:cs typeface="Arial" panose="020B0604020202020204" pitchFamily="34" charset="0"/>
              </a:rPr>
              <a:t>dan</a:t>
            </a:r>
            <a:r>
              <a:rPr lang="en-US" sz="2000" dirty="0">
                <a:cs typeface="Arial" panose="020B0604020202020204" pitchFamily="34" charset="0"/>
              </a:rPr>
              <a:t> </a:t>
            </a:r>
            <a:r>
              <a:rPr lang="en-US" sz="2000" dirty="0" err="1" smtClean="0">
                <a:cs typeface="Arial" panose="020B0604020202020204" pitchFamily="34" charset="0"/>
              </a:rPr>
              <a:t>Layanan</a:t>
            </a:r>
            <a:endParaRPr lang="en-US" sz="2000" dirty="0" smtClean="0">
              <a:cs typeface="Arial" panose="020B0604020202020204" pitchFamily="34" charset="0"/>
            </a:endParaRPr>
          </a:p>
          <a:p>
            <a:pPr marL="573088" indent="-573088">
              <a:buFont typeface="Wingdings" panose="05000000000000000000" pitchFamily="2" charset="2"/>
              <a:buChar char="q"/>
            </a:pPr>
            <a:r>
              <a:rPr lang="en-US" sz="2000" dirty="0" err="1" smtClean="0">
                <a:cs typeface="Arial" panose="020B0604020202020204" pitchFamily="34" charset="0"/>
              </a:rPr>
              <a:t>Metode</a:t>
            </a:r>
            <a:r>
              <a:rPr lang="en-US" sz="2000" dirty="0" smtClean="0">
                <a:cs typeface="Arial" panose="020B0604020202020204" pitchFamily="34" charset="0"/>
              </a:rPr>
              <a:t> </a:t>
            </a:r>
            <a:r>
              <a:rPr lang="en-US" sz="2000" dirty="0" err="1">
                <a:cs typeface="Arial" panose="020B0604020202020204" pitchFamily="34" charset="0"/>
              </a:rPr>
              <a:t>Uji</a:t>
            </a:r>
            <a:r>
              <a:rPr lang="en-US" sz="2000" dirty="0">
                <a:cs typeface="Arial" panose="020B0604020202020204" pitchFamily="34" charset="0"/>
              </a:rPr>
              <a:t> </a:t>
            </a:r>
            <a:r>
              <a:rPr lang="en-US" sz="2000" dirty="0" err="1">
                <a:cs typeface="Arial" panose="020B0604020202020204" pitchFamily="34" charset="0"/>
              </a:rPr>
              <a:t>Logam</a:t>
            </a:r>
            <a:r>
              <a:rPr lang="en-US" sz="2000" dirty="0">
                <a:cs typeface="Arial" panose="020B0604020202020204" pitchFamily="34" charset="0"/>
              </a:rPr>
              <a:t> </a:t>
            </a:r>
            <a:r>
              <a:rPr lang="en-US" sz="2000" dirty="0" err="1">
                <a:cs typeface="Arial" panose="020B0604020202020204" pitchFamily="34" charset="0"/>
              </a:rPr>
              <a:t>dan</a:t>
            </a:r>
            <a:r>
              <a:rPr lang="en-US" sz="2000" dirty="0">
                <a:cs typeface="Arial" panose="020B0604020202020204" pitchFamily="34" charset="0"/>
              </a:rPr>
              <a:t> </a:t>
            </a:r>
            <a:r>
              <a:rPr lang="en-US" sz="2000" dirty="0" err="1">
                <a:cs typeface="Arial" panose="020B0604020202020204" pitchFamily="34" charset="0"/>
              </a:rPr>
              <a:t>Prosedur</a:t>
            </a:r>
            <a:r>
              <a:rPr lang="en-US" sz="2000" dirty="0">
                <a:cs typeface="Arial" panose="020B0604020202020204" pitchFamily="34" charset="0"/>
              </a:rPr>
              <a:t> </a:t>
            </a:r>
            <a:r>
              <a:rPr lang="en-US" sz="2000" dirty="0" err="1" smtClean="0">
                <a:cs typeface="Arial" panose="020B0604020202020204" pitchFamily="34" charset="0"/>
              </a:rPr>
              <a:t>Analitis</a:t>
            </a:r>
            <a:endParaRPr lang="en-US" sz="2000" dirty="0" smtClean="0">
              <a:cs typeface="Arial" panose="020B0604020202020204" pitchFamily="34" charset="0"/>
            </a:endParaRPr>
          </a:p>
          <a:p>
            <a:pPr marL="573088" indent="-573088">
              <a:buFont typeface="Wingdings" panose="05000000000000000000" pitchFamily="2" charset="2"/>
              <a:buChar char="q"/>
            </a:pPr>
            <a:r>
              <a:rPr lang="en-US" sz="2000" dirty="0" err="1" smtClean="0">
                <a:cs typeface="Arial" panose="020B0604020202020204" pitchFamily="34" charset="0"/>
              </a:rPr>
              <a:t>Bakar</a:t>
            </a:r>
            <a:r>
              <a:rPr lang="en-US" sz="2000" dirty="0" smtClean="0">
                <a:cs typeface="Arial" panose="020B0604020202020204" pitchFamily="34" charset="0"/>
              </a:rPr>
              <a:t> </a:t>
            </a:r>
            <a:r>
              <a:rPr lang="en-US" sz="2000" dirty="0" err="1" smtClean="0">
                <a:cs typeface="Arial" panose="020B0604020202020204" pitchFamily="34" charset="0"/>
              </a:rPr>
              <a:t>Fosil</a:t>
            </a:r>
            <a:endParaRPr lang="en-US" sz="2000" dirty="0" smtClean="0">
              <a:cs typeface="Arial" panose="020B0604020202020204" pitchFamily="34" charset="0"/>
            </a:endParaRPr>
          </a:p>
          <a:p>
            <a:pPr marL="573088" indent="-573088">
              <a:buFont typeface="Wingdings" panose="05000000000000000000" pitchFamily="2" charset="2"/>
              <a:buChar char="q"/>
            </a:pPr>
            <a:r>
              <a:rPr lang="en-US" sz="2000" dirty="0" err="1" smtClean="0">
                <a:cs typeface="Arial" panose="020B0604020202020204" pitchFamily="34" charset="0"/>
              </a:rPr>
              <a:t>Nuklir</a:t>
            </a:r>
            <a:r>
              <a:rPr lang="en-US" sz="2000" dirty="0">
                <a:cs typeface="Arial" panose="020B0604020202020204" pitchFamily="34" charset="0"/>
              </a:rPr>
              <a:t>, Solar, </a:t>
            </a:r>
            <a:r>
              <a:rPr lang="en-US" sz="2000" dirty="0" err="1">
                <a:cs typeface="Arial" panose="020B0604020202020204" pitchFamily="34" charset="0"/>
              </a:rPr>
              <a:t>dan</a:t>
            </a:r>
            <a:r>
              <a:rPr lang="en-US" sz="2000" dirty="0">
                <a:cs typeface="Arial" panose="020B0604020202020204" pitchFamily="34" charset="0"/>
              </a:rPr>
              <a:t> </a:t>
            </a:r>
            <a:r>
              <a:rPr lang="en-US" sz="2000" dirty="0" err="1">
                <a:cs typeface="Arial" panose="020B0604020202020204" pitchFamily="34" charset="0"/>
              </a:rPr>
              <a:t>Panas</a:t>
            </a:r>
            <a:r>
              <a:rPr lang="en-US" sz="2000" dirty="0">
                <a:cs typeface="Arial" panose="020B0604020202020204" pitchFamily="34" charset="0"/>
              </a:rPr>
              <a:t> </a:t>
            </a:r>
            <a:r>
              <a:rPr lang="en-US" sz="2000" dirty="0" err="1" smtClean="0">
                <a:cs typeface="Arial" panose="020B0604020202020204" pitchFamily="34" charset="0"/>
              </a:rPr>
              <a:t>Bumi</a:t>
            </a:r>
            <a:endParaRPr lang="en-US" sz="2000" dirty="0" smtClean="0">
              <a:cs typeface="Arial" panose="020B0604020202020204" pitchFamily="34" charset="0"/>
            </a:endParaRPr>
          </a:p>
          <a:p>
            <a:pPr marL="573088" indent="-573088">
              <a:buFont typeface="Wingdings" panose="05000000000000000000" pitchFamily="2" charset="2"/>
              <a:buChar char="q"/>
            </a:pPr>
            <a:r>
              <a:rPr lang="en-US" sz="2000" dirty="0" err="1" smtClean="0">
                <a:cs typeface="Arial" panose="020B0604020202020204" pitchFamily="34" charset="0"/>
              </a:rPr>
              <a:t>Produk</a:t>
            </a:r>
            <a:r>
              <a:rPr lang="en-US" sz="2000" dirty="0" smtClean="0">
                <a:cs typeface="Arial" panose="020B0604020202020204" pitchFamily="34" charset="0"/>
              </a:rPr>
              <a:t> </a:t>
            </a:r>
            <a:r>
              <a:rPr lang="en-US" sz="2000" dirty="0" err="1">
                <a:cs typeface="Arial" panose="020B0604020202020204" pitchFamily="34" charset="0"/>
              </a:rPr>
              <a:t>Umum</a:t>
            </a:r>
            <a:r>
              <a:rPr lang="en-US" sz="2000" dirty="0">
                <a:cs typeface="Arial" panose="020B0604020202020204" pitchFamily="34" charset="0"/>
              </a:rPr>
              <a:t>, </a:t>
            </a:r>
            <a:r>
              <a:rPr lang="en-US" sz="2000" dirty="0" err="1">
                <a:cs typeface="Arial" panose="020B0604020202020204" pitchFamily="34" charset="0"/>
              </a:rPr>
              <a:t>Spesialisasi</a:t>
            </a:r>
            <a:r>
              <a:rPr lang="en-US" sz="2000" dirty="0">
                <a:cs typeface="Arial" panose="020B0604020202020204" pitchFamily="34" charset="0"/>
              </a:rPr>
              <a:t> Kimia, </a:t>
            </a:r>
            <a:r>
              <a:rPr lang="en-US" sz="2000" dirty="0" err="1">
                <a:cs typeface="Arial" panose="020B0604020202020204" pitchFamily="34" charset="0"/>
              </a:rPr>
              <a:t>Produk</a:t>
            </a:r>
            <a:r>
              <a:rPr lang="en-US" sz="2000" dirty="0">
                <a:cs typeface="Arial" panose="020B0604020202020204" pitchFamily="34" charset="0"/>
              </a:rPr>
              <a:t> </a:t>
            </a:r>
            <a:r>
              <a:rPr lang="en-US" sz="2000" dirty="0" smtClean="0">
                <a:cs typeface="Arial" panose="020B0604020202020204" pitchFamily="34" charset="0"/>
              </a:rPr>
              <a:t>yang </a:t>
            </a:r>
            <a:r>
              <a:rPr lang="en-US" sz="2000" dirty="0" err="1" smtClean="0">
                <a:cs typeface="Arial" panose="020B0604020202020204" pitchFamily="34" charset="0"/>
              </a:rPr>
              <a:t>telah</a:t>
            </a:r>
            <a:r>
              <a:rPr lang="en-US" sz="2000" dirty="0" smtClean="0">
                <a:cs typeface="Arial" panose="020B0604020202020204" pitchFamily="34" charset="0"/>
              </a:rPr>
              <a:t> </a:t>
            </a:r>
            <a:r>
              <a:rPr lang="en-US" sz="2000" dirty="0" err="1">
                <a:cs typeface="Arial" panose="020B0604020202020204" pitchFamily="34" charset="0"/>
              </a:rPr>
              <a:t>digunakan</a:t>
            </a:r>
            <a:r>
              <a:rPr lang="en-US" sz="2000" dirty="0">
                <a:cs typeface="Arial" panose="020B0604020202020204" pitchFamily="34" charset="0"/>
              </a:rPr>
              <a:t>		</a:t>
            </a:r>
            <a:endParaRPr lang="en-US" sz="2000" dirty="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dirty="0" err="1" smtClean="0">
                <a:latin typeface="Arial" panose="020B0604020202020204" pitchFamily="34" charset="0"/>
                <a:cs typeface="Arial" panose="020B0604020202020204" pitchFamily="34" charset="0"/>
              </a:rPr>
              <a:t>Bagian</a:t>
            </a:r>
            <a:r>
              <a:rPr lang="en-US" sz="3200" dirty="0" smtClean="0">
                <a:latin typeface="Arial" panose="020B0604020202020204" pitchFamily="34" charset="0"/>
                <a:cs typeface="Arial" panose="020B0604020202020204" pitchFamily="34" charset="0"/>
              </a:rPr>
              <a:t> </a:t>
            </a:r>
            <a:r>
              <a:rPr lang="en-US" sz="3200" dirty="0" err="1" smtClean="0">
                <a:latin typeface="Arial" panose="020B0604020202020204" pitchFamily="34" charset="0"/>
                <a:cs typeface="Arial" panose="020B0604020202020204" pitchFamily="34" charset="0"/>
              </a:rPr>
              <a:t>dalam</a:t>
            </a:r>
            <a:r>
              <a:rPr lang="en-US" sz="320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ASTM &gt;&gt;</a:t>
            </a:r>
            <a:endParaRPr lang="en-US" sz="3200" dirty="0" smtClean="0">
              <a:latin typeface="Arial" panose="020B0604020202020204" pitchFamily="34" charset="0"/>
              <a:cs typeface="Arial" panose="020B0604020202020204" pitchFamily="34" charset="0"/>
            </a:endParaRPr>
          </a:p>
        </p:txBody>
      </p:sp>
      <p:sp>
        <p:nvSpPr>
          <p:cNvPr id="5124" name="Content Placeholder 5"/>
          <p:cNvSpPr>
            <a:spLocks noGrp="1"/>
          </p:cNvSpPr>
          <p:nvPr>
            <p:ph idx="1"/>
          </p:nvPr>
        </p:nvSpPr>
        <p:spPr>
          <a:xfrm>
            <a:off x="685800" y="1524000"/>
            <a:ext cx="8001000" cy="4602163"/>
          </a:xfrm>
        </p:spPr>
        <p:txBody>
          <a:bodyPr/>
          <a:lstStyle/>
          <a:p>
            <a:pPr marL="466725" indent="-466725">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Nonferrous </a:t>
            </a:r>
            <a:r>
              <a:rPr lang="en-US" sz="2000" dirty="0" err="1" smtClean="0">
                <a:latin typeface="Arial" panose="020B0604020202020204" pitchFamily="34" charset="0"/>
                <a:cs typeface="Arial" panose="020B0604020202020204" pitchFamily="34" charset="0"/>
              </a:rPr>
              <a:t>Produk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Logam</a:t>
            </a:r>
            <a:endParaRPr lang="en-US"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en-US" sz="2000" dirty="0" err="1" smtClean="0">
                <a:latin typeface="Arial" panose="020B0604020202020204" pitchFamily="34" charset="0"/>
                <a:cs typeface="Arial" panose="020B0604020202020204" pitchFamily="34" charset="0"/>
              </a:rPr>
              <a:t>Tekstil</a:t>
            </a:r>
            <a:endParaRPr lang="en-US"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en-US" sz="2000" dirty="0" err="1" smtClean="0">
                <a:latin typeface="Arial" panose="020B0604020202020204" pitchFamily="34" charset="0"/>
                <a:cs typeface="Arial" panose="020B0604020202020204" pitchFamily="34" charset="0"/>
              </a:rPr>
              <a:t>Karet</a:t>
            </a:r>
            <a:endParaRPr lang="en-US"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en-US" sz="2000" dirty="0" err="1" smtClean="0">
                <a:latin typeface="Arial" panose="020B0604020202020204" pitchFamily="34" charset="0"/>
                <a:cs typeface="Arial" panose="020B0604020202020204" pitchFamily="34" charset="0"/>
              </a:rPr>
              <a:t>Isolasi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Listrik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Elektronika</a:t>
            </a:r>
            <a:endParaRPr lang="en-US"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en-US" sz="2000" dirty="0" err="1" smtClean="0">
                <a:latin typeface="Arial" panose="020B0604020202020204" pitchFamily="34" charset="0"/>
                <a:cs typeface="Arial" panose="020B0604020202020204" pitchFamily="34" charset="0"/>
              </a:rPr>
              <a:t>Produk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Minyak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Pelumas</a:t>
            </a:r>
            <a:endParaRPr lang="en-US"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Paints</a:t>
            </a:r>
            <a:r>
              <a:rPr lang="en-US" sz="2000" dirty="0" smtClean="0">
                <a:latin typeface="Arial" panose="020B0604020202020204" pitchFamily="34" charset="0"/>
                <a:cs typeface="Arial" panose="020B0604020202020204" pitchFamily="34" charset="0"/>
              </a:rPr>
              <a:t>, Coatings </a:t>
            </a:r>
            <a:r>
              <a:rPr lang="en-US" sz="2000" dirty="0" err="1" smtClean="0">
                <a:latin typeface="Arial" panose="020B0604020202020204" pitchFamily="34" charset="0"/>
                <a:cs typeface="Arial" panose="020B0604020202020204" pitchFamily="34" charset="0"/>
              </a:rPr>
              <a:t>terkait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Aromatics 		 </a:t>
            </a:r>
            <a:endParaRPr lang="en-US"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en-US" sz="2000" dirty="0" smtClean="0">
                <a:latin typeface="Arial" panose="020B0604020202020204" pitchFamily="34" charset="0"/>
                <a:cs typeface="Arial" panose="020B0604020202020204" pitchFamily="34" charset="0"/>
              </a:rPr>
              <a:t>Air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Teknologi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Lingkungan</a:t>
            </a:r>
            <a:endParaRPr lang="en-US"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en-US" sz="2000" dirty="0" err="1" smtClean="0">
                <a:latin typeface="Arial" panose="020B0604020202020204" pitchFamily="34" charset="0"/>
                <a:cs typeface="Arial" panose="020B0604020202020204" pitchFamily="34" charset="0"/>
              </a:rPr>
              <a:t>Metode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Umum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Instrumentasi</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466725" indent="-466725">
              <a:buFont typeface="Wingdings" panose="05000000000000000000" pitchFamily="2" charset="2"/>
              <a:buChar char="q"/>
            </a:pPr>
            <a:r>
              <a:rPr lang="en-US" sz="2000" dirty="0" err="1" smtClean="0">
                <a:latin typeface="Arial" panose="020B0604020202020204" pitchFamily="34" charset="0"/>
                <a:cs typeface="Arial" panose="020B0604020202020204" pitchFamily="34" charset="0"/>
              </a:rPr>
              <a:t>Indeks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semua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bagian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volume</a:t>
            </a:r>
          </a:p>
          <a:p>
            <a:pPr marL="0" indent="0">
              <a:buNone/>
            </a:pPr>
            <a:r>
              <a:rPr lang="en-US" sz="2000" dirty="0" smtClean="0">
                <a:latin typeface="Arial" panose="020B0604020202020204" pitchFamily="34" charset="0"/>
                <a:cs typeface="Arial" panose="020B0604020202020204" pitchFamily="34" charset="0"/>
              </a:rPr>
              <a:t>   </a:t>
            </a:r>
          </a:p>
          <a:p>
            <a:pPr marL="0" indent="0">
              <a:buFont typeface="Arial" panose="020B0604020202020204" pitchFamily="34" charset="0"/>
              <a:buNone/>
            </a:pPr>
            <a:r>
              <a:rPr lang="en-US" sz="2000" dirty="0" err="1" smtClean="0">
                <a:latin typeface="Arial" panose="020B0604020202020204" pitchFamily="34" charset="0"/>
                <a:cs typeface="Arial" panose="020B0604020202020204" pitchFamily="34" charset="0"/>
              </a:rPr>
              <a:t>Beberapa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ASTM </a:t>
            </a:r>
            <a:r>
              <a:rPr lang="en-US" sz="2000" dirty="0" err="1" smtClean="0">
                <a:latin typeface="Arial" panose="020B0604020202020204" pitchFamily="34" charset="0"/>
                <a:cs typeface="Arial" panose="020B0604020202020204" pitchFamily="34" charset="0"/>
              </a:rPr>
              <a:t>digunakan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sebagai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dasar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lainnya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seperti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dijelaskan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sub-</a:t>
            </a:r>
            <a:r>
              <a:rPr lang="en-US" sz="2000" dirty="0" err="1" smtClean="0">
                <a:latin typeface="Arial" panose="020B0604020202020204" pitchFamily="34" charset="0"/>
                <a:cs typeface="Arial" panose="020B0604020202020204" pitchFamily="34" charset="0"/>
              </a:rPr>
              <a:t>bagian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berikut</a:t>
            </a:r>
            <a:r>
              <a:rPr lang="en-US" sz="2000" dirty="0" smtClean="0">
                <a:latin typeface="Arial" panose="020B0604020202020204" pitchFamily="34" charset="0"/>
                <a:cs typeface="Arial" panose="020B0604020202020204" pitchFamily="34" charset="0"/>
              </a:rPr>
              <a:t>.</a:t>
            </a:r>
          </a:p>
          <a:p>
            <a:pPr marL="0" indent="0">
              <a:buFont typeface="Arial" panose="020B0604020202020204" pitchFamily="34" charset="0"/>
              <a:buNone/>
            </a:pPr>
            <a:endParaRPr lang="id-ID" sz="1200" dirty="0" smtClean="0">
              <a:latin typeface="+mj-lt"/>
              <a:cs typeface="Arial" panose="020B0604020202020204" pitchFamily="34" charset="0"/>
            </a:endParaRPr>
          </a:p>
        </p:txBody>
      </p:sp>
    </p:spTree>
    <p:extLst>
      <p:ext uri="{BB962C8B-B14F-4D97-AF65-F5344CB8AC3E}">
        <p14:creationId xmlns:p14="http://schemas.microsoft.com/office/powerpoint/2010/main" val="123820764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Content Placeholder 5"/>
          <p:cNvSpPr>
            <a:spLocks noGrp="1"/>
          </p:cNvSpPr>
          <p:nvPr>
            <p:ph idx="1"/>
          </p:nvPr>
        </p:nvSpPr>
        <p:spPr>
          <a:xfrm>
            <a:off x="457200" y="1143000"/>
            <a:ext cx="8229600" cy="4602163"/>
          </a:xfrm>
        </p:spPr>
        <p:txBody>
          <a:bodyPr/>
          <a:lstStyle/>
          <a:p>
            <a:r>
              <a:rPr lang="en-US" sz="2000" dirty="0" smtClean="0">
                <a:latin typeface="Arial" panose="020B0604020202020204" pitchFamily="34" charset="0"/>
                <a:cs typeface="Arial" panose="020B0604020202020204" pitchFamily="34" charset="0"/>
              </a:rPr>
              <a:t>3.2.4 HL7</a:t>
            </a:r>
          </a:p>
          <a:p>
            <a:r>
              <a:rPr lang="en-US" sz="2000" dirty="0" err="1" smtClean="0">
                <a:latin typeface="Arial" panose="020B0604020202020204" pitchFamily="34" charset="0"/>
                <a:cs typeface="Arial" panose="020B0604020202020204" pitchFamily="34" charset="0"/>
              </a:rPr>
              <a:t>Kesehatan</a:t>
            </a:r>
            <a:r>
              <a:rPr lang="en-US" sz="2000" dirty="0" smtClean="0">
                <a:latin typeface="Arial" panose="020B0604020202020204" pitchFamily="34" charset="0"/>
                <a:cs typeface="Arial" panose="020B0604020202020204" pitchFamily="34" charset="0"/>
              </a:rPr>
              <a:t> Tingkat </a:t>
            </a:r>
            <a:r>
              <a:rPr lang="en-US" sz="2000" dirty="0" err="1" smtClean="0">
                <a:latin typeface="Arial" panose="020B0604020202020204" pitchFamily="34" charset="0"/>
                <a:cs typeface="Arial" panose="020B0604020202020204" pitchFamily="34" charset="0"/>
              </a:rPr>
              <a:t>Tujuh</a:t>
            </a:r>
            <a:r>
              <a:rPr lang="en-US" sz="2000" dirty="0" smtClean="0">
                <a:latin typeface="Arial" panose="020B0604020202020204" pitchFamily="34" charset="0"/>
                <a:cs typeface="Arial" panose="020B0604020202020204" pitchFamily="34" charset="0"/>
              </a:rPr>
              <a:t> (HL7 ®) </a:t>
            </a:r>
            <a:r>
              <a:rPr lang="en-US" sz="2000" dirty="0" err="1" smtClean="0">
                <a:latin typeface="Arial" panose="020B0604020202020204" pitchFamily="34" charset="0"/>
                <a:cs typeface="Arial" panose="020B0604020202020204" pitchFamily="34" charset="0"/>
              </a:rPr>
              <a:t>berasal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pada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tahun</a:t>
            </a:r>
            <a:r>
              <a:rPr lang="en-US" sz="2000" dirty="0" smtClean="0">
                <a:latin typeface="Arial" panose="020B0604020202020204" pitchFamily="34" charset="0"/>
                <a:cs typeface="Arial" panose="020B0604020202020204" pitchFamily="34" charset="0"/>
              </a:rPr>
              <a:t> 1987 </a:t>
            </a:r>
            <a:r>
              <a:rPr lang="en-US" sz="2000" dirty="0" err="1" smtClean="0">
                <a:latin typeface="Arial" panose="020B0604020202020204" pitchFamily="34" charset="0"/>
                <a:cs typeface="Arial" panose="020B0604020202020204" pitchFamily="34" charset="0"/>
              </a:rPr>
              <a:t>sebagai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kelompok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perusahaan</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datang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bersama-sama</a:t>
            </a:r>
            <a:r>
              <a:rPr lang="en-US" sz="2000" dirty="0" smtClean="0">
                <a:latin typeface="Arial" panose="020B0604020202020204" pitchFamily="34" charset="0"/>
                <a:cs typeface="Arial" panose="020B0604020202020204" pitchFamily="34" charset="0"/>
              </a:rPr>
              <a:t> di Palo Alto, California,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berkolaborasi</a:t>
            </a:r>
            <a:r>
              <a:rPr lang="en-US" sz="2000" dirty="0" smtClean="0">
                <a:latin typeface="Arial" panose="020B0604020202020204" pitchFamily="34" charset="0"/>
                <a:cs typeface="Arial" panose="020B0604020202020204" pitchFamily="34" charset="0"/>
              </a:rPr>
              <a:t> o n </a:t>
            </a:r>
            <a:r>
              <a:rPr lang="en-US" sz="2000" dirty="0" err="1" smtClean="0">
                <a:latin typeface="Arial" panose="020B0604020202020204" pitchFamily="34" charset="0"/>
                <a:cs typeface="Arial" panose="020B0604020202020204" pitchFamily="34" charset="0"/>
              </a:rPr>
              <a:t>standardisasi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pertukaran</a:t>
            </a:r>
            <a:r>
              <a:rPr lang="en-US" sz="2000" dirty="0" smtClean="0">
                <a:latin typeface="Arial" panose="020B0604020202020204" pitchFamily="34" charset="0"/>
                <a:cs typeface="Arial" panose="020B0604020202020204" pitchFamily="34" charset="0"/>
              </a:rPr>
              <a:t> data </a:t>
            </a:r>
            <a:r>
              <a:rPr lang="en-US" sz="2000" dirty="0" err="1" smtClean="0">
                <a:latin typeface="Arial" panose="020B0604020202020204" pitchFamily="34" charset="0"/>
                <a:cs typeface="Arial" panose="020B0604020202020204" pitchFamily="34" charset="0"/>
              </a:rPr>
              <a:t>kesehatan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secara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khusus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antara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aplikasi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kecerdasanhin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rumah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sakit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Sebuah</a:t>
            </a:r>
            <a:r>
              <a:rPr lang="en-US" sz="2000" dirty="0" smtClean="0">
                <a:latin typeface="Arial" panose="020B0604020202020204" pitchFamily="34" charset="0"/>
                <a:cs typeface="Arial" panose="020B0604020202020204" pitchFamily="34" charset="0"/>
              </a:rPr>
              <a:t> whitepaper </a:t>
            </a:r>
            <a:r>
              <a:rPr lang="en-US" sz="2000" dirty="0" err="1" smtClean="0">
                <a:latin typeface="Arial" panose="020B0604020202020204" pitchFamily="34" charset="0"/>
                <a:cs typeface="Arial" panose="020B0604020202020204" pitchFamily="34" charset="0"/>
              </a:rPr>
              <a:t>tersedia</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merangkum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sejumlah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besar</a:t>
            </a:r>
            <a:r>
              <a:rPr lang="en-US" sz="2000" dirty="0" smtClean="0">
                <a:latin typeface="Arial" panose="020B0604020202020204" pitchFamily="34" charset="0"/>
                <a:cs typeface="Arial" panose="020B0604020202020204" pitchFamily="34" charset="0"/>
              </a:rPr>
              <a:t> mater </a:t>
            </a:r>
            <a:r>
              <a:rPr lang="en-US" sz="2000" dirty="0" err="1" smtClean="0">
                <a:latin typeface="Arial" panose="020B0604020202020204" pitchFamily="34" charset="0"/>
                <a:cs typeface="Arial" panose="020B0604020202020204" pitchFamily="34" charset="0"/>
              </a:rPr>
              <a:t>ial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tentang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sejarah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awal</a:t>
            </a:r>
            <a:r>
              <a:rPr lang="en-US" sz="2000" dirty="0" smtClean="0">
                <a:latin typeface="Arial" panose="020B0604020202020204" pitchFamily="34" charset="0"/>
                <a:cs typeface="Arial" panose="020B0604020202020204" pitchFamily="34" charset="0"/>
              </a:rPr>
              <a:t> HL7. </a:t>
            </a:r>
            <a:r>
              <a:rPr lang="en-US" sz="2000" dirty="0" err="1" smtClean="0">
                <a:latin typeface="Arial" panose="020B0604020202020204" pitchFamily="34" charset="0"/>
                <a:cs typeface="Arial" panose="020B0604020202020204" pitchFamily="34" charset="0"/>
              </a:rPr>
              <a:t>Tak</a:t>
            </a:r>
            <a:r>
              <a:rPr lang="en-US" sz="2000" dirty="0" smtClean="0">
                <a:latin typeface="Arial" panose="020B0604020202020204" pitchFamily="34" charset="0"/>
                <a:cs typeface="Arial" panose="020B0604020202020204" pitchFamily="34" charset="0"/>
              </a:rPr>
              <a:t> lama </a:t>
            </a:r>
            <a:r>
              <a:rPr lang="en-US" sz="2000" dirty="0" err="1" smtClean="0">
                <a:latin typeface="Arial" panose="020B0604020202020204" pitchFamily="34" charset="0"/>
                <a:cs typeface="Arial" panose="020B0604020202020204" pitchFamily="34" charset="0"/>
              </a:rPr>
              <a:t>setelah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organisasi</a:t>
            </a:r>
            <a:r>
              <a:rPr lang="en-US" sz="2000" dirty="0" smtClean="0">
                <a:latin typeface="Arial" panose="020B0604020202020204" pitchFamily="34" charset="0"/>
                <a:cs typeface="Arial" panose="020B0604020202020204" pitchFamily="34" charset="0"/>
              </a:rPr>
              <a:t> HL7 </a:t>
            </a:r>
            <a:r>
              <a:rPr lang="en-US" sz="2000" dirty="0" err="1" smtClean="0">
                <a:latin typeface="Arial" panose="020B0604020202020204" pitchFamily="34" charset="0"/>
                <a:cs typeface="Arial" panose="020B0604020202020204" pitchFamily="34" charset="0"/>
              </a:rPr>
              <a:t>dibentuk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versi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pertama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HL7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(HL7 1.0) </a:t>
            </a:r>
            <a:r>
              <a:rPr lang="en-US" sz="2000" dirty="0" err="1" smtClean="0">
                <a:latin typeface="Arial" panose="020B0604020202020204" pitchFamily="34" charset="0"/>
                <a:cs typeface="Arial" panose="020B0604020202020204" pitchFamily="34" charset="0"/>
              </a:rPr>
              <a:t>telah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dikembangkan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berdasarkan</a:t>
            </a:r>
            <a:r>
              <a:rPr lang="en-US" sz="2000" dirty="0" smtClean="0">
                <a:latin typeface="Arial" panose="020B0604020202020204" pitchFamily="34" charset="0"/>
                <a:cs typeface="Arial" panose="020B0604020202020204" pitchFamily="34" charset="0"/>
              </a:rPr>
              <a:t> American Society for Testing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Material (ASTM)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Setelah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akreditasi</a:t>
            </a:r>
            <a:r>
              <a:rPr lang="en-US" sz="2000" dirty="0" smtClean="0">
                <a:latin typeface="Arial" panose="020B0604020202020204" pitchFamily="34" charset="0"/>
                <a:cs typeface="Arial" panose="020B0604020202020204" pitchFamily="34" charset="0"/>
              </a:rPr>
              <a:t> HL7 's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Amerika</a:t>
            </a:r>
            <a:endParaRPr lang="en-US" sz="2000" dirty="0" smtClean="0">
              <a:latin typeface="Arial" panose="020B0604020202020204" pitchFamily="34" charset="0"/>
              <a:cs typeface="Arial" panose="020B0604020202020204" pitchFamily="34" charset="0"/>
            </a:endParaRP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Content Placeholder 5"/>
          <p:cNvSpPr>
            <a:spLocks noGrp="1"/>
          </p:cNvSpPr>
          <p:nvPr>
            <p:ph idx="1"/>
          </p:nvPr>
        </p:nvSpPr>
        <p:spPr>
          <a:xfrm>
            <a:off x="457200" y="1371600"/>
            <a:ext cx="8229600" cy="4602163"/>
          </a:xfrm>
        </p:spPr>
        <p:txBody>
          <a:bodyPr/>
          <a:lstStyle/>
          <a:p>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Institute </a:t>
            </a:r>
            <a:r>
              <a:rPr lang="en-US" sz="2000" dirty="0" err="1" smtClean="0">
                <a:latin typeface="Arial" panose="020B0604020202020204" pitchFamily="34" charset="0"/>
                <a:cs typeface="Arial" panose="020B0604020202020204" pitchFamily="34" charset="0"/>
              </a:rPr>
              <a:t>Nasional</a:t>
            </a:r>
            <a:r>
              <a:rPr lang="en-US" sz="2000" dirty="0" smtClean="0">
                <a:latin typeface="Arial" panose="020B0604020202020204" pitchFamily="34" charset="0"/>
                <a:cs typeface="Arial" panose="020B0604020202020204" pitchFamily="34" charset="0"/>
              </a:rPr>
              <a:t> (ANSI), </a:t>
            </a:r>
            <a:r>
              <a:rPr lang="en-US" sz="2000" dirty="0" err="1" smtClean="0">
                <a:latin typeface="Arial" panose="020B0604020202020204" pitchFamily="34" charset="0"/>
                <a:cs typeface="Arial" panose="020B0604020202020204" pitchFamily="34" charset="0"/>
              </a:rPr>
              <a:t>publikasi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berikutnya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keluarga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versi</a:t>
            </a:r>
            <a:r>
              <a:rPr lang="en-US" sz="2000" dirty="0" smtClean="0">
                <a:latin typeface="Arial" panose="020B0604020202020204" pitchFamily="34" charset="0"/>
                <a:cs typeface="Arial" panose="020B0604020202020204" pitchFamily="34" charset="0"/>
              </a:rPr>
              <a:t> HL7 2.x </a:t>
            </a:r>
            <a:r>
              <a:rPr lang="en-US" sz="2000" dirty="0" err="1" smtClean="0">
                <a:latin typeface="Arial" panose="020B0604020202020204" pitchFamily="34" charset="0"/>
                <a:cs typeface="Arial" panose="020B0604020202020204" pitchFamily="34" charset="0"/>
              </a:rPr>
              <a:t>juga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dikenal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sebagai</a:t>
            </a:r>
            <a:r>
              <a:rPr lang="en-US" sz="2000" dirty="0" smtClean="0">
                <a:latin typeface="Arial" panose="020B0604020202020204" pitchFamily="34" charset="0"/>
                <a:cs typeface="Arial" panose="020B0604020202020204" pitchFamily="34" charset="0"/>
              </a:rPr>
              <a:t> “v2”) </a:t>
            </a:r>
            <a:r>
              <a:rPr lang="en-US" sz="2000" dirty="0" err="1" smtClean="0">
                <a:latin typeface="Arial" panose="020B0604020202020204" pitchFamily="34" charset="0"/>
                <a:cs typeface="Arial" panose="020B0604020202020204" pitchFamily="34" charset="0"/>
              </a:rPr>
              <a:t>ame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bec</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banyak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digunakan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merupakan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ANSI. </a:t>
            </a:r>
            <a:r>
              <a:rPr lang="en-US" sz="2000" dirty="0" err="1" smtClean="0">
                <a:latin typeface="Arial" panose="020B0604020202020204" pitchFamily="34" charset="0"/>
                <a:cs typeface="Arial" panose="020B0604020202020204" pitchFamily="34" charset="0"/>
              </a:rPr>
              <a:t>Keluarga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versi</a:t>
            </a:r>
            <a:r>
              <a:rPr lang="en-US" sz="2000" dirty="0" smtClean="0">
                <a:latin typeface="Arial" panose="020B0604020202020204" pitchFamily="34" charset="0"/>
                <a:cs typeface="Arial" panose="020B0604020202020204" pitchFamily="34" charset="0"/>
              </a:rPr>
              <a:t> 2.x </a:t>
            </a:r>
            <a:r>
              <a:rPr lang="en-US" sz="2000" dirty="0" err="1" smtClean="0">
                <a:latin typeface="Arial" panose="020B0604020202020204" pitchFamily="34" charset="0"/>
                <a:cs typeface="Arial" panose="020B0604020202020204" pitchFamily="34" charset="0"/>
              </a:rPr>
              <a:t>mulai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rud</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imentary</a:t>
            </a:r>
            <a:r>
              <a:rPr lang="en-US" sz="2000" dirty="0" smtClean="0">
                <a:latin typeface="Arial" panose="020B0604020202020204" pitchFamily="34" charset="0"/>
                <a:cs typeface="Arial" panose="020B0604020202020204" pitchFamily="34" charset="0"/>
              </a:rPr>
              <a:t> HL7 </a:t>
            </a:r>
            <a:r>
              <a:rPr lang="en-US" sz="2000" dirty="0" err="1" smtClean="0">
                <a:latin typeface="Arial" panose="020B0604020202020204" pitchFamily="34" charset="0"/>
                <a:cs typeface="Arial" panose="020B0604020202020204" pitchFamily="34" charset="0"/>
              </a:rPr>
              <a:t>versi</a:t>
            </a:r>
            <a:r>
              <a:rPr lang="en-US" sz="2000" dirty="0" smtClean="0">
                <a:latin typeface="Arial" panose="020B0604020202020204" pitchFamily="34" charset="0"/>
                <a:cs typeface="Arial" panose="020B0604020202020204" pitchFamily="34" charset="0"/>
              </a:rPr>
              <a:t> 2.1, yang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cepat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digantikan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oleh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versi</a:t>
            </a:r>
            <a:r>
              <a:rPr lang="en-US" sz="2000" dirty="0" smtClean="0">
                <a:latin typeface="Arial" panose="020B0604020202020204" pitchFamily="34" charset="0"/>
                <a:cs typeface="Arial" panose="020B0604020202020204" pitchFamily="34" charset="0"/>
              </a:rPr>
              <a:t> 2.2. </a:t>
            </a:r>
            <a:r>
              <a:rPr lang="en-US" sz="2000" dirty="0" err="1" smtClean="0">
                <a:latin typeface="Arial" panose="020B0604020202020204" pitchFamily="34" charset="0"/>
                <a:cs typeface="Arial" panose="020B0604020202020204" pitchFamily="34" charset="0"/>
              </a:rPr>
              <a:t>Fokus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penggunaan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adalah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komunikasi</a:t>
            </a:r>
            <a:r>
              <a:rPr lang="en-US" sz="2000" dirty="0" smtClean="0">
                <a:latin typeface="Arial" panose="020B0604020202020204" pitchFamily="34" charset="0"/>
                <a:cs typeface="Arial" panose="020B0604020202020204" pitchFamily="34" charset="0"/>
              </a:rPr>
              <a:t> internal </a:t>
            </a:r>
            <a:r>
              <a:rPr lang="en-US" sz="2000" dirty="0" err="1" smtClean="0">
                <a:latin typeface="Arial" panose="020B0604020202020204" pitchFamily="34" charset="0"/>
                <a:cs typeface="Arial" panose="020B0604020202020204" pitchFamily="34" charset="0"/>
              </a:rPr>
              <a:t>rumah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sakit</a:t>
            </a:r>
            <a:r>
              <a:rPr lang="en-US" sz="2000" dirty="0" smtClean="0">
                <a:latin typeface="Arial" panose="020B0604020202020204" pitchFamily="34" charset="0"/>
                <a:cs typeface="Arial" panose="020B0604020202020204" pitchFamily="34" charset="0"/>
              </a:rPr>
              <a:t> 's. </a:t>
            </a:r>
            <a:r>
              <a:rPr lang="en-US" sz="2000" dirty="0" err="1" smtClean="0">
                <a:latin typeface="Arial" panose="020B0604020202020204" pitchFamily="34" charset="0"/>
                <a:cs typeface="Arial" panose="020B0604020202020204" pitchFamily="34" charset="0"/>
              </a:rPr>
              <a:t>Bahkan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saat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ini</a:t>
            </a:r>
            <a:r>
              <a:rPr lang="en-US" sz="2000" dirty="0" smtClean="0">
                <a:latin typeface="Arial" panose="020B0604020202020204" pitchFamily="34" charset="0"/>
                <a:cs typeface="Arial" panose="020B0604020202020204" pitchFamily="34" charset="0"/>
              </a:rPr>
              <a:t>, “HL7 v2” </a:t>
            </a:r>
            <a:r>
              <a:rPr lang="en-US" sz="2000" dirty="0" err="1" smtClean="0">
                <a:latin typeface="Arial" panose="020B0604020202020204" pitchFamily="34" charset="0"/>
                <a:cs typeface="Arial" panose="020B0604020202020204" pitchFamily="34" charset="0"/>
              </a:rPr>
              <a:t>sering</a:t>
            </a:r>
            <a:r>
              <a:rPr lang="en-US" sz="2000" dirty="0" smtClean="0">
                <a:latin typeface="Arial" panose="020B0604020202020204" pitchFamily="34" charset="0"/>
                <a:cs typeface="Arial" panose="020B0604020202020204" pitchFamily="34" charset="0"/>
              </a:rPr>
              <a:t> Ass </a:t>
            </a:r>
            <a:r>
              <a:rPr lang="en-US" sz="2000" dirty="0" err="1" smtClean="0">
                <a:latin typeface="Arial" panose="020B0604020202020204" pitchFamily="34" charset="0"/>
                <a:cs typeface="Arial" panose="020B0604020202020204" pitchFamily="34" charset="0"/>
              </a:rPr>
              <a:t>ociated</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jenis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rawat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inap</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komunikasi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meskipun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keluarga</a:t>
            </a:r>
            <a:r>
              <a:rPr lang="en-US" sz="2000" dirty="0" smtClean="0">
                <a:latin typeface="Arial" panose="020B0604020202020204" pitchFamily="34" charset="0"/>
                <a:cs typeface="Arial" panose="020B0604020202020204" pitchFamily="34" charset="0"/>
              </a:rPr>
              <a:t> HL7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sekarang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mencakup</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lebih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jus t </a:t>
            </a:r>
            <a:r>
              <a:rPr lang="en-US" sz="2000" dirty="0" err="1" smtClean="0">
                <a:latin typeface="Arial" panose="020B0604020202020204" pitchFamily="34" charset="0"/>
                <a:cs typeface="Arial" panose="020B0604020202020204" pitchFamily="34" charset="0"/>
              </a:rPr>
              <a:t>pertukaran</a:t>
            </a:r>
            <a:r>
              <a:rPr lang="en-US" sz="2000" dirty="0" smtClean="0">
                <a:latin typeface="Arial" panose="020B0604020202020204" pitchFamily="34" charset="0"/>
                <a:cs typeface="Arial" panose="020B0604020202020204" pitchFamily="34" charset="0"/>
              </a:rPr>
              <a:t> data intra-</a:t>
            </a:r>
            <a:r>
              <a:rPr lang="en-US" sz="2000" dirty="0" err="1" smtClean="0">
                <a:latin typeface="Arial" panose="020B0604020202020204" pitchFamily="34" charset="0"/>
                <a:cs typeface="Arial" panose="020B0604020202020204" pitchFamily="34" charset="0"/>
              </a:rPr>
              <a:t>rumah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sakit</a:t>
            </a:r>
            <a:r>
              <a:rPr lang="en-US" sz="2000" dirty="0" smtClean="0">
                <a:latin typeface="Arial" panose="020B0604020202020204" pitchFamily="34" charset="0"/>
                <a:cs typeface="Arial" panose="020B0604020202020204" pitchFamily="34" charset="0"/>
              </a:rPr>
              <a:t>. HL7 </a:t>
            </a:r>
            <a:r>
              <a:rPr lang="en-US" sz="2000" dirty="0" err="1" smtClean="0">
                <a:latin typeface="Arial" panose="020B0604020202020204" pitchFamily="34" charset="0"/>
                <a:cs typeface="Arial" panose="020B0604020202020204" pitchFamily="34" charset="0"/>
              </a:rPr>
              <a:t>awalnya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dirancang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murni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berkomunikasi</a:t>
            </a:r>
            <a:r>
              <a:rPr lang="en-US" sz="2000" dirty="0" smtClean="0">
                <a:latin typeface="Arial" panose="020B0604020202020204" pitchFamily="34" charset="0"/>
                <a:cs typeface="Arial" panose="020B0604020202020204" pitchFamily="34" charset="0"/>
              </a:rPr>
              <a:t> data </a:t>
            </a:r>
            <a:r>
              <a:rPr lang="en-US" sz="2000" dirty="0" err="1" smtClean="0">
                <a:latin typeface="Arial" panose="020B0604020202020204" pitchFamily="34" charset="0"/>
                <a:cs typeface="Arial" panose="020B0604020202020204" pitchFamily="34" charset="0"/>
              </a:rPr>
              <a:t>administrasi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terkait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pasien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Sejak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saat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itu</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bagaimanapun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ini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diperluas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disertakan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layanan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sosial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Komunikasi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adalah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tujuan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seluruh</a:t>
            </a:r>
            <a:r>
              <a:rPr lang="en-US" sz="2000" dirty="0" smtClean="0">
                <a:latin typeface="Arial" panose="020B0604020202020204" pitchFamily="34" charset="0"/>
                <a:cs typeface="Arial" panose="020B0604020202020204" pitchFamily="34" charset="0"/>
              </a:rPr>
              <a:t> event-oriented HL7</a:t>
            </a:r>
          </a:p>
          <a:p>
            <a:r>
              <a:rPr lang="en-US" sz="2000" dirty="0" err="1">
                <a:latin typeface="Arial" panose="020B0604020202020204" pitchFamily="34" charset="0"/>
                <a:cs typeface="Arial" panose="020B0604020202020204" pitchFamily="34" charset="0"/>
              </a:rPr>
              <a:t>P</a:t>
            </a:r>
            <a:r>
              <a:rPr lang="en-US" sz="2000" dirty="0" err="1" smtClean="0">
                <a:latin typeface="Arial" panose="020B0604020202020204" pitchFamily="34" charset="0"/>
                <a:cs typeface="Arial" panose="020B0604020202020204" pitchFamily="34" charset="0"/>
              </a:rPr>
              <a:t>ertukaran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pesan</a:t>
            </a:r>
            <a:r>
              <a:rPr lang="en-US" sz="2000" dirty="0" smtClean="0">
                <a:latin typeface="Arial" panose="020B0604020202020204" pitchFamily="34" charset="0"/>
                <a:cs typeface="Arial" panose="020B0604020202020204" pitchFamily="34" charset="0"/>
              </a:rPr>
              <a:t>.</a:t>
            </a: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HL7</a:t>
            </a:r>
          </a:p>
        </p:txBody>
      </p:sp>
      <p:sp>
        <p:nvSpPr>
          <p:cNvPr id="7172" name="Content Placeholder 5"/>
          <p:cNvSpPr>
            <a:spLocks noGrp="1"/>
          </p:cNvSpPr>
          <p:nvPr>
            <p:ph idx="1"/>
          </p:nvPr>
        </p:nvSpPr>
        <p:spPr>
          <a:xfrm>
            <a:off x="762000" y="1524000"/>
            <a:ext cx="7772399" cy="4602163"/>
          </a:xfrm>
        </p:spPr>
        <p:txBody>
          <a:bodyPr/>
          <a:lstStyle/>
          <a:p>
            <a:pPr marL="466725" indent="-466725">
              <a:buFont typeface="Wingdings" panose="05000000000000000000" pitchFamily="2" charset="2"/>
              <a:buChar char="q"/>
              <a:defRPr/>
            </a:pPr>
            <a:r>
              <a:rPr lang="en-US" sz="2000" dirty="0">
                <a:latin typeface="Arial" panose="020B0604020202020204" pitchFamily="34" charset="0"/>
                <a:cs typeface="Arial" panose="020B0604020202020204" pitchFamily="34" charset="0"/>
              </a:rPr>
              <a:t>HL7 </a:t>
            </a:r>
            <a:r>
              <a:rPr lang="en-US" sz="2000" dirty="0" err="1">
                <a:latin typeface="Arial" panose="020B0604020202020204" pitchFamily="34" charset="0"/>
                <a:cs typeface="Arial" panose="020B0604020202020204" pitchFamily="34" charset="0"/>
              </a:rPr>
              <a:t>sekarang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terdiri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dari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keluarga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standar</a:t>
            </a:r>
            <a:r>
              <a:rPr lang="en-US" sz="2000" dirty="0">
                <a:latin typeface="Arial" panose="020B0604020202020204" pitchFamily="34" charset="0"/>
                <a:cs typeface="Arial" panose="020B0604020202020204" pitchFamily="34" charset="0"/>
              </a:rPr>
              <a:t> yang </a:t>
            </a:r>
            <a:r>
              <a:rPr lang="en-US" sz="2000" dirty="0" err="1">
                <a:latin typeface="Arial" panose="020B0604020202020204" pitchFamily="34" charset="0"/>
                <a:cs typeface="Arial" panose="020B0604020202020204" pitchFamily="34" charset="0"/>
              </a:rPr>
              <a:t>dikutip</a:t>
            </a:r>
            <a:r>
              <a:rPr lang="en-US" sz="2000" dirty="0">
                <a:latin typeface="Arial" panose="020B0604020202020204" pitchFamily="34" charset="0"/>
                <a:cs typeface="Arial" panose="020B0604020202020204" pitchFamily="34" charset="0"/>
              </a:rPr>
              <a:t> di </a:t>
            </a:r>
            <a:r>
              <a:rPr lang="en-US" sz="2000" dirty="0" err="1">
                <a:latin typeface="Arial" panose="020B0604020202020204" pitchFamily="34" charset="0"/>
                <a:cs typeface="Arial" panose="020B0604020202020204" pitchFamily="34" charset="0"/>
              </a:rPr>
              <a:t>sini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semuanya</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ditangani</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pertukaran</a:t>
            </a:r>
            <a:r>
              <a:rPr lang="en-US" sz="2000" dirty="0">
                <a:latin typeface="Arial" panose="020B0604020202020204" pitchFamily="34" charset="0"/>
                <a:cs typeface="Arial" panose="020B0604020202020204" pitchFamily="34" charset="0"/>
              </a:rPr>
              <a:t> data</a:t>
            </a:r>
            <a:r>
              <a:rPr lang="en-US" sz="2000" dirty="0" smtClean="0">
                <a:latin typeface="Arial" panose="020B0604020202020204" pitchFamily="34" charset="0"/>
                <a:cs typeface="Arial" panose="020B0604020202020204" pitchFamily="34" charset="0"/>
              </a:rPr>
              <a:t>:</a:t>
            </a:r>
          </a:p>
          <a:p>
            <a:pPr marL="466725" indent="-466725">
              <a:buFont typeface="Wingdings" panose="05000000000000000000" pitchFamily="2" charset="2"/>
              <a:buChar char="q"/>
              <a:defRPr/>
            </a:pPr>
            <a:r>
              <a:rPr lang="en-US" sz="2000" dirty="0" smtClean="0">
                <a:latin typeface="Arial" panose="020B0604020202020204" pitchFamily="34" charset="0"/>
                <a:cs typeface="Arial" panose="020B0604020202020204" pitchFamily="34" charset="0"/>
              </a:rPr>
              <a:t>HL7 </a:t>
            </a:r>
            <a:r>
              <a:rPr lang="en-US" sz="2000" dirty="0" err="1">
                <a:latin typeface="Arial" panose="020B0604020202020204" pitchFamily="34" charset="0"/>
                <a:cs typeface="Arial" panose="020B0604020202020204" pitchFamily="34" charset="0"/>
              </a:rPr>
              <a:t>versi</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2.x</a:t>
            </a:r>
          </a:p>
          <a:p>
            <a:pPr marL="466725" indent="-466725">
              <a:buFont typeface="Wingdings" panose="05000000000000000000" pitchFamily="2" charset="2"/>
              <a:buChar char="q"/>
              <a:defRPr/>
            </a:pPr>
            <a:r>
              <a:rPr lang="en-US" sz="2000" dirty="0" smtClean="0">
                <a:latin typeface="Arial" panose="020B0604020202020204" pitchFamily="34" charset="0"/>
                <a:cs typeface="Arial" panose="020B0604020202020204" pitchFamily="34" charset="0"/>
              </a:rPr>
              <a:t>HL7 </a:t>
            </a:r>
            <a:r>
              <a:rPr lang="en-US" sz="2000" dirty="0" err="1">
                <a:latin typeface="Arial" panose="020B0604020202020204" pitchFamily="34" charset="0"/>
                <a:cs typeface="Arial" panose="020B0604020202020204" pitchFamily="34" charset="0"/>
              </a:rPr>
              <a:t>Versi</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3</a:t>
            </a:r>
          </a:p>
          <a:p>
            <a:pPr marL="466725" indent="-466725">
              <a:buFont typeface="Wingdings" panose="05000000000000000000" pitchFamily="2" charset="2"/>
              <a:buChar char="q"/>
              <a:defRPr/>
            </a:pPr>
            <a:r>
              <a:rPr lang="en-US" sz="2000" dirty="0" smtClean="0">
                <a:latin typeface="Arial" panose="020B0604020202020204" pitchFamily="34" charset="0"/>
                <a:cs typeface="Arial" panose="020B0604020202020204" pitchFamily="34" charset="0"/>
              </a:rPr>
              <a:t>Clinical </a:t>
            </a:r>
            <a:r>
              <a:rPr lang="en-US" sz="2000" dirty="0" err="1">
                <a:latin typeface="Arial" panose="020B0604020202020204" pitchFamily="34" charset="0"/>
                <a:cs typeface="Arial" panose="020B0604020202020204" pitchFamily="34" charset="0"/>
              </a:rPr>
              <a:t>Dokumen</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Arsitektur</a:t>
            </a:r>
            <a:r>
              <a:rPr lang="en-US" sz="2000" dirty="0">
                <a:latin typeface="Arial" panose="020B0604020202020204" pitchFamily="34" charset="0"/>
                <a:cs typeface="Arial" panose="020B0604020202020204" pitchFamily="34" charset="0"/>
              </a:rPr>
              <a:t> (CDA) </a:t>
            </a:r>
            <a:r>
              <a:rPr lang="en-US" sz="2000" dirty="0" err="1">
                <a:latin typeface="Arial" panose="020B0604020202020204" pitchFamily="34" charset="0"/>
                <a:cs typeface="Arial" panose="020B0604020202020204" pitchFamily="34" charset="0"/>
              </a:rPr>
              <a:t>Rilis</a:t>
            </a:r>
            <a:r>
              <a:rPr lang="en-US" sz="2000" dirty="0">
                <a:latin typeface="Arial" panose="020B0604020202020204" pitchFamily="34" charset="0"/>
                <a:cs typeface="Arial" panose="020B0604020202020204" pitchFamily="34" charset="0"/>
              </a:rPr>
              <a:t> 1, 1999 (</a:t>
            </a:r>
            <a:r>
              <a:rPr lang="en-US" sz="2000" dirty="0" err="1">
                <a:latin typeface="Arial" panose="020B0604020202020204" pitchFamily="34" charset="0"/>
                <a:cs typeface="Arial" panose="020B0604020202020204" pitchFamily="34" charset="0"/>
              </a:rPr>
              <a:t>independen</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HL7 </a:t>
            </a:r>
            <a:r>
              <a:rPr lang="en-US" sz="2000" dirty="0" smtClean="0">
                <a:latin typeface="Arial" panose="020B0604020202020204" pitchFamily="34" charset="0"/>
                <a:cs typeface="Arial" panose="020B0604020202020204" pitchFamily="34" charset="0"/>
              </a:rPr>
              <a:t>V3)</a:t>
            </a:r>
          </a:p>
          <a:p>
            <a:pPr marL="466725" indent="-466725">
              <a:buFont typeface="Wingdings" panose="05000000000000000000" pitchFamily="2" charset="2"/>
              <a:buChar char="q"/>
              <a:defRPr/>
            </a:pPr>
            <a:r>
              <a:rPr lang="en-US" sz="2000" dirty="0" smtClean="0">
                <a:latin typeface="Arial" panose="020B0604020202020204" pitchFamily="34" charset="0"/>
                <a:cs typeface="Arial" panose="020B0604020202020204" pitchFamily="34" charset="0"/>
              </a:rPr>
              <a:t>CDA </a:t>
            </a:r>
            <a:r>
              <a:rPr lang="en-US" sz="2000" dirty="0">
                <a:latin typeface="Arial" panose="020B0604020202020204" pitchFamily="34" charset="0"/>
                <a:cs typeface="Arial" panose="020B0604020202020204" pitchFamily="34" charset="0"/>
              </a:rPr>
              <a:t>Release 2, 2005 (yang </a:t>
            </a:r>
            <a:r>
              <a:rPr lang="en-US" sz="2000" dirty="0" err="1">
                <a:latin typeface="Arial" panose="020B0604020202020204" pitchFamily="34" charset="0"/>
                <a:cs typeface="Arial" panose="020B0604020202020204" pitchFamily="34" charset="0"/>
              </a:rPr>
              <a:t>berbasis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pada</a:t>
            </a:r>
            <a:r>
              <a:rPr lang="en-US" sz="2000" dirty="0">
                <a:latin typeface="Arial" panose="020B0604020202020204" pitchFamily="34" charset="0"/>
                <a:cs typeface="Arial" panose="020B0604020202020204" pitchFamily="34" charset="0"/>
              </a:rPr>
              <a:t> HL7 V3</a:t>
            </a:r>
            <a:r>
              <a:rPr lang="en-US" sz="2000" dirty="0" smtClean="0">
                <a:latin typeface="Arial" panose="020B0604020202020204" pitchFamily="34" charset="0"/>
                <a:cs typeface="Arial" panose="020B0604020202020204" pitchFamily="34" charset="0"/>
              </a:rPr>
              <a:t>) </a:t>
            </a:r>
          </a:p>
          <a:p>
            <a:pPr marL="466725" indent="-466725">
              <a:buFont typeface="Wingdings" panose="05000000000000000000" pitchFamily="2" charset="2"/>
              <a:buChar char="q"/>
              <a:defRPr/>
            </a:pPr>
            <a:r>
              <a:rPr lang="en-US" sz="2000" dirty="0" err="1" smtClean="0">
                <a:latin typeface="Arial" panose="020B0604020202020204" pitchFamily="34" charset="0"/>
                <a:cs typeface="Arial" panose="020B0604020202020204" pitchFamily="34" charset="0"/>
              </a:rPr>
              <a:t>Kelompok</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Kerja</a:t>
            </a:r>
            <a:r>
              <a:rPr lang="en-US" sz="2000" dirty="0">
                <a:latin typeface="Arial" panose="020B0604020202020204" pitchFamily="34" charset="0"/>
                <a:cs typeface="Arial" panose="020B0604020202020204" pitchFamily="34" charset="0"/>
              </a:rPr>
              <a:t> Clinical </a:t>
            </a:r>
            <a:r>
              <a:rPr lang="en-US" sz="2000" dirty="0" err="1">
                <a:latin typeface="Arial" panose="020B0604020202020204" pitchFamily="34" charset="0"/>
                <a:cs typeface="Arial" panose="020B0604020202020204" pitchFamily="34" charset="0"/>
              </a:rPr>
              <a:t>Konteks</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Object </a:t>
            </a:r>
          </a:p>
          <a:p>
            <a:pPr marL="466725" indent="-466725">
              <a:buFont typeface="Wingdings" panose="05000000000000000000" pitchFamily="2" charset="2"/>
              <a:buChar char="q"/>
              <a:defRPr/>
            </a:pPr>
            <a:r>
              <a:rPr lang="en-US" sz="2000" dirty="0" err="1" smtClean="0">
                <a:latin typeface="Arial" panose="020B0604020202020204" pitchFamily="34" charset="0"/>
                <a:cs typeface="Arial" panose="020B0604020202020204" pitchFamily="34" charset="0"/>
              </a:rPr>
              <a:t>Pedoman</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Interchange Format (GLIF</a:t>
            </a:r>
            <a:r>
              <a:rPr lang="en-US" sz="2000" dirty="0" smtClean="0">
                <a:latin typeface="Arial" panose="020B0604020202020204" pitchFamily="34" charset="0"/>
                <a:cs typeface="Arial" panose="020B0604020202020204" pitchFamily="34" charset="0"/>
              </a:rPr>
              <a:t>) </a:t>
            </a:r>
          </a:p>
          <a:p>
            <a:pPr marL="466725" indent="-466725">
              <a:buFont typeface="Wingdings" panose="05000000000000000000" pitchFamily="2" charset="2"/>
              <a:buChar char="q"/>
              <a:defRPr/>
            </a:pPr>
            <a:r>
              <a:rPr lang="en-US" sz="2000" dirty="0" err="1" smtClean="0">
                <a:latin typeface="Arial" panose="020B0604020202020204" pitchFamily="34" charset="0"/>
                <a:cs typeface="Arial" panose="020B0604020202020204" pitchFamily="34" charset="0"/>
              </a:rPr>
              <a:t>Gello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bahasa</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ekspresi</a:t>
            </a:r>
            <a:r>
              <a:rPr lang="en-US" sz="2000" dirty="0" smtClean="0">
                <a:latin typeface="Arial" panose="020B0604020202020204" pitchFamily="34" charset="0"/>
                <a:cs typeface="Arial" panose="020B0604020202020204" pitchFamily="34" charset="0"/>
              </a:rPr>
              <a:t> </a:t>
            </a:r>
          </a:p>
          <a:p>
            <a:pPr marL="466725" indent="-466725">
              <a:buFont typeface="Wingdings" panose="05000000000000000000" pitchFamily="2" charset="2"/>
              <a:buChar char="q"/>
              <a:defRPr/>
            </a:pPr>
            <a:r>
              <a:rPr lang="en-US" sz="2000" dirty="0" smtClean="0">
                <a:latin typeface="Arial" panose="020B0604020202020204" pitchFamily="34" charset="0"/>
                <a:cs typeface="Arial" panose="020B0604020202020204" pitchFamily="34" charset="0"/>
              </a:rPr>
              <a:t>Arden </a:t>
            </a:r>
            <a:r>
              <a:rPr lang="en-US" sz="2000" dirty="0" err="1">
                <a:latin typeface="Arial" panose="020B0604020202020204" pitchFamily="34" charset="0"/>
                <a:cs typeface="Arial" panose="020B0604020202020204" pitchFamily="34" charset="0"/>
              </a:rPr>
              <a:t>Sintaks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untuk</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representasi</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pengetahuan</a:t>
            </a:r>
            <a:r>
              <a:rPr lang="en-US" sz="2000" dirty="0" smtClean="0">
                <a:latin typeface="Arial" panose="020B0604020202020204" pitchFamily="34" charset="0"/>
                <a:cs typeface="Arial" panose="020B0604020202020204" pitchFamily="34" charset="0"/>
              </a:rPr>
              <a:t>.</a:t>
            </a:r>
          </a:p>
          <a:p>
            <a:pPr marL="466725" indent="-466725">
              <a:buFont typeface="Wingdings" panose="05000000000000000000" pitchFamily="2" charset="2"/>
              <a:buChar char="q"/>
              <a:defRPr/>
            </a:pPr>
            <a:r>
              <a:rPr lang="en-US" sz="2000" dirty="0" err="1" smtClean="0">
                <a:latin typeface="Arial" panose="020B0604020202020204" pitchFamily="34" charset="0"/>
                <a:cs typeface="Arial" panose="020B0604020202020204" pitchFamily="34" charset="0"/>
              </a:rPr>
              <a:t>Cepat</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Kesehatan</a:t>
            </a:r>
            <a:r>
              <a:rPr lang="en-US" sz="2000" dirty="0">
                <a:latin typeface="Arial" panose="020B0604020202020204" pitchFamily="34" charset="0"/>
                <a:cs typeface="Arial" panose="020B0604020202020204" pitchFamily="34" charset="0"/>
              </a:rPr>
              <a:t> Interoperability Resources (FHIR).</a:t>
            </a:r>
          </a:p>
          <a:p>
            <a:pPr>
              <a:buFont typeface="Arial" charset="0"/>
              <a:buChar char="•"/>
              <a:defRPr/>
            </a:pPr>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Content Placeholder 5"/>
          <p:cNvSpPr>
            <a:spLocks noGrp="1"/>
          </p:cNvSpPr>
          <p:nvPr>
            <p:ph idx="1"/>
          </p:nvPr>
        </p:nvSpPr>
        <p:spPr>
          <a:xfrm>
            <a:off x="457200" y="1143001"/>
            <a:ext cx="8229600" cy="3352800"/>
          </a:xfrm>
        </p:spPr>
        <p:txBody>
          <a:bodyPr/>
          <a:lstStyle/>
          <a:p>
            <a:r>
              <a:rPr lang="en-US" sz="2000" dirty="0" smtClean="0">
                <a:latin typeface="Arial" panose="020B0604020202020204" pitchFamily="34" charset="0"/>
                <a:cs typeface="Arial" panose="020B0604020202020204" pitchFamily="34" charset="0"/>
              </a:rPr>
              <a:t>3.2.4.1 </a:t>
            </a:r>
            <a:r>
              <a:rPr lang="en-US" sz="2000" dirty="0" err="1" smtClean="0">
                <a:latin typeface="Arial" panose="020B0604020202020204" pitchFamily="34" charset="0"/>
                <a:cs typeface="Arial" panose="020B0604020202020204" pitchFamily="34" charset="0"/>
              </a:rPr>
              <a:t>perusahaan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berafiliasi</a:t>
            </a:r>
            <a:endParaRPr lang="en-US" sz="20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r>
              <a:rPr lang="en-US" sz="2000" dirty="0" err="1" smtClean="0">
                <a:latin typeface="Arial" panose="020B0604020202020204" pitchFamily="34" charset="0"/>
                <a:cs typeface="Arial" panose="020B0604020202020204" pitchFamily="34" charset="0"/>
              </a:rPr>
              <a:t>Pada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tahun</a:t>
            </a:r>
            <a:r>
              <a:rPr lang="en-US" sz="2000" dirty="0" smtClean="0">
                <a:latin typeface="Arial" panose="020B0604020202020204" pitchFamily="34" charset="0"/>
                <a:cs typeface="Arial" panose="020B0604020202020204" pitchFamily="34" charset="0"/>
              </a:rPr>
              <a:t> 1993, </a:t>
            </a:r>
            <a:r>
              <a:rPr lang="en-US" sz="2000" dirty="0" err="1" smtClean="0">
                <a:latin typeface="Arial" panose="020B0604020202020204" pitchFamily="34" charset="0"/>
                <a:cs typeface="Arial" panose="020B0604020202020204" pitchFamily="34" charset="0"/>
              </a:rPr>
              <a:t>beberapa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negara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mulai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membentuk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kelompok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perwakilan</a:t>
            </a:r>
            <a:r>
              <a:rPr lang="en-US" sz="2000" dirty="0" smtClean="0">
                <a:latin typeface="Arial" panose="020B0604020202020204" pitchFamily="34" charset="0"/>
                <a:cs typeface="Arial" panose="020B0604020202020204" pitchFamily="34" charset="0"/>
              </a:rPr>
              <a:t> l </a:t>
            </a:r>
            <a:r>
              <a:rPr lang="en-US" sz="2000" dirty="0" err="1" smtClean="0">
                <a:latin typeface="Arial" panose="020B0604020202020204" pitchFamily="34" charset="0"/>
                <a:cs typeface="Arial" panose="020B0604020202020204" pitchFamily="34" charset="0"/>
              </a:rPr>
              <a:t>okal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terkait</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organisasi</a:t>
            </a:r>
            <a:r>
              <a:rPr lang="en-US" sz="2000" dirty="0" smtClean="0">
                <a:latin typeface="Arial" panose="020B0604020202020204" pitchFamily="34" charset="0"/>
                <a:cs typeface="Arial" panose="020B0604020202020204" pitchFamily="34" charset="0"/>
              </a:rPr>
              <a:t> HL7. </a:t>
            </a:r>
            <a:r>
              <a:rPr lang="en-US" sz="2000" dirty="0" err="1" smtClean="0">
                <a:latin typeface="Arial" panose="020B0604020202020204" pitchFamily="34" charset="0"/>
                <a:cs typeface="Arial" panose="020B0604020202020204" pitchFamily="34" charset="0"/>
              </a:rPr>
              <a:t>Jerman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Belanda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adalah</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pertama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dua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perusahaan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berafiliasi</a:t>
            </a:r>
            <a:r>
              <a:rPr lang="en-US" sz="2000" dirty="0" smtClean="0">
                <a:latin typeface="Arial" panose="020B0604020202020204" pitchFamily="34" charset="0"/>
                <a:cs typeface="Arial" panose="020B0604020202020204" pitchFamily="34" charset="0"/>
              </a:rPr>
              <a:t> yang </a:t>
            </a:r>
            <a:r>
              <a:rPr lang="en-US" sz="2000" dirty="0" err="1" smtClean="0">
                <a:latin typeface="Arial" panose="020B0604020202020204" pitchFamily="34" charset="0"/>
                <a:cs typeface="Arial" panose="020B0604020202020204" pitchFamily="34" charset="0"/>
              </a:rPr>
              <a:t>mencoba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mengadopsi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Espec </a:t>
            </a:r>
            <a:r>
              <a:rPr lang="en-US" sz="2000" dirty="0" err="1" smtClean="0">
                <a:latin typeface="Arial" panose="020B0604020202020204" pitchFamily="34" charset="0"/>
                <a:cs typeface="Arial" panose="020B0604020202020204" pitchFamily="34" charset="0"/>
              </a:rPr>
              <a:t>ially</a:t>
            </a:r>
            <a:r>
              <a:rPr lang="en-US" sz="2000" dirty="0" smtClean="0">
                <a:latin typeface="Arial" panose="020B0604020202020204" pitchFamily="34" charset="0"/>
                <a:cs typeface="Arial" panose="020B0604020202020204" pitchFamily="34" charset="0"/>
              </a:rPr>
              <a:t> di </a:t>
            </a:r>
            <a:r>
              <a:rPr lang="en-US" sz="2000" dirty="0" err="1" smtClean="0">
                <a:latin typeface="Arial" panose="020B0604020202020204" pitchFamily="34" charset="0"/>
                <a:cs typeface="Arial" panose="020B0604020202020204" pitchFamily="34" charset="0"/>
              </a:rPr>
              <a:t>Jerman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sekelompok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kecil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aktivis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ditafsirkan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diterjemahkan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v2.x </a:t>
            </a:r>
            <a:r>
              <a:rPr lang="en-US" sz="2000" dirty="0" err="1" smtClean="0">
                <a:latin typeface="Arial" panose="020B0604020202020204" pitchFamily="34" charset="0"/>
                <a:cs typeface="Arial" panose="020B0604020202020204" pitchFamily="34" charset="0"/>
              </a:rPr>
              <a:t>ke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bahasa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Jerman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mendukung</a:t>
            </a:r>
            <a:endParaRPr lang="en-US"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endParaRPr lang="id-ID" sz="2000" dirty="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Content Placeholder 5"/>
          <p:cNvSpPr>
            <a:spLocks noGrp="1"/>
          </p:cNvSpPr>
          <p:nvPr>
            <p:ph idx="1"/>
          </p:nvPr>
        </p:nvSpPr>
        <p:spPr>
          <a:xfrm>
            <a:off x="457200" y="1143000"/>
            <a:ext cx="8229600" cy="4602163"/>
          </a:xfrm>
        </p:spPr>
        <p:txBody>
          <a:bodyPr/>
          <a:lstStyle/>
          <a:p>
            <a:r>
              <a:rPr lang="en-US" sz="2000" dirty="0" smtClean="0">
                <a:latin typeface="Arial" panose="020B0604020202020204" pitchFamily="34" charset="0"/>
                <a:cs typeface="Arial" panose="020B0604020202020204" pitchFamily="34" charset="0"/>
              </a:rPr>
              <a:t>3.2.4.1 </a:t>
            </a:r>
            <a:r>
              <a:rPr lang="en-US" sz="2000" dirty="0" err="1" smtClean="0">
                <a:latin typeface="Arial" panose="020B0604020202020204" pitchFamily="34" charset="0"/>
                <a:cs typeface="Arial" panose="020B0604020202020204" pitchFamily="34" charset="0"/>
              </a:rPr>
              <a:t>perusahaan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berafiliasi</a:t>
            </a:r>
            <a:endParaRPr lang="en-US" sz="2000" dirty="0" smtClean="0">
              <a:latin typeface="Arial" panose="020B0604020202020204" pitchFamily="34" charset="0"/>
              <a:cs typeface="Arial" panose="020B0604020202020204" pitchFamily="34" charset="0"/>
            </a:endParaRPr>
          </a:p>
          <a:p>
            <a:endParaRPr lang="en-US" sz="2000" dirty="0" smtClean="0">
              <a:latin typeface="Arial" panose="020B0604020202020204" pitchFamily="34" charset="0"/>
              <a:cs typeface="Arial" panose="020B0604020202020204" pitchFamily="34" charset="0"/>
            </a:endParaRPr>
          </a:p>
          <a:p>
            <a:r>
              <a:rPr lang="en-US" sz="2000" dirty="0" err="1" smtClean="0">
                <a:latin typeface="Arial" panose="020B0604020202020204" pitchFamily="34" charset="0"/>
                <a:cs typeface="Arial" panose="020B0604020202020204" pitchFamily="34" charset="0"/>
              </a:rPr>
              <a:t>E</a:t>
            </a:r>
            <a:r>
              <a:rPr lang="en-US" sz="2000" dirty="0" err="1" smtClean="0">
                <a:latin typeface="Arial" panose="020B0604020202020204" pitchFamily="34" charset="0"/>
                <a:cs typeface="Arial" panose="020B0604020202020204" pitchFamily="34" charset="0"/>
              </a:rPr>
              <a:t>kstensi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nasional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merilis</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ptation</a:t>
            </a:r>
            <a:r>
              <a:rPr lang="en-US" sz="2000" dirty="0" smtClean="0">
                <a:latin typeface="Arial" panose="020B0604020202020204" pitchFamily="34" charset="0"/>
                <a:cs typeface="Arial" panose="020B0604020202020204" pitchFamily="34" charset="0"/>
              </a:rPr>
              <a:t> ADA (</a:t>
            </a:r>
            <a:r>
              <a:rPr lang="en-US" sz="2000" dirty="0" err="1" smtClean="0">
                <a:latin typeface="Arial" panose="020B0604020202020204" pitchFamily="34" charset="0"/>
                <a:cs typeface="Arial" panose="020B0604020202020204" pitchFamily="34" charset="0"/>
              </a:rPr>
              <a:t>ekstensi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dengan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persyaratan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nasional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Sekarang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lebih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35 </a:t>
            </a:r>
            <a:r>
              <a:rPr lang="en-US" sz="2000" dirty="0" err="1" smtClean="0">
                <a:latin typeface="Arial" panose="020B0604020202020204" pitchFamily="34" charset="0"/>
                <a:cs typeface="Arial" panose="020B0604020202020204" pitchFamily="34" charset="0"/>
              </a:rPr>
              <a:t>perusahaan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berafiliasi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fo</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rmed</a:t>
            </a:r>
            <a:r>
              <a:rPr lang="en-US" sz="2000" dirty="0" smtClean="0">
                <a:latin typeface="Arial" panose="020B0604020202020204" pitchFamily="34" charset="0"/>
                <a:cs typeface="Arial" panose="020B0604020202020204" pitchFamily="34" charset="0"/>
              </a:rPr>
              <a:t> di </a:t>
            </a:r>
            <a:r>
              <a:rPr lang="en-US" sz="2000" dirty="0" err="1" smtClean="0">
                <a:latin typeface="Arial" panose="020B0604020202020204" pitchFamily="34" charset="0"/>
                <a:cs typeface="Arial" panose="020B0604020202020204" pitchFamily="34" charset="0"/>
              </a:rPr>
              <a:t>seluruh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dunia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Bagian</a:t>
            </a:r>
            <a:r>
              <a:rPr lang="en-US" sz="2000" dirty="0" smtClean="0">
                <a:latin typeface="Arial" panose="020B0604020202020204" pitchFamily="34" charset="0"/>
                <a:cs typeface="Arial" panose="020B0604020202020204" pitchFamily="34" charset="0"/>
              </a:rPr>
              <a:t> yang paling </a:t>
            </a:r>
            <a:r>
              <a:rPr lang="en-US" sz="2000" dirty="0" err="1" smtClean="0">
                <a:latin typeface="Arial" panose="020B0604020202020204" pitchFamily="34" charset="0"/>
                <a:cs typeface="Arial" panose="020B0604020202020204" pitchFamily="34" charset="0"/>
              </a:rPr>
              <a:t>relevan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 HL7 </a:t>
            </a:r>
            <a:r>
              <a:rPr lang="en-US" sz="2000" dirty="0" err="1" smtClean="0">
                <a:latin typeface="Arial" panose="020B0604020202020204" pitchFamily="34" charset="0"/>
                <a:cs typeface="Arial" panose="020B0604020202020204" pitchFamily="34" charset="0"/>
              </a:rPr>
              <a:t>telah</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transl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diciptakan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ke</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dalam</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bahasa</a:t>
            </a:r>
            <a:r>
              <a:rPr lang="en-US" sz="2000" dirty="0" smtClean="0">
                <a:latin typeface="Arial" panose="020B0604020202020204" pitchFamily="34" charset="0"/>
                <a:cs typeface="Arial" panose="020B0604020202020204" pitchFamily="34" charset="0"/>
              </a:rPr>
              <a:t> lain, </a:t>
            </a:r>
            <a:r>
              <a:rPr lang="en-US" sz="2000" dirty="0" err="1" smtClean="0">
                <a:latin typeface="Arial" panose="020B0604020202020204" pitchFamily="34" charset="0"/>
                <a:cs typeface="Arial" panose="020B0604020202020204" pitchFamily="34" charset="0"/>
              </a:rPr>
              <a:t>seperti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Jepang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Spanyol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materi</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pendidikan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dan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kursus</a:t>
            </a:r>
            <a:r>
              <a:rPr lang="en-US"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e-learning</a:t>
            </a:r>
          </a:p>
          <a:p>
            <a:endParaRPr lang="en-US" sz="2000" dirty="0" smtClean="0">
              <a:latin typeface="Arial" panose="020B0604020202020204" pitchFamily="34" charset="0"/>
              <a:cs typeface="Arial" panose="020B0604020202020204" pitchFamily="34" charset="0"/>
            </a:endParaRPr>
          </a:p>
          <a:p>
            <a:r>
              <a:rPr lang="en-US" sz="2000" dirty="0" err="1">
                <a:latin typeface="Arial" panose="020B0604020202020204" pitchFamily="34" charset="0"/>
                <a:cs typeface="Arial" panose="020B0604020202020204" pitchFamily="34" charset="0"/>
              </a:rPr>
              <a:t>D</a:t>
            </a:r>
            <a:r>
              <a:rPr lang="en-US" sz="2000" dirty="0" err="1" smtClean="0">
                <a:latin typeface="Arial" panose="020B0604020202020204" pitchFamily="34" charset="0"/>
                <a:cs typeface="Arial" panose="020B0604020202020204" pitchFamily="34" charset="0"/>
              </a:rPr>
              <a:t>ikembangkan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secara</a:t>
            </a:r>
            <a:r>
              <a:rPr lang="en-US" sz="2000" dirty="0" smtClean="0">
                <a:latin typeface="Arial" panose="020B0604020202020204" pitchFamily="34" charset="0"/>
                <a:cs typeface="Arial" panose="020B0604020202020204" pitchFamily="34" charset="0"/>
              </a:rPr>
              <a:t> global </a:t>
            </a:r>
            <a:r>
              <a:rPr lang="en-US" sz="2000" dirty="0" err="1" smtClean="0">
                <a:latin typeface="Arial" panose="020B0604020202020204" pitchFamily="34" charset="0"/>
                <a:cs typeface="Arial" panose="020B0604020202020204" pitchFamily="34" charset="0"/>
              </a:rPr>
              <a:t>untuk</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mengajar</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pengguna</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tentang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standar</a:t>
            </a:r>
            <a:r>
              <a:rPr lang="en-US"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endParaRPr lang="id-ID"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5661794"/>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TotalTime>
  <Words>753</Words>
  <Application>Microsoft Office PowerPoint</Application>
  <PresentationFormat>On-screen Show (4:3)</PresentationFormat>
  <Paragraphs>103</Paragraphs>
  <Slides>19</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PowerPoint Presentation</vt:lpstr>
      <vt:lpstr>Healthcare Standards Landscape</vt:lpstr>
      <vt:lpstr>Bagian dalam ASTM</vt:lpstr>
      <vt:lpstr>Bagian dalam ASTM &gt;&gt;</vt:lpstr>
      <vt:lpstr>PowerPoint Presentation</vt:lpstr>
      <vt:lpstr>PowerPoint Presentation</vt:lpstr>
      <vt:lpstr>HL7</vt:lpstr>
      <vt:lpstr>PowerPoint Presentation</vt:lpstr>
      <vt:lpstr>PowerPoint Presentation</vt:lpstr>
      <vt:lpstr>HL7 versi 2.x</vt:lpstr>
      <vt:lpstr>HL 7 versi 2.x</vt:lpstr>
      <vt:lpstr>Contoh HL 7 versi 2.5</vt:lpstr>
      <vt:lpstr>IIS (Immunization Information System)</vt:lpstr>
      <vt:lpstr>IIS (Immunization Information System)</vt:lpstr>
      <vt:lpstr>IIS (Immunization Information System)</vt:lpstr>
      <vt:lpstr>IIS (Immunization Information System)</vt:lpstr>
      <vt:lpstr>IIS (Immunization Information System)</vt:lpstr>
      <vt:lpstr>Immunization Information System</vt:lpstr>
      <vt:lpstr>PowerPoint Presentation</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Windows User</cp:lastModifiedBy>
  <cp:revision>216</cp:revision>
  <dcterms:created xsi:type="dcterms:W3CDTF">2010-08-24T06:47:44Z</dcterms:created>
  <dcterms:modified xsi:type="dcterms:W3CDTF">2017-12-04T15:46:49Z</dcterms:modified>
</cp:coreProperties>
</file>