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288" r:id="rId2"/>
    <p:sldId id="289" r:id="rId3"/>
    <p:sldId id="257" r:id="rId4"/>
    <p:sldId id="290" r:id="rId5"/>
    <p:sldId id="287" r:id="rId6"/>
    <p:sldId id="262" r:id="rId7"/>
    <p:sldId id="292" r:id="rId8"/>
    <p:sldId id="293" r:id="rId9"/>
    <p:sldId id="259" r:id="rId10"/>
    <p:sldId id="260" r:id="rId11"/>
    <p:sldId id="298" r:id="rId12"/>
    <p:sldId id="261" r:id="rId13"/>
    <p:sldId id="291" r:id="rId14"/>
    <p:sldId id="264" r:id="rId15"/>
    <p:sldId id="265" r:id="rId16"/>
    <p:sldId id="266" r:id="rId17"/>
    <p:sldId id="267" r:id="rId18"/>
    <p:sldId id="299" r:id="rId19"/>
    <p:sldId id="300" r:id="rId20"/>
    <p:sldId id="301" r:id="rId21"/>
    <p:sldId id="302" r:id="rId22"/>
    <p:sldId id="269" r:id="rId23"/>
    <p:sldId id="270" r:id="rId24"/>
    <p:sldId id="271" r:id="rId25"/>
    <p:sldId id="272" r:id="rId26"/>
    <p:sldId id="303" r:id="rId27"/>
    <p:sldId id="273" r:id="rId28"/>
    <p:sldId id="274" r:id="rId29"/>
    <p:sldId id="275" r:id="rId30"/>
    <p:sldId id="276" r:id="rId31"/>
    <p:sldId id="277" r:id="rId32"/>
    <p:sldId id="278" r:id="rId33"/>
    <p:sldId id="279" r:id="rId34"/>
    <p:sldId id="304" r:id="rId35"/>
    <p:sldId id="282" r:id="rId36"/>
    <p:sldId id="283" r:id="rId37"/>
    <p:sldId id="280" r:id="rId38"/>
    <p:sldId id="284" r:id="rId3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sorterViewPr>
    <p:cViewPr>
      <p:scale>
        <a:sx n="100" d="100"/>
        <a:sy n="100" d="100"/>
      </p:scale>
      <p:origin x="0" y="44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80B44-1C38-43B6-AEEE-775DE4AAEB59}" type="datetimeFigureOut">
              <a:rPr lang="en-US" smtClean="0"/>
              <a:t>11/29/2017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DF23C6-CDD2-4F0D-9809-9A9078064AE2}" type="slidenum">
              <a:rPr lang="en-US" smtClean="0"/>
              <a:t>‹#›</a:t>
            </a:fld>
            <a:endParaRPr lang="en-US"/>
          </a:p>
        </p:txBody>
      </p:sp>
    </p:spTree>
    <p:extLst>
      <p:ext uri="{BB962C8B-B14F-4D97-AF65-F5344CB8AC3E}">
        <p14:creationId xmlns:p14="http://schemas.microsoft.com/office/powerpoint/2010/main" val="302146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E6841E1C-667A-4C93-A0EB-A31CF7CF3CEA}" type="slidenum">
              <a:rPr lang="id-ID" smtClean="0">
                <a:latin typeface="Arial" charset="0"/>
              </a:rPr>
              <a:pPr fontAlgn="base">
                <a:spcBef>
                  <a:spcPct val="0"/>
                </a:spcBef>
                <a:spcAft>
                  <a:spcPct val="0"/>
                </a:spcAft>
                <a:defRPr/>
              </a:pPr>
              <a:t>2</a:t>
            </a:fld>
            <a:endParaRPr lang="id-ID"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9FA277F2-432D-4736-AB77-83DC1C6BA9C2}" type="datetimeFigureOut">
              <a:rPr lang="id-ID" smtClean="0"/>
              <a:t>29/11/2017</a:t>
            </a:fld>
            <a:endParaRPr lang="id-ID"/>
          </a:p>
        </p:txBody>
      </p:sp>
      <p:sp>
        <p:nvSpPr>
          <p:cNvPr id="17" name="Slide Number Placeholder 16"/>
          <p:cNvSpPr>
            <a:spLocks noGrp="1"/>
          </p:cNvSpPr>
          <p:nvPr>
            <p:ph type="sldNum" sz="quarter" idx="11"/>
          </p:nvPr>
        </p:nvSpPr>
        <p:spPr/>
        <p:txBody>
          <a:bodyPr/>
          <a:lstStyle/>
          <a:p>
            <a:fld id="{96C987E5-D967-474F-BE55-51DABCCDF2C2}" type="slidenum">
              <a:rPr lang="id-ID" smtClean="0"/>
              <a:t>‹#›</a:t>
            </a:fld>
            <a:endParaRPr lang="id-ID"/>
          </a:p>
        </p:txBody>
      </p:sp>
      <p:sp>
        <p:nvSpPr>
          <p:cNvPr id="19" name="Footer Placeholder 18"/>
          <p:cNvSpPr>
            <a:spLocks noGrp="1"/>
          </p:cNvSpPr>
          <p:nvPr>
            <p:ph type="ftr" sz="quarter" idx="12"/>
          </p:nvPr>
        </p:nvSpPr>
        <p:spPr/>
        <p:txBody>
          <a:bodyPr/>
          <a:lstStyle/>
          <a:p>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77F2-432D-4736-AB77-83DC1C6BA9C2}" type="datetimeFigureOut">
              <a:rPr lang="id-ID" smtClean="0"/>
              <a:t>29/11/2017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C987E5-D967-474F-BE55-51DABCCDF2C2}"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77F2-432D-4736-AB77-83DC1C6BA9C2}" type="datetimeFigureOut">
              <a:rPr lang="id-ID" smtClean="0"/>
              <a:t>29/11/2017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6C987E5-D967-474F-BE55-51DABCCDF2C2}" type="slidenum">
              <a:rPr lang="id-ID" smtClean="0"/>
              <a:t>‹#›</a:t>
            </a:fld>
            <a:endParaRPr lang="id-ID"/>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9FA277F2-432D-4736-AB77-83DC1C6BA9C2}" type="datetimeFigureOut">
              <a:rPr lang="id-ID" smtClean="0"/>
              <a:t>29/11/2017</a:t>
            </a:fld>
            <a:endParaRPr lang="id-ID"/>
          </a:p>
        </p:txBody>
      </p:sp>
      <p:sp>
        <p:nvSpPr>
          <p:cNvPr id="12" name="Slide Number Placeholder 11"/>
          <p:cNvSpPr>
            <a:spLocks noGrp="1"/>
          </p:cNvSpPr>
          <p:nvPr>
            <p:ph type="sldNum" sz="quarter" idx="15"/>
          </p:nvPr>
        </p:nvSpPr>
        <p:spPr/>
        <p:txBody>
          <a:bodyPr/>
          <a:lstStyle/>
          <a:p>
            <a:fld id="{96C987E5-D967-474F-BE55-51DABCCDF2C2}" type="slidenum">
              <a:rPr lang="id-ID" smtClean="0"/>
              <a:t>‹#›</a:t>
            </a:fld>
            <a:endParaRPr lang="id-ID"/>
          </a:p>
        </p:txBody>
      </p:sp>
      <p:sp>
        <p:nvSpPr>
          <p:cNvPr id="13" name="Footer Placeholder 12"/>
          <p:cNvSpPr>
            <a:spLocks noGrp="1"/>
          </p:cNvSpPr>
          <p:nvPr>
            <p:ph type="ftr" sz="quarter" idx="16"/>
          </p:nvPr>
        </p:nvSpPr>
        <p:spPr/>
        <p:txBody>
          <a:bodyPr/>
          <a:lstStyle/>
          <a:p>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9FA277F2-432D-4736-AB77-83DC1C6BA9C2}" type="datetimeFigureOut">
              <a:rPr lang="id-ID" smtClean="0"/>
              <a:t>29/11/2017</a:t>
            </a:fld>
            <a:endParaRPr lang="id-ID"/>
          </a:p>
        </p:txBody>
      </p:sp>
      <p:sp>
        <p:nvSpPr>
          <p:cNvPr id="14" name="Slide Number Placeholder 13"/>
          <p:cNvSpPr>
            <a:spLocks noGrp="1"/>
          </p:cNvSpPr>
          <p:nvPr>
            <p:ph type="sldNum" sz="quarter" idx="11"/>
          </p:nvPr>
        </p:nvSpPr>
        <p:spPr/>
        <p:txBody>
          <a:bodyPr/>
          <a:lstStyle/>
          <a:p>
            <a:fld id="{96C987E5-D967-474F-BE55-51DABCCDF2C2}" type="slidenum">
              <a:rPr lang="id-ID" smtClean="0"/>
              <a:t>‹#›</a:t>
            </a:fld>
            <a:endParaRPr lang="id-ID"/>
          </a:p>
        </p:txBody>
      </p:sp>
      <p:sp>
        <p:nvSpPr>
          <p:cNvPr id="15" name="Footer Placeholder 14"/>
          <p:cNvSpPr>
            <a:spLocks noGrp="1"/>
          </p:cNvSpPr>
          <p:nvPr>
            <p:ph type="ftr" sz="quarter" idx="12"/>
          </p:nvPr>
        </p:nvSpPr>
        <p:spPr/>
        <p:txBody>
          <a:bodyPr/>
          <a:lstStyle/>
          <a:p>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9FA277F2-432D-4736-AB77-83DC1C6BA9C2}" type="datetimeFigureOut">
              <a:rPr lang="id-ID" smtClean="0"/>
              <a:t>29/11/2017</a:t>
            </a:fld>
            <a:endParaRPr lang="id-ID"/>
          </a:p>
        </p:txBody>
      </p:sp>
      <p:sp>
        <p:nvSpPr>
          <p:cNvPr id="12" name="Slide Number Placeholder 11"/>
          <p:cNvSpPr>
            <a:spLocks noGrp="1"/>
          </p:cNvSpPr>
          <p:nvPr>
            <p:ph type="sldNum" sz="quarter" idx="16"/>
          </p:nvPr>
        </p:nvSpPr>
        <p:spPr/>
        <p:txBody>
          <a:bodyPr/>
          <a:lstStyle/>
          <a:p>
            <a:fld id="{96C987E5-D967-474F-BE55-51DABCCDF2C2}" type="slidenum">
              <a:rPr lang="id-ID" smtClean="0"/>
              <a:t>‹#›</a:t>
            </a:fld>
            <a:endParaRPr lang="id-ID"/>
          </a:p>
        </p:txBody>
      </p:sp>
      <p:sp>
        <p:nvSpPr>
          <p:cNvPr id="13" name="Footer Placeholder 12"/>
          <p:cNvSpPr>
            <a:spLocks noGrp="1"/>
          </p:cNvSpPr>
          <p:nvPr>
            <p:ph type="ftr" sz="quarter" idx="17"/>
          </p:nvPr>
        </p:nvSpPr>
        <p:spPr/>
        <p:txBody>
          <a:bodyPr/>
          <a:lstStyle/>
          <a:p>
            <a:endParaRPr lang="id-ID"/>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9FA277F2-432D-4736-AB77-83DC1C6BA9C2}" type="datetimeFigureOut">
              <a:rPr lang="id-ID" smtClean="0"/>
              <a:t>29/11/2017</a:t>
            </a:fld>
            <a:endParaRPr lang="id-ID"/>
          </a:p>
        </p:txBody>
      </p:sp>
      <p:sp>
        <p:nvSpPr>
          <p:cNvPr id="12" name="Slide Number Placeholder 11"/>
          <p:cNvSpPr>
            <a:spLocks noGrp="1"/>
          </p:cNvSpPr>
          <p:nvPr>
            <p:ph type="sldNum" sz="quarter" idx="17"/>
          </p:nvPr>
        </p:nvSpPr>
        <p:spPr/>
        <p:txBody>
          <a:bodyPr/>
          <a:lstStyle/>
          <a:p>
            <a:fld id="{96C987E5-D967-474F-BE55-51DABCCDF2C2}" type="slidenum">
              <a:rPr lang="id-ID" smtClean="0"/>
              <a:t>‹#›</a:t>
            </a:fld>
            <a:endParaRPr lang="id-ID"/>
          </a:p>
        </p:txBody>
      </p:sp>
      <p:sp>
        <p:nvSpPr>
          <p:cNvPr id="13" name="Footer Placeholder 12"/>
          <p:cNvSpPr>
            <a:spLocks noGrp="1"/>
          </p:cNvSpPr>
          <p:nvPr>
            <p:ph type="ftr" sz="quarter" idx="18"/>
          </p:nvPr>
        </p:nvSpPr>
        <p:spPr/>
        <p:txBody>
          <a:bodyPr/>
          <a:lstStyle/>
          <a:p>
            <a:endParaRPr lang="id-ID"/>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9FA277F2-432D-4736-AB77-83DC1C6BA9C2}" type="datetimeFigureOut">
              <a:rPr lang="id-ID" smtClean="0"/>
              <a:t>29/11/2017</a:t>
            </a:fld>
            <a:endParaRPr lang="id-ID"/>
          </a:p>
        </p:txBody>
      </p:sp>
      <p:sp>
        <p:nvSpPr>
          <p:cNvPr id="16" name="Slide Number Placeholder 15"/>
          <p:cNvSpPr>
            <a:spLocks noGrp="1"/>
          </p:cNvSpPr>
          <p:nvPr>
            <p:ph type="sldNum" sz="quarter" idx="11"/>
          </p:nvPr>
        </p:nvSpPr>
        <p:spPr/>
        <p:txBody>
          <a:bodyPr/>
          <a:lstStyle/>
          <a:p>
            <a:fld id="{96C987E5-D967-474F-BE55-51DABCCDF2C2}" type="slidenum">
              <a:rPr lang="id-ID" smtClean="0"/>
              <a:t>‹#›</a:t>
            </a:fld>
            <a:endParaRPr lang="id-ID"/>
          </a:p>
        </p:txBody>
      </p:sp>
      <p:sp>
        <p:nvSpPr>
          <p:cNvPr id="17" name="Footer Placeholder 16"/>
          <p:cNvSpPr>
            <a:spLocks noGrp="1"/>
          </p:cNvSpPr>
          <p:nvPr>
            <p:ph type="ftr" sz="quarter" idx="12"/>
          </p:nvPr>
        </p:nvSpPr>
        <p:spPr/>
        <p:txBody>
          <a:bodyPr/>
          <a:lstStyle/>
          <a:p>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FA277F2-432D-4736-AB77-83DC1C6BA9C2}" type="datetimeFigureOut">
              <a:rPr lang="id-ID" smtClean="0"/>
              <a:t>29/11/2017</a:t>
            </a:fld>
            <a:endParaRPr lang="id-ID"/>
          </a:p>
        </p:txBody>
      </p:sp>
      <p:sp>
        <p:nvSpPr>
          <p:cNvPr id="8" name="Slide Number Placeholder 7"/>
          <p:cNvSpPr>
            <a:spLocks noGrp="1"/>
          </p:cNvSpPr>
          <p:nvPr>
            <p:ph type="sldNum" sz="quarter" idx="11"/>
          </p:nvPr>
        </p:nvSpPr>
        <p:spPr/>
        <p:txBody>
          <a:bodyPr/>
          <a:lstStyle/>
          <a:p>
            <a:fld id="{96C987E5-D967-474F-BE55-51DABCCDF2C2}" type="slidenum">
              <a:rPr lang="id-ID" smtClean="0"/>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9FA277F2-432D-4736-AB77-83DC1C6BA9C2}" type="datetimeFigureOut">
              <a:rPr lang="id-ID" smtClean="0"/>
              <a:t>29/11/2017</a:t>
            </a:fld>
            <a:endParaRPr lang="id-ID"/>
          </a:p>
        </p:txBody>
      </p:sp>
      <p:sp>
        <p:nvSpPr>
          <p:cNvPr id="19" name="Slide Number Placeholder 18"/>
          <p:cNvSpPr>
            <a:spLocks noGrp="1"/>
          </p:cNvSpPr>
          <p:nvPr>
            <p:ph type="sldNum" sz="quarter" idx="16"/>
          </p:nvPr>
        </p:nvSpPr>
        <p:spPr/>
        <p:txBody>
          <a:bodyPr/>
          <a:lstStyle/>
          <a:p>
            <a:fld id="{96C987E5-D967-474F-BE55-51DABCCDF2C2}" type="slidenum">
              <a:rPr lang="id-ID" smtClean="0"/>
              <a:t>‹#›</a:t>
            </a:fld>
            <a:endParaRPr lang="id-ID"/>
          </a:p>
        </p:txBody>
      </p:sp>
      <p:sp>
        <p:nvSpPr>
          <p:cNvPr id="23" name="Footer Placeholder 22"/>
          <p:cNvSpPr>
            <a:spLocks noGrp="1"/>
          </p:cNvSpPr>
          <p:nvPr>
            <p:ph type="ftr" sz="quarter" idx="17"/>
          </p:nvPr>
        </p:nvSpPr>
        <p:spPr/>
        <p:txBody>
          <a:bodyPr/>
          <a:lstStyle/>
          <a:p>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9FA277F2-432D-4736-AB77-83DC1C6BA9C2}" type="datetimeFigureOut">
              <a:rPr lang="id-ID" smtClean="0"/>
              <a:t>29/11/2017</a:t>
            </a:fld>
            <a:endParaRPr lang="id-ID"/>
          </a:p>
        </p:txBody>
      </p:sp>
      <p:sp>
        <p:nvSpPr>
          <p:cNvPr id="14" name="Slide Number Placeholder 13"/>
          <p:cNvSpPr>
            <a:spLocks noGrp="1"/>
          </p:cNvSpPr>
          <p:nvPr>
            <p:ph type="sldNum" sz="quarter" idx="15"/>
          </p:nvPr>
        </p:nvSpPr>
        <p:spPr>
          <a:xfrm>
            <a:off x="4038600" y="6172200"/>
            <a:ext cx="1066800" cy="304800"/>
          </a:xfrm>
        </p:spPr>
        <p:txBody>
          <a:bodyPr/>
          <a:lstStyle/>
          <a:p>
            <a:fld id="{96C987E5-D967-474F-BE55-51DABCCDF2C2}" type="slidenum">
              <a:rPr lang="id-ID" smtClean="0"/>
              <a:t>‹#›</a:t>
            </a:fld>
            <a:endParaRPr lang="id-ID"/>
          </a:p>
        </p:txBody>
      </p:sp>
      <p:sp>
        <p:nvSpPr>
          <p:cNvPr id="15" name="Footer Placeholder 14"/>
          <p:cNvSpPr>
            <a:spLocks noGrp="1"/>
          </p:cNvSpPr>
          <p:nvPr>
            <p:ph type="ftr" sz="quarter" idx="16"/>
          </p:nvPr>
        </p:nvSpPr>
        <p:spPr>
          <a:xfrm>
            <a:off x="1447800" y="6486525"/>
            <a:ext cx="6248400" cy="292100"/>
          </a:xfrm>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9FA277F2-432D-4736-AB77-83DC1C6BA9C2}" type="datetimeFigureOut">
              <a:rPr lang="id-ID" smtClean="0"/>
              <a:t>29/11/2017</a:t>
            </a:fld>
            <a:endParaRPr lang="id-ID"/>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id-ID"/>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96C987E5-D967-474F-BE55-51DABCCDF2C2}" type="slidenum">
              <a:rPr lang="id-ID" smtClean="0"/>
              <a:t>‹#›</a:t>
            </a:fld>
            <a:endParaRPr lang="id-ID"/>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p:cNvSpPr txBox="1">
            <a:spLocks noChangeArrowheads="1"/>
          </p:cNvSpPr>
          <p:nvPr/>
        </p:nvSpPr>
        <p:spPr bwMode="auto">
          <a:xfrm>
            <a:off x="2590800" y="3657600"/>
            <a:ext cx="6553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algn="ctr" eaLnBrk="1" hangingPunct="1"/>
            <a:r>
              <a:rPr lang="en-US" sz="2400" b="1" dirty="0">
                <a:solidFill>
                  <a:schemeClr val="bg1"/>
                </a:solidFill>
                <a:latin typeface="Arial" pitchFamily="34" charset="0"/>
              </a:rPr>
              <a:t>REKAM KESEHATAN ELEKTRONIK 1</a:t>
            </a:r>
          </a:p>
          <a:p>
            <a:pPr algn="ctr" eaLnBrk="1" hangingPunct="1"/>
            <a:r>
              <a:rPr lang="id-ID" sz="2400" b="1" dirty="0">
                <a:solidFill>
                  <a:schemeClr val="bg1"/>
                </a:solidFill>
                <a:latin typeface="Arial" pitchFamily="34" charset="0"/>
              </a:rPr>
              <a:t>PENILAIAN KEBUTUHAN </a:t>
            </a:r>
            <a:r>
              <a:rPr lang="id-ID" sz="2400" b="1" dirty="0" smtClean="0">
                <a:solidFill>
                  <a:schemeClr val="bg1"/>
                </a:solidFill>
                <a:latin typeface="Arial" pitchFamily="34" charset="0"/>
              </a:rPr>
              <a:t>FUNGSIONAL</a:t>
            </a:r>
            <a:r>
              <a:rPr lang="en-US" sz="2400" b="1" dirty="0" smtClean="0">
                <a:solidFill>
                  <a:schemeClr val="bg1"/>
                </a:solidFill>
                <a:latin typeface="Arial" pitchFamily="34" charset="0"/>
              </a:rPr>
              <a:t> PERTEMUAN 9</a:t>
            </a:r>
            <a:endParaRPr lang="en-US" sz="2400" b="1" dirty="0">
              <a:solidFill>
                <a:schemeClr val="bg1"/>
              </a:solidFill>
              <a:latin typeface="Arial" pitchFamily="34" charset="0"/>
            </a:endParaRPr>
          </a:p>
          <a:p>
            <a:pPr algn="ctr" eaLnBrk="1" hangingPunct="1"/>
            <a:r>
              <a:rPr lang="en-US" sz="2400" b="1" dirty="0">
                <a:solidFill>
                  <a:schemeClr val="bg1"/>
                </a:solidFill>
                <a:latin typeface="Arial" pitchFamily="34" charset="0"/>
              </a:rPr>
              <a:t>LILY WIDJAYA, SKM.,MM</a:t>
            </a:r>
          </a:p>
          <a:p>
            <a:pPr algn="ctr" eaLnBrk="1" hangingPunct="1"/>
            <a:r>
              <a:rPr lang="en-US" sz="2400" b="1" dirty="0">
                <a:solidFill>
                  <a:schemeClr val="bg1"/>
                </a:solidFill>
                <a:latin typeface="Arial" pitchFamily="34" charset="0"/>
              </a:rPr>
              <a:t>, PRODI D-III REKAM MEDIS DAN INFORMASI KESEHATAN, </a:t>
            </a:r>
          </a:p>
          <a:p>
            <a:pPr algn="ctr" eaLnBrk="1" hangingPunct="1"/>
            <a:r>
              <a:rPr lang="en-US" sz="2400" b="1" dirty="0">
                <a:solidFill>
                  <a:schemeClr val="bg1"/>
                </a:solidFill>
                <a:latin typeface="Arial" pitchFamily="34" charset="0"/>
              </a:rPr>
              <a:t>FAKULTAS ILMU-ILMU KESEHATAN</a:t>
            </a:r>
          </a:p>
        </p:txBody>
      </p:sp>
    </p:spTree>
    <p:extLst>
      <p:ext uri="{BB962C8B-B14F-4D97-AF65-F5344CB8AC3E}">
        <p14:creationId xmlns:p14="http://schemas.microsoft.com/office/powerpoint/2010/main" val="3795089928"/>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179512" y="1412776"/>
            <a:ext cx="8784976" cy="5256584"/>
          </a:xfrm>
        </p:spPr>
        <p:txBody>
          <a:bodyPr>
            <a:normAutofit fontScale="85000" lnSpcReduction="20000"/>
          </a:bodyPr>
          <a:lstStyle/>
          <a:p>
            <a:pPr algn="just"/>
            <a:r>
              <a:rPr lang="en-US" sz="2000" dirty="0" smtClean="0"/>
              <a:t>H</a:t>
            </a:r>
            <a:r>
              <a:rPr lang="id-ID" sz="2900" dirty="0" smtClean="0"/>
              <a:t>arus </a:t>
            </a:r>
            <a:r>
              <a:rPr lang="id-ID" sz="2900" dirty="0"/>
              <a:t>dimulai dengan  : </a:t>
            </a:r>
            <a:endParaRPr lang="en-US" sz="2900" dirty="0" smtClean="0"/>
          </a:p>
          <a:p>
            <a:pPr marL="342900" indent="-342900" algn="just">
              <a:buFont typeface="Arial" pitchFamily="34" charset="0"/>
              <a:buChar char="•"/>
            </a:pPr>
            <a:r>
              <a:rPr lang="id-ID" sz="2900" dirty="0" smtClean="0"/>
              <a:t>Mengidentifikasi </a:t>
            </a:r>
            <a:r>
              <a:rPr lang="id-ID" sz="2900" dirty="0"/>
              <a:t>kebutuhan informasi internal dan eksternal organisasi.</a:t>
            </a:r>
          </a:p>
          <a:p>
            <a:pPr marL="342900" indent="-342900" algn="just">
              <a:buFont typeface="Arial" pitchFamily="34" charset="0"/>
              <a:buChar char="•"/>
            </a:pPr>
            <a:r>
              <a:rPr lang="en-US" sz="2900" dirty="0" err="1" smtClean="0"/>
              <a:t>Adanya</a:t>
            </a:r>
            <a:r>
              <a:rPr lang="en-US" sz="2900" dirty="0" smtClean="0"/>
              <a:t> </a:t>
            </a:r>
            <a:r>
              <a:rPr lang="id-ID" sz="2900" dirty="0" smtClean="0"/>
              <a:t>Alur </a:t>
            </a:r>
            <a:r>
              <a:rPr lang="id-ID" sz="2900" dirty="0"/>
              <a:t>kerja dan alat pemetaan proses yang dijelaskan pada bab 7 merupakan sumber utama untuk memastikan input dan ouput yang dibutuhkan pada tingkat yang lebih detail.</a:t>
            </a:r>
          </a:p>
          <a:p>
            <a:pPr marL="0" indent="0" algn="just">
              <a:buNone/>
            </a:pPr>
            <a:endParaRPr lang="id-ID" sz="2900" dirty="0"/>
          </a:p>
          <a:p>
            <a:pPr algn="just"/>
            <a:r>
              <a:rPr lang="id-ID" sz="2900" b="1" u="sng" dirty="0"/>
              <a:t>Komisi Akreditasi, 2008</a:t>
            </a:r>
            <a:r>
              <a:rPr lang="id-ID" sz="2900" dirty="0"/>
              <a:t> :</a:t>
            </a:r>
          </a:p>
          <a:p>
            <a:pPr marL="0" indent="0">
              <a:buNone/>
            </a:pPr>
            <a:r>
              <a:rPr lang="id-ID" sz="2900" dirty="0"/>
              <a:t>	</a:t>
            </a:r>
            <a:r>
              <a:rPr lang="id-ID" sz="2900" b="1" dirty="0">
                <a:solidFill>
                  <a:srgbClr val="0070C0"/>
                </a:solidFill>
              </a:rPr>
              <a:t>“ Memperlakukan informasi sebagai sumber daya penting untuk dikelola 	secara efektif dan efisien”</a:t>
            </a:r>
          </a:p>
          <a:p>
            <a:pPr marL="0" indent="0" algn="just">
              <a:buNone/>
            </a:pPr>
            <a:endParaRPr lang="id-ID" sz="2900" b="1" dirty="0">
              <a:solidFill>
                <a:srgbClr val="0070C0"/>
              </a:solidFill>
            </a:endParaRPr>
          </a:p>
          <a:p>
            <a:pPr marL="0" indent="0" algn="just">
              <a:buNone/>
            </a:pPr>
            <a:endParaRPr lang="id-ID" sz="3600" dirty="0"/>
          </a:p>
          <a:p>
            <a:pPr marL="0" indent="0" algn="just">
              <a:buNone/>
            </a:pPr>
            <a:r>
              <a:rPr lang="id-ID" sz="3600" b="1" dirty="0">
                <a:solidFill>
                  <a:srgbClr val="0070C0"/>
                </a:solidFill>
              </a:rPr>
              <a:t>	</a:t>
            </a:r>
          </a:p>
          <a:p>
            <a:pPr marL="0" indent="0" algn="just">
              <a:buNone/>
            </a:pPr>
            <a:r>
              <a:rPr lang="id-ID" sz="2000" dirty="0"/>
              <a:t>	</a:t>
            </a:r>
          </a:p>
          <a:p>
            <a:pPr marL="0" indent="0" algn="just">
              <a:buNone/>
            </a:pPr>
            <a:endParaRPr lang="id-ID" sz="2000" dirty="0"/>
          </a:p>
          <a:p>
            <a:pPr marL="0" indent="0" algn="just">
              <a:buNone/>
            </a:pPr>
            <a:endParaRPr lang="id-ID" sz="2000" dirty="0"/>
          </a:p>
          <a:p>
            <a:pPr marL="514350" indent="-514350" algn="just">
              <a:buAutoNum type="arabicPeriod"/>
            </a:pPr>
            <a:endParaRPr lang="id-ID" sz="2000" dirty="0"/>
          </a:p>
        </p:txBody>
      </p:sp>
      <p:sp>
        <p:nvSpPr>
          <p:cNvPr id="2" name="Title 1"/>
          <p:cNvSpPr>
            <a:spLocks noGrp="1"/>
          </p:cNvSpPr>
          <p:nvPr>
            <p:ph type="title"/>
          </p:nvPr>
        </p:nvSpPr>
        <p:spPr>
          <a:xfrm>
            <a:off x="471487" y="620688"/>
            <a:ext cx="8229600" cy="778098"/>
          </a:xfrm>
        </p:spPr>
        <p:style>
          <a:lnRef idx="1">
            <a:schemeClr val="dk1"/>
          </a:lnRef>
          <a:fillRef idx="2">
            <a:schemeClr val="dk1"/>
          </a:fillRef>
          <a:effectRef idx="1">
            <a:schemeClr val="dk1"/>
          </a:effectRef>
          <a:fontRef idx="minor">
            <a:schemeClr val="dk1"/>
          </a:fontRef>
        </p:style>
        <p:txBody>
          <a:bodyPr>
            <a:normAutofit fontScale="90000"/>
          </a:bodyPr>
          <a:lstStyle/>
          <a:p>
            <a:r>
              <a:rPr lang="id-ID" sz="3200" b="1" dirty="0"/>
              <a:t>Model untuk memahami Persyaratan Fungsional</a:t>
            </a:r>
          </a:p>
        </p:txBody>
      </p:sp>
    </p:spTree>
    <p:extLst>
      <p:ext uri="{BB962C8B-B14F-4D97-AF65-F5344CB8AC3E}">
        <p14:creationId xmlns:p14="http://schemas.microsoft.com/office/powerpoint/2010/main" val="31385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179512" y="1412776"/>
            <a:ext cx="8784976" cy="5256584"/>
          </a:xfrm>
        </p:spPr>
        <p:txBody>
          <a:bodyPr>
            <a:normAutofit fontScale="77500" lnSpcReduction="20000"/>
          </a:bodyPr>
          <a:lstStyle/>
          <a:p>
            <a:pPr algn="just"/>
            <a:endParaRPr lang="id-ID" sz="2900" b="1" dirty="0">
              <a:solidFill>
                <a:srgbClr val="0070C0"/>
              </a:solidFill>
            </a:endParaRPr>
          </a:p>
          <a:p>
            <a:pPr marL="0" indent="0" algn="just">
              <a:buNone/>
            </a:pPr>
            <a:r>
              <a:rPr lang="id-ID" sz="2900" dirty="0"/>
              <a:t>Hal itu </a:t>
            </a:r>
            <a:r>
              <a:rPr lang="id-ID" sz="2900" dirty="0" smtClean="0"/>
              <a:t>menunjuk</a:t>
            </a:r>
            <a:r>
              <a:rPr lang="en-US" sz="2900" dirty="0" smtClean="0"/>
              <a:t>k</a:t>
            </a:r>
            <a:r>
              <a:rPr lang="id-ID" sz="2900" dirty="0" smtClean="0"/>
              <a:t>an </a:t>
            </a:r>
            <a:r>
              <a:rPr lang="id-ID" sz="2900" dirty="0"/>
              <a:t>bahwa pengelolaan informasi adalah sebuah aktifitas aktif, terencana dan proses identifikasi kebutuhan informasi harus dilakukan dengan baik untuk mencapai tujuan fungsi manajemen informasi :</a:t>
            </a:r>
          </a:p>
          <a:p>
            <a:pPr marL="0" indent="0" algn="just">
              <a:buNone/>
            </a:pPr>
            <a:endParaRPr lang="id-ID" sz="2900" dirty="0"/>
          </a:p>
          <a:p>
            <a:pPr marL="571500" indent="-571500" algn="just">
              <a:buFont typeface="Arial" pitchFamily="34" charset="0"/>
              <a:buChar char="•"/>
            </a:pPr>
            <a:r>
              <a:rPr lang="id-ID" sz="3600" dirty="0" smtClean="0">
                <a:latin typeface="AR CENA" pitchFamily="2" charset="0"/>
              </a:rPr>
              <a:t>Mendukung </a:t>
            </a:r>
            <a:r>
              <a:rPr lang="id-ID" sz="3600" dirty="0">
                <a:latin typeface="AR CENA" pitchFamily="2" charset="0"/>
              </a:rPr>
              <a:t>pengambilan keputusan untuk meningkatkan kepuasan pasien, </a:t>
            </a:r>
            <a:endParaRPr lang="en-US" sz="3600" dirty="0" smtClean="0">
              <a:latin typeface="AR CENA" pitchFamily="2" charset="0"/>
            </a:endParaRPr>
          </a:p>
          <a:p>
            <a:pPr marL="571500" indent="-571500" algn="just">
              <a:buFont typeface="Arial" pitchFamily="34" charset="0"/>
              <a:buChar char="•"/>
            </a:pPr>
            <a:r>
              <a:rPr lang="id-ID" sz="3600" dirty="0" smtClean="0">
                <a:latin typeface="AR CENA" pitchFamily="2" charset="0"/>
              </a:rPr>
              <a:t>meningkatkan </a:t>
            </a:r>
            <a:r>
              <a:rPr lang="id-ID" sz="3600" dirty="0">
                <a:latin typeface="AR CENA" pitchFamily="2" charset="0"/>
              </a:rPr>
              <a:t>dokumentasi kesehatan, </a:t>
            </a:r>
            <a:endParaRPr lang="en-US" sz="3600" dirty="0" smtClean="0">
              <a:latin typeface="AR CENA" pitchFamily="2" charset="0"/>
            </a:endParaRPr>
          </a:p>
          <a:p>
            <a:pPr marL="571500" indent="-571500" algn="just">
              <a:buFont typeface="Arial" pitchFamily="34" charset="0"/>
              <a:buChar char="•"/>
            </a:pPr>
            <a:r>
              <a:rPr lang="id-ID" sz="3600" dirty="0" smtClean="0">
                <a:latin typeface="AR CENA" pitchFamily="2" charset="0"/>
              </a:rPr>
              <a:t>menjamin </a:t>
            </a:r>
            <a:r>
              <a:rPr lang="id-ID" sz="3600" dirty="0">
                <a:latin typeface="AR CENA" pitchFamily="2" charset="0"/>
              </a:rPr>
              <a:t>keselamatan pasien, dan </a:t>
            </a:r>
            <a:endParaRPr lang="en-US" sz="3600" dirty="0" smtClean="0">
              <a:latin typeface="AR CENA" pitchFamily="2" charset="0"/>
            </a:endParaRPr>
          </a:p>
          <a:p>
            <a:pPr marL="571500" indent="-571500" algn="just">
              <a:buFont typeface="Arial" pitchFamily="34" charset="0"/>
              <a:buChar char="•"/>
            </a:pPr>
            <a:r>
              <a:rPr lang="id-ID" sz="3600" dirty="0" smtClean="0">
                <a:latin typeface="AR CENA" pitchFamily="2" charset="0"/>
              </a:rPr>
              <a:t>meningkatkan </a:t>
            </a:r>
            <a:r>
              <a:rPr lang="id-ID" sz="3600" dirty="0">
                <a:latin typeface="AR CENA" pitchFamily="2" charset="0"/>
              </a:rPr>
              <a:t>kinerja dalam perawatan pasien, pengobatan, jasa, tata kelola manajemen dan proses pendukung ”</a:t>
            </a:r>
          </a:p>
          <a:p>
            <a:pPr marL="0" indent="0" algn="just">
              <a:buNone/>
            </a:pPr>
            <a:endParaRPr lang="id-ID" sz="3600" dirty="0"/>
          </a:p>
          <a:p>
            <a:pPr marL="0" indent="0" algn="just">
              <a:buNone/>
            </a:pPr>
            <a:r>
              <a:rPr lang="id-ID" sz="3600" b="1" dirty="0">
                <a:solidFill>
                  <a:srgbClr val="0070C0"/>
                </a:solidFill>
              </a:rPr>
              <a:t>	</a:t>
            </a:r>
          </a:p>
          <a:p>
            <a:pPr marL="0" indent="0" algn="just">
              <a:buNone/>
            </a:pPr>
            <a:r>
              <a:rPr lang="id-ID" sz="2000" dirty="0"/>
              <a:t>	</a:t>
            </a:r>
          </a:p>
          <a:p>
            <a:pPr marL="0" indent="0" algn="just">
              <a:buNone/>
            </a:pPr>
            <a:endParaRPr lang="id-ID" sz="2000" dirty="0"/>
          </a:p>
          <a:p>
            <a:pPr marL="0" indent="0" algn="just">
              <a:buNone/>
            </a:pPr>
            <a:endParaRPr lang="id-ID" sz="2000" dirty="0"/>
          </a:p>
          <a:p>
            <a:pPr marL="514350" indent="-514350" algn="just">
              <a:buAutoNum type="arabicPeriod"/>
            </a:pPr>
            <a:endParaRPr lang="id-ID" sz="2000" dirty="0"/>
          </a:p>
        </p:txBody>
      </p:sp>
      <p:sp>
        <p:nvSpPr>
          <p:cNvPr id="2" name="Title 1"/>
          <p:cNvSpPr>
            <a:spLocks noGrp="1"/>
          </p:cNvSpPr>
          <p:nvPr>
            <p:ph type="title"/>
          </p:nvPr>
        </p:nvSpPr>
        <p:spPr>
          <a:xfrm>
            <a:off x="471487" y="836712"/>
            <a:ext cx="8229600" cy="778098"/>
          </a:xfrm>
        </p:spPr>
        <p:style>
          <a:lnRef idx="1">
            <a:schemeClr val="dk1"/>
          </a:lnRef>
          <a:fillRef idx="2">
            <a:schemeClr val="dk1"/>
          </a:fillRef>
          <a:effectRef idx="1">
            <a:schemeClr val="dk1"/>
          </a:effectRef>
          <a:fontRef idx="minor">
            <a:schemeClr val="dk1"/>
          </a:fontRef>
        </p:style>
        <p:txBody>
          <a:bodyPr>
            <a:normAutofit fontScale="90000"/>
          </a:bodyPr>
          <a:lstStyle/>
          <a:p>
            <a:r>
              <a:rPr lang="id-ID" sz="3200" b="1" dirty="0"/>
              <a:t>Model untuk memahami Persyaratan Fungsional</a:t>
            </a:r>
          </a:p>
        </p:txBody>
      </p:sp>
    </p:spTree>
    <p:extLst>
      <p:ext uri="{BB962C8B-B14F-4D97-AF65-F5344CB8AC3E}">
        <p14:creationId xmlns:p14="http://schemas.microsoft.com/office/powerpoint/2010/main" val="264965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179512" y="1412776"/>
            <a:ext cx="8784976" cy="5184576"/>
          </a:xfrm>
        </p:spPr>
        <p:txBody>
          <a:bodyPr>
            <a:normAutofit/>
          </a:bodyPr>
          <a:lstStyle/>
          <a:p>
            <a:pPr marL="0" indent="0" algn="just">
              <a:buNone/>
            </a:pPr>
            <a:r>
              <a:rPr lang="id-ID" sz="2800" dirty="0"/>
              <a:t>“ </a:t>
            </a:r>
            <a:r>
              <a:rPr lang="en-US" sz="2800" dirty="0" err="1"/>
              <a:t>Standar</a:t>
            </a:r>
            <a:r>
              <a:rPr lang="en-US" sz="2800" dirty="0"/>
              <a:t> </a:t>
            </a:r>
            <a:r>
              <a:rPr lang="en-US" sz="2800" dirty="0" err="1"/>
              <a:t>Komisi</a:t>
            </a:r>
            <a:r>
              <a:rPr lang="en-US" sz="2800" dirty="0"/>
              <a:t> </a:t>
            </a:r>
            <a:r>
              <a:rPr lang="en-US" sz="2800" dirty="0" err="1"/>
              <a:t>Akreditasi</a:t>
            </a:r>
            <a:r>
              <a:rPr lang="en-US" sz="2800" dirty="0"/>
              <a:t> </a:t>
            </a:r>
            <a:r>
              <a:rPr lang="en-US" sz="2800" dirty="0" err="1"/>
              <a:t>dirancang</a:t>
            </a:r>
            <a:r>
              <a:rPr lang="en-US" sz="2800" dirty="0"/>
              <a:t> </a:t>
            </a:r>
            <a:r>
              <a:rPr lang="en-US" sz="2800" dirty="0" err="1"/>
              <a:t>untuk</a:t>
            </a:r>
            <a:r>
              <a:rPr lang="en-US" sz="2800" dirty="0"/>
              <a:t> </a:t>
            </a:r>
            <a:r>
              <a:rPr lang="en-US" sz="2800" dirty="0" err="1"/>
              <a:t>kompatibel</a:t>
            </a:r>
            <a:r>
              <a:rPr lang="en-US" sz="2800" dirty="0"/>
              <a:t> </a:t>
            </a:r>
            <a:r>
              <a:rPr lang="en-US" sz="2800" dirty="0" err="1"/>
              <a:t>dengan</a:t>
            </a:r>
            <a:r>
              <a:rPr lang="en-US" sz="2800" dirty="0"/>
              <a:t> </a:t>
            </a:r>
            <a:r>
              <a:rPr lang="en-US" sz="2800" dirty="0" err="1"/>
              <a:t>sistem</a:t>
            </a:r>
            <a:r>
              <a:rPr lang="en-US" sz="2800" dirty="0"/>
              <a:t> </a:t>
            </a:r>
            <a:r>
              <a:rPr lang="en-US" sz="2800" dirty="0" err="1"/>
              <a:t>berbasis</a:t>
            </a:r>
            <a:r>
              <a:rPr lang="en-US" sz="2800" dirty="0"/>
              <a:t> </a:t>
            </a:r>
            <a:r>
              <a:rPr lang="en-US" sz="2800" dirty="0" err="1"/>
              <a:t>kertas</a:t>
            </a:r>
            <a:r>
              <a:rPr lang="en-US" sz="2800" dirty="0"/>
              <a:t>, </a:t>
            </a:r>
            <a:r>
              <a:rPr lang="en-US" sz="2800" dirty="0" err="1"/>
              <a:t>sistem</a:t>
            </a:r>
            <a:r>
              <a:rPr lang="en-US" sz="2800" dirty="0"/>
              <a:t> </a:t>
            </a:r>
            <a:r>
              <a:rPr lang="en-US" sz="2800" dirty="0" err="1"/>
              <a:t>elektronik</a:t>
            </a:r>
            <a:r>
              <a:rPr lang="en-US" sz="2800" dirty="0"/>
              <a:t>, </a:t>
            </a:r>
            <a:r>
              <a:rPr lang="en-US" sz="2800" dirty="0" err="1"/>
              <a:t>atau</a:t>
            </a:r>
            <a:r>
              <a:rPr lang="en-US" sz="2800" dirty="0"/>
              <a:t> </a:t>
            </a:r>
            <a:r>
              <a:rPr lang="en-US" sz="2800" dirty="0" err="1"/>
              <a:t>sistem</a:t>
            </a:r>
            <a:r>
              <a:rPr lang="en-US" sz="2800" dirty="0"/>
              <a:t> hybrid. </a:t>
            </a:r>
            <a:endParaRPr lang="en-US" sz="2800" dirty="0" smtClean="0"/>
          </a:p>
          <a:p>
            <a:pPr marL="0" indent="0" algn="just">
              <a:buNone/>
            </a:pPr>
            <a:endParaRPr lang="en-US" sz="2800" dirty="0" smtClean="0"/>
          </a:p>
          <a:p>
            <a:pPr marL="0" indent="0" algn="just">
              <a:buNone/>
            </a:pPr>
            <a:r>
              <a:rPr lang="en-US" sz="2800" dirty="0" smtClean="0"/>
              <a:t>“</a:t>
            </a:r>
            <a:r>
              <a:rPr lang="en-US" sz="2800" dirty="0" err="1" smtClean="0"/>
              <a:t>Kualitas</a:t>
            </a:r>
            <a:r>
              <a:rPr lang="en-US" sz="2800" dirty="0" smtClean="0"/>
              <a:t> </a:t>
            </a:r>
            <a:r>
              <a:rPr lang="en-US" sz="2800" dirty="0" err="1"/>
              <a:t>perawatan</a:t>
            </a:r>
            <a:r>
              <a:rPr lang="en-US" sz="2800" dirty="0"/>
              <a:t>, </a:t>
            </a:r>
            <a:r>
              <a:rPr lang="en-US" sz="2800" dirty="0" err="1"/>
              <a:t>pengobatan</a:t>
            </a:r>
            <a:r>
              <a:rPr lang="en-US" sz="2800" dirty="0"/>
              <a:t>, </a:t>
            </a:r>
            <a:r>
              <a:rPr lang="en-US" sz="2800" dirty="0" err="1"/>
              <a:t>dan</a:t>
            </a:r>
            <a:r>
              <a:rPr lang="en-US" sz="2800" dirty="0"/>
              <a:t> </a:t>
            </a:r>
            <a:r>
              <a:rPr lang="en-US" sz="2800" dirty="0" err="1"/>
              <a:t>layanan</a:t>
            </a:r>
            <a:r>
              <a:rPr lang="en-US" sz="2800" dirty="0"/>
              <a:t> </a:t>
            </a:r>
            <a:r>
              <a:rPr lang="en-US" sz="2800" dirty="0" err="1"/>
              <a:t>dipengaruhi</a:t>
            </a:r>
            <a:r>
              <a:rPr lang="en-US" sz="2800" dirty="0"/>
              <a:t> </a:t>
            </a:r>
            <a:r>
              <a:rPr lang="en-US" sz="2800" dirty="0" err="1"/>
              <a:t>oleh</a:t>
            </a:r>
            <a:r>
              <a:rPr lang="en-US" sz="2800" dirty="0"/>
              <a:t> </a:t>
            </a:r>
            <a:r>
              <a:rPr lang="en-US" sz="2800" dirty="0" err="1"/>
              <a:t>banyak</a:t>
            </a:r>
            <a:r>
              <a:rPr lang="en-US" sz="2800" dirty="0"/>
              <a:t> </a:t>
            </a:r>
            <a:r>
              <a:rPr lang="en-US" sz="2800" dirty="0" err="1"/>
              <a:t>transisi</a:t>
            </a:r>
            <a:r>
              <a:rPr lang="en-US" sz="2800" dirty="0"/>
              <a:t> </a:t>
            </a:r>
            <a:r>
              <a:rPr lang="en-US" sz="2800" dirty="0" err="1"/>
              <a:t>dalam</a:t>
            </a:r>
            <a:r>
              <a:rPr lang="en-US" sz="2800" dirty="0"/>
              <a:t> </a:t>
            </a:r>
            <a:r>
              <a:rPr lang="en-US" sz="2800" dirty="0" err="1"/>
              <a:t>manajemen</a:t>
            </a:r>
            <a:r>
              <a:rPr lang="en-US" sz="2800" dirty="0"/>
              <a:t> </a:t>
            </a:r>
            <a:r>
              <a:rPr lang="en-US" sz="2800" dirty="0" err="1"/>
              <a:t>informasi</a:t>
            </a:r>
            <a:r>
              <a:rPr lang="en-US" sz="2800" dirty="0"/>
              <a:t> yang </a:t>
            </a:r>
            <a:r>
              <a:rPr lang="en-US" sz="2800" dirty="0" err="1"/>
              <a:t>berlangsung</a:t>
            </a:r>
            <a:r>
              <a:rPr lang="en-US" sz="2800" dirty="0"/>
              <a:t> </a:t>
            </a:r>
            <a:r>
              <a:rPr lang="en-US" sz="2800" dirty="0" err="1"/>
              <a:t>dalam</a:t>
            </a:r>
            <a:r>
              <a:rPr lang="en-US" sz="2800" dirty="0"/>
              <a:t> </a:t>
            </a:r>
            <a:r>
              <a:rPr lang="en-US" sz="2800" dirty="0" err="1"/>
              <a:t>perawatan</a:t>
            </a:r>
            <a:r>
              <a:rPr lang="en-US" sz="2800" dirty="0"/>
              <a:t> </a:t>
            </a:r>
            <a:r>
              <a:rPr lang="en-US" sz="2800" dirty="0" err="1" smtClean="0"/>
              <a:t>kesehatan</a:t>
            </a:r>
            <a:r>
              <a:rPr lang="en-US" sz="2800" dirty="0" smtClean="0"/>
              <a:t>.</a:t>
            </a:r>
          </a:p>
          <a:p>
            <a:pPr marL="0" indent="0" algn="just">
              <a:buNone/>
            </a:pPr>
            <a:r>
              <a:rPr lang="en-US" sz="2800" dirty="0" err="1" smtClean="0"/>
              <a:t>Seperti</a:t>
            </a:r>
            <a:r>
              <a:rPr lang="en-US" sz="2800" dirty="0" smtClean="0"/>
              <a:t> :</a:t>
            </a:r>
          </a:p>
          <a:p>
            <a:pPr marL="457200" indent="-457200" algn="just">
              <a:buFont typeface="Arial" pitchFamily="34" charset="0"/>
              <a:buChar char="•"/>
            </a:pPr>
            <a:r>
              <a:rPr lang="en-US" sz="2400" dirty="0" err="1" smtClean="0"/>
              <a:t>transisi</a:t>
            </a:r>
            <a:r>
              <a:rPr lang="en-US" sz="2400" dirty="0" smtClean="0"/>
              <a:t> </a:t>
            </a:r>
            <a:r>
              <a:rPr lang="en-US" sz="2400" dirty="0" err="1"/>
              <a:t>dari</a:t>
            </a:r>
            <a:r>
              <a:rPr lang="en-US" sz="2400" dirty="0"/>
              <a:t> </a:t>
            </a:r>
            <a:r>
              <a:rPr lang="en-US" sz="2400" dirty="0" smtClean="0"/>
              <a:t>RM </a:t>
            </a:r>
            <a:r>
              <a:rPr lang="en-US" sz="2400" dirty="0" err="1" smtClean="0"/>
              <a:t>berbasis</a:t>
            </a:r>
            <a:r>
              <a:rPr lang="en-US" sz="2400" dirty="0" smtClean="0"/>
              <a:t> </a:t>
            </a:r>
            <a:r>
              <a:rPr lang="en-US" sz="2400" dirty="0" err="1" smtClean="0"/>
              <a:t>kertas</a:t>
            </a:r>
            <a:r>
              <a:rPr lang="en-US" sz="2400" dirty="0" smtClean="0"/>
              <a:t>/ </a:t>
            </a:r>
            <a:r>
              <a:rPr lang="en-US" sz="2400" dirty="0" err="1"/>
              <a:t>tradisional</a:t>
            </a:r>
            <a:r>
              <a:rPr lang="en-US" sz="2400" dirty="0"/>
              <a:t> </a:t>
            </a:r>
            <a:r>
              <a:rPr lang="en-US" sz="2400" dirty="0" err="1"/>
              <a:t>menjadi</a:t>
            </a:r>
            <a:r>
              <a:rPr lang="en-US" sz="2400" dirty="0"/>
              <a:t> </a:t>
            </a:r>
            <a:r>
              <a:rPr lang="en-US" sz="2400" dirty="0" smtClean="0"/>
              <a:t>RKE </a:t>
            </a:r>
          </a:p>
          <a:p>
            <a:pPr marL="457200" indent="-457200" algn="just">
              <a:buFont typeface="Arial" pitchFamily="34" charset="0"/>
              <a:buChar char="•"/>
            </a:pPr>
            <a:r>
              <a:rPr lang="en-US" sz="2400" dirty="0" err="1" smtClean="0"/>
              <a:t>transisi</a:t>
            </a:r>
            <a:r>
              <a:rPr lang="en-US" sz="2400" dirty="0" smtClean="0"/>
              <a:t> </a:t>
            </a:r>
            <a:r>
              <a:rPr lang="en-US" sz="2400" dirty="0" err="1"/>
              <a:t>dari</a:t>
            </a:r>
            <a:r>
              <a:rPr lang="en-US" sz="2400" dirty="0"/>
              <a:t> </a:t>
            </a:r>
            <a:r>
              <a:rPr lang="en-US" sz="2400" dirty="0" err="1"/>
              <a:t>teks</a:t>
            </a:r>
            <a:r>
              <a:rPr lang="en-US" sz="2400" dirty="0"/>
              <a:t> </a:t>
            </a:r>
            <a:r>
              <a:rPr lang="en-US" sz="2400" dirty="0" err="1"/>
              <a:t>bebas</a:t>
            </a:r>
            <a:r>
              <a:rPr lang="en-US" sz="2400" dirty="0"/>
              <a:t> </a:t>
            </a:r>
            <a:r>
              <a:rPr lang="en-US" sz="2400" dirty="0" err="1"/>
              <a:t>menjadi</a:t>
            </a:r>
            <a:r>
              <a:rPr lang="en-US" sz="2400" dirty="0"/>
              <a:t> </a:t>
            </a:r>
            <a:r>
              <a:rPr lang="en-US" sz="2400" dirty="0" err="1"/>
              <a:t>teks</a:t>
            </a:r>
            <a:r>
              <a:rPr lang="en-US" sz="2400" dirty="0"/>
              <a:t> </a:t>
            </a:r>
            <a:r>
              <a:rPr lang="en-US" sz="2400" dirty="0" err="1"/>
              <a:t>terstruktur</a:t>
            </a:r>
            <a:r>
              <a:rPr lang="en-US" sz="2400" dirty="0"/>
              <a:t> </a:t>
            </a:r>
            <a:r>
              <a:rPr lang="en-US" sz="2400" dirty="0" err="1"/>
              <a:t>dan</a:t>
            </a:r>
            <a:r>
              <a:rPr lang="en-US" sz="2400" dirty="0"/>
              <a:t> </a:t>
            </a:r>
            <a:r>
              <a:rPr lang="en-US" sz="2400" dirty="0" err="1"/>
              <a:t>interaktif</a:t>
            </a:r>
            <a:r>
              <a:rPr lang="en-US" sz="2400" dirty="0"/>
              <a:t> "</a:t>
            </a:r>
            <a:endParaRPr lang="id-ID" sz="2400" dirty="0"/>
          </a:p>
          <a:p>
            <a:pPr algn="just"/>
            <a:endParaRPr lang="id-ID" sz="2800" dirty="0"/>
          </a:p>
        </p:txBody>
      </p:sp>
      <p:sp>
        <p:nvSpPr>
          <p:cNvPr id="2" name="Title 1"/>
          <p:cNvSpPr>
            <a:spLocks noGrp="1"/>
          </p:cNvSpPr>
          <p:nvPr>
            <p:ph type="title"/>
          </p:nvPr>
        </p:nvSpPr>
        <p:spPr>
          <a:xfrm>
            <a:off x="471487" y="692696"/>
            <a:ext cx="8229600" cy="648072"/>
          </a:xfrm>
        </p:spPr>
        <p:style>
          <a:lnRef idx="2">
            <a:schemeClr val="accent6"/>
          </a:lnRef>
          <a:fillRef idx="1">
            <a:schemeClr val="lt1"/>
          </a:fillRef>
          <a:effectRef idx="0">
            <a:schemeClr val="accent6"/>
          </a:effectRef>
          <a:fontRef idx="minor">
            <a:schemeClr val="dk1"/>
          </a:fontRef>
        </p:style>
        <p:txBody>
          <a:bodyPr>
            <a:normAutofit/>
          </a:bodyPr>
          <a:lstStyle/>
          <a:p>
            <a:r>
              <a:rPr lang="id-ID" sz="3200" b="1" dirty="0"/>
              <a:t>Komisi </a:t>
            </a:r>
            <a:r>
              <a:rPr lang="id-ID" sz="3200" b="1" dirty="0" smtClean="0"/>
              <a:t>Akreditasi</a:t>
            </a:r>
            <a:r>
              <a:rPr lang="en-US" sz="3200" b="1" dirty="0" smtClean="0"/>
              <a:t> (JC</a:t>
            </a:r>
            <a:r>
              <a:rPr lang="id-ID" sz="3200" b="1" dirty="0" smtClean="0"/>
              <a:t> 2008</a:t>
            </a:r>
            <a:r>
              <a:rPr lang="en-US" sz="3200" b="1" dirty="0" smtClean="0"/>
              <a:t>)</a:t>
            </a:r>
            <a:endParaRPr lang="id-ID" sz="3200" dirty="0"/>
          </a:p>
        </p:txBody>
      </p:sp>
    </p:spTree>
    <p:extLst>
      <p:ext uri="{BB962C8B-B14F-4D97-AF65-F5344CB8AC3E}">
        <p14:creationId xmlns:p14="http://schemas.microsoft.com/office/powerpoint/2010/main" val="4036333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5" y="36899"/>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p:cNvGraphicFramePr>
            <a:graphicFrameLocks noGrp="1"/>
          </p:cNvGraphicFramePr>
          <p:nvPr>
            <p:ph sz="quarter" idx="13"/>
            <p:extLst>
              <p:ext uri="{D42A27DB-BD31-4B8C-83A1-F6EECF244321}">
                <p14:modId xmlns:p14="http://schemas.microsoft.com/office/powerpoint/2010/main" val="4175426384"/>
              </p:ext>
            </p:extLst>
          </p:nvPr>
        </p:nvGraphicFramePr>
        <p:xfrm>
          <a:off x="1691680" y="2132856"/>
          <a:ext cx="6155005" cy="3637732"/>
        </p:xfrm>
        <a:graphic>
          <a:graphicData uri="http://schemas.openxmlformats.org/drawingml/2006/table">
            <a:tbl>
              <a:tblPr firstRow="1" firstCol="1" bandRow="1">
                <a:tableStyleId>{5C22544A-7EE6-4342-B048-85BDC9FD1C3A}</a:tableStyleId>
              </a:tblPr>
              <a:tblGrid>
                <a:gridCol w="2997180"/>
                <a:gridCol w="3157825"/>
              </a:tblGrid>
              <a:tr h="3637732">
                <a:tc>
                  <a:txBody>
                    <a:bodyPr/>
                    <a:lstStyle/>
                    <a:p>
                      <a:pPr marL="0" marR="0" algn="l">
                        <a:lnSpc>
                          <a:spcPct val="100000"/>
                        </a:lnSpc>
                        <a:spcBef>
                          <a:spcPts val="0"/>
                        </a:spcBef>
                        <a:spcAft>
                          <a:spcPts val="0"/>
                        </a:spcAft>
                      </a:pPr>
                      <a:r>
                        <a:rPr lang="id-ID" sz="1800" dirty="0">
                          <a:effectLst/>
                        </a:rPr>
                        <a:t>Penggunaan </a:t>
                      </a:r>
                      <a:r>
                        <a:rPr lang="en-US" sz="1800" dirty="0">
                          <a:effectLst/>
                        </a:rPr>
                        <a:t>U</a:t>
                      </a:r>
                      <a:r>
                        <a:rPr lang="id-ID" sz="1800" dirty="0">
                          <a:effectLst/>
                        </a:rPr>
                        <a:t>tama</a:t>
                      </a:r>
                      <a:endParaRPr lang="en-US" sz="1800" dirty="0">
                        <a:effectLst/>
                      </a:endParaRPr>
                    </a:p>
                    <a:p>
                      <a:pPr marL="0" marR="0" algn="l">
                        <a:lnSpc>
                          <a:spcPct val="100000"/>
                        </a:lnSpc>
                        <a:spcBef>
                          <a:spcPts val="0"/>
                        </a:spcBef>
                        <a:spcAft>
                          <a:spcPts val="0"/>
                        </a:spcAft>
                      </a:pPr>
                      <a:endParaRPr lang="en-US" sz="1800" dirty="0" smtClean="0">
                        <a:effectLst/>
                      </a:endParaRPr>
                    </a:p>
                    <a:p>
                      <a:pPr marL="0" marR="0" algn="l">
                        <a:lnSpc>
                          <a:spcPct val="100000"/>
                        </a:lnSpc>
                        <a:spcBef>
                          <a:spcPts val="0"/>
                        </a:spcBef>
                        <a:spcAft>
                          <a:spcPts val="0"/>
                        </a:spcAft>
                      </a:pPr>
                      <a:r>
                        <a:rPr lang="en-US" sz="1800" dirty="0" err="1" smtClean="0">
                          <a:effectLst/>
                        </a:rPr>
                        <a:t>Penerima</a:t>
                      </a:r>
                      <a:r>
                        <a:rPr lang="id-ID" sz="1800" dirty="0" smtClean="0">
                          <a:effectLst/>
                        </a:rPr>
                        <a:t> </a:t>
                      </a:r>
                      <a:r>
                        <a:rPr lang="id-ID" sz="1800" dirty="0">
                          <a:effectLst/>
                        </a:rPr>
                        <a:t>perawatan pasien</a:t>
                      </a:r>
                      <a:endParaRPr lang="en-US" sz="1800" dirty="0">
                        <a:effectLst/>
                      </a:endParaRPr>
                    </a:p>
                    <a:p>
                      <a:pPr marL="0" marR="0" algn="l">
                        <a:lnSpc>
                          <a:spcPct val="100000"/>
                        </a:lnSpc>
                        <a:spcBef>
                          <a:spcPts val="0"/>
                        </a:spcBef>
                        <a:spcAft>
                          <a:spcPts val="0"/>
                        </a:spcAft>
                      </a:pPr>
                      <a:r>
                        <a:rPr lang="id-ID" sz="1800" dirty="0">
                          <a:effectLst/>
                        </a:rPr>
                        <a:t>Manajemen perawatan pasien</a:t>
                      </a:r>
                      <a:endParaRPr lang="en-US" sz="1800" dirty="0">
                        <a:effectLst/>
                      </a:endParaRPr>
                    </a:p>
                    <a:p>
                      <a:pPr marL="0" marR="0" algn="l">
                        <a:lnSpc>
                          <a:spcPct val="100000"/>
                        </a:lnSpc>
                        <a:spcBef>
                          <a:spcPts val="0"/>
                        </a:spcBef>
                        <a:spcAft>
                          <a:spcPts val="0"/>
                        </a:spcAft>
                      </a:pPr>
                      <a:r>
                        <a:rPr lang="id-ID" sz="1800" dirty="0">
                          <a:effectLst/>
                        </a:rPr>
                        <a:t>Proses pendukung perawatan pasien</a:t>
                      </a:r>
                      <a:endParaRPr lang="en-US" sz="1800" dirty="0">
                        <a:effectLst/>
                      </a:endParaRPr>
                    </a:p>
                    <a:p>
                      <a:pPr marL="0" marR="0" algn="l">
                        <a:lnSpc>
                          <a:spcPct val="100000"/>
                        </a:lnSpc>
                        <a:spcBef>
                          <a:spcPts val="0"/>
                        </a:spcBef>
                        <a:spcAft>
                          <a:spcPts val="0"/>
                        </a:spcAft>
                      </a:pPr>
                      <a:r>
                        <a:rPr lang="id-ID" sz="1800" dirty="0">
                          <a:effectLst/>
                        </a:rPr>
                        <a:t>Keuangan dan proses administrasi lainnya</a:t>
                      </a:r>
                      <a:endParaRPr lang="en-US" sz="1800" dirty="0">
                        <a:effectLst/>
                      </a:endParaRPr>
                    </a:p>
                    <a:p>
                      <a:pPr marL="0" marR="0" algn="l">
                        <a:lnSpc>
                          <a:spcPct val="100000"/>
                        </a:lnSpc>
                        <a:spcBef>
                          <a:spcPts val="0"/>
                        </a:spcBef>
                        <a:spcAft>
                          <a:spcPts val="0"/>
                        </a:spcAft>
                      </a:pPr>
                      <a:r>
                        <a:rPr lang="id-ID" sz="1800" dirty="0">
                          <a:effectLst/>
                        </a:rPr>
                        <a:t>Menajemen diri pasien</a:t>
                      </a:r>
                      <a:endParaRPr lang="en-US" sz="1800" dirty="0">
                        <a:effectLst/>
                        <a:latin typeface="Calibri"/>
                        <a:ea typeface="Calibri"/>
                        <a:cs typeface="Times New Roman"/>
                      </a:endParaRPr>
                    </a:p>
                  </a:txBody>
                  <a:tcPr marL="68580" marR="68580" marT="0" marB="0"/>
                </a:tc>
                <a:tc>
                  <a:txBody>
                    <a:bodyPr/>
                    <a:lstStyle/>
                    <a:p>
                      <a:pPr marL="0" marR="0" algn="l">
                        <a:lnSpc>
                          <a:spcPct val="100000"/>
                        </a:lnSpc>
                        <a:spcBef>
                          <a:spcPts val="0"/>
                        </a:spcBef>
                        <a:spcAft>
                          <a:spcPts val="0"/>
                        </a:spcAft>
                      </a:pPr>
                      <a:r>
                        <a:rPr lang="id-ID" sz="1800" dirty="0">
                          <a:effectLst/>
                        </a:rPr>
                        <a:t>Penggunaan </a:t>
                      </a:r>
                      <a:r>
                        <a:rPr lang="en-US" sz="1800" dirty="0">
                          <a:effectLst/>
                        </a:rPr>
                        <a:t>S</a:t>
                      </a:r>
                      <a:r>
                        <a:rPr lang="id-ID" sz="1800" dirty="0">
                          <a:effectLst/>
                        </a:rPr>
                        <a:t>ekunder</a:t>
                      </a:r>
                      <a:endParaRPr lang="en-US" sz="1800" dirty="0">
                        <a:effectLst/>
                      </a:endParaRPr>
                    </a:p>
                    <a:p>
                      <a:pPr marL="0" marR="0" algn="l">
                        <a:lnSpc>
                          <a:spcPct val="100000"/>
                        </a:lnSpc>
                        <a:spcBef>
                          <a:spcPts val="0"/>
                        </a:spcBef>
                        <a:spcAft>
                          <a:spcPts val="0"/>
                        </a:spcAft>
                      </a:pPr>
                      <a:endParaRPr lang="en-US" sz="1800" dirty="0" smtClean="0">
                        <a:effectLst/>
                      </a:endParaRPr>
                    </a:p>
                    <a:p>
                      <a:pPr marL="0" marR="0" algn="l">
                        <a:lnSpc>
                          <a:spcPct val="100000"/>
                        </a:lnSpc>
                        <a:spcBef>
                          <a:spcPts val="0"/>
                        </a:spcBef>
                        <a:spcAft>
                          <a:spcPts val="0"/>
                        </a:spcAft>
                      </a:pPr>
                      <a:r>
                        <a:rPr lang="id-ID" sz="1800" dirty="0" smtClean="0">
                          <a:effectLst/>
                        </a:rPr>
                        <a:t>Pendidikan</a:t>
                      </a:r>
                      <a:endParaRPr lang="en-US" sz="1800" dirty="0">
                        <a:effectLst/>
                      </a:endParaRPr>
                    </a:p>
                    <a:p>
                      <a:pPr marL="0" marR="0" algn="l">
                        <a:lnSpc>
                          <a:spcPct val="100000"/>
                        </a:lnSpc>
                        <a:spcBef>
                          <a:spcPts val="0"/>
                        </a:spcBef>
                        <a:spcAft>
                          <a:spcPts val="0"/>
                        </a:spcAft>
                      </a:pPr>
                      <a:r>
                        <a:rPr lang="id-ID" sz="1800" dirty="0">
                          <a:effectLst/>
                        </a:rPr>
                        <a:t>Peraturan</a:t>
                      </a:r>
                      <a:endParaRPr lang="en-US" sz="1800" dirty="0">
                        <a:effectLst/>
                      </a:endParaRPr>
                    </a:p>
                    <a:p>
                      <a:pPr marL="0" marR="0" algn="l">
                        <a:lnSpc>
                          <a:spcPct val="100000"/>
                        </a:lnSpc>
                        <a:spcBef>
                          <a:spcPts val="0"/>
                        </a:spcBef>
                        <a:spcAft>
                          <a:spcPts val="0"/>
                        </a:spcAft>
                      </a:pPr>
                      <a:r>
                        <a:rPr lang="id-ID" sz="1800" dirty="0">
                          <a:effectLst/>
                        </a:rPr>
                        <a:t>Penelitian</a:t>
                      </a:r>
                      <a:endParaRPr lang="en-US" sz="1800" dirty="0">
                        <a:effectLst/>
                      </a:endParaRPr>
                    </a:p>
                    <a:p>
                      <a:pPr marL="0" marR="0" algn="l">
                        <a:lnSpc>
                          <a:spcPct val="100000"/>
                        </a:lnSpc>
                        <a:spcBef>
                          <a:spcPts val="0"/>
                        </a:spcBef>
                        <a:spcAft>
                          <a:spcPts val="0"/>
                        </a:spcAft>
                      </a:pPr>
                      <a:r>
                        <a:rPr lang="id-ID" sz="1800" dirty="0">
                          <a:effectLst/>
                        </a:rPr>
                        <a:t>Kesehatan masyarakat dan keamanan</a:t>
                      </a:r>
                      <a:r>
                        <a:rPr lang="en-US" sz="1800" dirty="0">
                          <a:effectLst/>
                        </a:rPr>
                        <a:t> </a:t>
                      </a:r>
                      <a:r>
                        <a:rPr lang="en-US" sz="1800" dirty="0" err="1">
                          <a:effectLst/>
                        </a:rPr>
                        <a:t>dalam</a:t>
                      </a:r>
                      <a:r>
                        <a:rPr lang="en-US" sz="1800" dirty="0">
                          <a:effectLst/>
                        </a:rPr>
                        <a:t> </a:t>
                      </a:r>
                      <a:r>
                        <a:rPr lang="en-US" sz="1800" dirty="0" err="1">
                          <a:effectLst/>
                        </a:rPr>
                        <a:t>negeri</a:t>
                      </a:r>
                      <a:endParaRPr lang="en-US" sz="1800" dirty="0">
                        <a:effectLst/>
                      </a:endParaRPr>
                    </a:p>
                    <a:p>
                      <a:pPr marL="0" marR="0" algn="l">
                        <a:lnSpc>
                          <a:spcPct val="100000"/>
                        </a:lnSpc>
                        <a:spcBef>
                          <a:spcPts val="0"/>
                        </a:spcBef>
                        <a:spcAft>
                          <a:spcPts val="0"/>
                        </a:spcAft>
                      </a:pPr>
                      <a:r>
                        <a:rPr lang="en-US" sz="1800" dirty="0">
                          <a:effectLst/>
                        </a:rPr>
                        <a:t>D</a:t>
                      </a:r>
                      <a:r>
                        <a:rPr lang="id-ID" sz="1800" dirty="0">
                          <a:effectLst/>
                        </a:rPr>
                        <a:t>ukungan kebijakan</a:t>
                      </a:r>
                      <a:endParaRPr lang="en-US" sz="1800" dirty="0">
                        <a:effectLst/>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a:xfrm>
            <a:off x="1691680" y="908720"/>
            <a:ext cx="5832648" cy="936104"/>
          </a:xfrm>
        </p:spPr>
        <p:txBody>
          <a:bodyPr>
            <a:normAutofit/>
          </a:bodyPr>
          <a:lstStyle/>
          <a:p>
            <a:pPr lvl="0" fontAlgn="base">
              <a:spcBef>
                <a:spcPct val="0"/>
              </a:spcBef>
              <a:spcAft>
                <a:spcPct val="0"/>
              </a:spcAft>
            </a:pPr>
            <a:r>
              <a:rPr lang="en-US" sz="2200" cap="none" dirty="0" err="1">
                <a:solidFill>
                  <a:schemeClr val="bg1"/>
                </a:solidFill>
                <a:latin typeface="Times New Roman" pitchFamily="18" charset="0"/>
                <a:ea typeface="Calibri" pitchFamily="34" charset="0"/>
                <a:cs typeface="Times New Roman" pitchFamily="18" charset="0"/>
              </a:rPr>
              <a:t>Tabel</a:t>
            </a:r>
            <a:r>
              <a:rPr lang="en-US" sz="2200" cap="none" dirty="0">
                <a:solidFill>
                  <a:schemeClr val="bg1"/>
                </a:solidFill>
                <a:latin typeface="Times New Roman" pitchFamily="18" charset="0"/>
                <a:ea typeface="Calibri" pitchFamily="34" charset="0"/>
                <a:cs typeface="Times New Roman" pitchFamily="18" charset="0"/>
              </a:rPr>
              <a:t> 8.1 </a:t>
            </a:r>
            <a:r>
              <a:rPr lang="en-US" sz="2200" cap="none" dirty="0" err="1">
                <a:solidFill>
                  <a:schemeClr val="bg1"/>
                </a:solidFill>
                <a:latin typeface="Times New Roman" pitchFamily="18" charset="0"/>
                <a:ea typeface="Calibri" pitchFamily="34" charset="0"/>
                <a:cs typeface="Times New Roman" pitchFamily="18" charset="0"/>
              </a:rPr>
              <a:t>Penggunaan</a:t>
            </a:r>
            <a:r>
              <a:rPr lang="en-US" sz="2200" cap="none" dirty="0">
                <a:solidFill>
                  <a:schemeClr val="bg1"/>
                </a:solidFill>
                <a:latin typeface="Times New Roman" pitchFamily="18" charset="0"/>
                <a:ea typeface="Calibri" pitchFamily="34" charset="0"/>
                <a:cs typeface="Times New Roman" pitchFamily="18" charset="0"/>
              </a:rPr>
              <a:t> </a:t>
            </a:r>
            <a:r>
              <a:rPr lang="en-US" sz="2200" cap="none" dirty="0" err="1">
                <a:solidFill>
                  <a:schemeClr val="bg1"/>
                </a:solidFill>
                <a:latin typeface="Times New Roman" pitchFamily="18" charset="0"/>
                <a:ea typeface="Calibri" pitchFamily="34" charset="0"/>
                <a:cs typeface="Times New Roman" pitchFamily="18" charset="0"/>
              </a:rPr>
              <a:t>Utama</a:t>
            </a:r>
            <a:r>
              <a:rPr lang="en-US" sz="2200" cap="none" dirty="0">
                <a:solidFill>
                  <a:schemeClr val="bg1"/>
                </a:solidFill>
                <a:latin typeface="Times New Roman" pitchFamily="18" charset="0"/>
                <a:ea typeface="Calibri" pitchFamily="34" charset="0"/>
                <a:cs typeface="Times New Roman" pitchFamily="18" charset="0"/>
              </a:rPr>
              <a:t> Dan </a:t>
            </a:r>
            <a:r>
              <a:rPr lang="en-US" sz="2200" cap="none" dirty="0" err="1">
                <a:solidFill>
                  <a:schemeClr val="bg1"/>
                </a:solidFill>
                <a:latin typeface="Times New Roman" pitchFamily="18" charset="0"/>
                <a:ea typeface="Calibri" pitchFamily="34" charset="0"/>
                <a:cs typeface="Times New Roman" pitchFamily="18" charset="0"/>
              </a:rPr>
              <a:t>Sekunder</a:t>
            </a:r>
            <a:r>
              <a:rPr lang="en-US" sz="2200" cap="none" dirty="0">
                <a:solidFill>
                  <a:schemeClr val="bg1"/>
                </a:solidFill>
                <a:latin typeface="Times New Roman" pitchFamily="18" charset="0"/>
                <a:ea typeface="Calibri" pitchFamily="34" charset="0"/>
                <a:cs typeface="Times New Roman" pitchFamily="18" charset="0"/>
              </a:rPr>
              <a:t> </a:t>
            </a:r>
            <a:r>
              <a:rPr lang="en-US" sz="2200" cap="none" dirty="0" err="1">
                <a:solidFill>
                  <a:schemeClr val="bg1"/>
                </a:solidFill>
                <a:latin typeface="Times New Roman" pitchFamily="18" charset="0"/>
                <a:ea typeface="Calibri" pitchFamily="34" charset="0"/>
                <a:cs typeface="Times New Roman" pitchFamily="18" charset="0"/>
              </a:rPr>
              <a:t>dari</a:t>
            </a:r>
            <a:r>
              <a:rPr lang="en-US" sz="2200" cap="none" dirty="0">
                <a:solidFill>
                  <a:schemeClr val="bg1"/>
                </a:solidFill>
                <a:latin typeface="Times New Roman" pitchFamily="18" charset="0"/>
                <a:ea typeface="Calibri" pitchFamily="34" charset="0"/>
                <a:cs typeface="Times New Roman" pitchFamily="18" charset="0"/>
              </a:rPr>
              <a:t> </a:t>
            </a:r>
            <a:r>
              <a:rPr lang="en-US" sz="2200" cap="none" dirty="0" err="1">
                <a:solidFill>
                  <a:schemeClr val="bg1"/>
                </a:solidFill>
                <a:latin typeface="Times New Roman" pitchFamily="18" charset="0"/>
                <a:ea typeface="Calibri" pitchFamily="34" charset="0"/>
                <a:cs typeface="Times New Roman" pitchFamily="18" charset="0"/>
              </a:rPr>
              <a:t>Sistem</a:t>
            </a:r>
            <a:r>
              <a:rPr lang="en-US" sz="2200" cap="none" dirty="0">
                <a:solidFill>
                  <a:schemeClr val="bg1"/>
                </a:solidFill>
                <a:latin typeface="Times New Roman" pitchFamily="18" charset="0"/>
                <a:ea typeface="Calibri" pitchFamily="34" charset="0"/>
                <a:cs typeface="Times New Roman" pitchFamily="18" charset="0"/>
              </a:rPr>
              <a:t> </a:t>
            </a:r>
            <a:r>
              <a:rPr lang="en-US" sz="2200" cap="none" dirty="0" smtClean="0">
                <a:solidFill>
                  <a:schemeClr val="bg1"/>
                </a:solidFill>
                <a:latin typeface="Times New Roman" pitchFamily="18" charset="0"/>
                <a:ea typeface="Calibri" pitchFamily="34" charset="0"/>
                <a:cs typeface="Times New Roman" pitchFamily="18" charset="0"/>
              </a:rPr>
              <a:t>RKE</a:t>
            </a:r>
            <a:endParaRPr lang="en-US" dirty="0">
              <a:solidFill>
                <a:schemeClr val="bg1"/>
              </a:solidFill>
            </a:endParaRPr>
          </a:p>
        </p:txBody>
      </p:sp>
      <p:sp>
        <p:nvSpPr>
          <p:cNvPr id="5" name="Rectangle 1"/>
          <p:cNvSpPr>
            <a:spLocks noChangeArrowheads="1"/>
          </p:cNvSpPr>
          <p:nvPr/>
        </p:nvSpPr>
        <p:spPr bwMode="auto">
          <a:xfrm>
            <a:off x="6589680" y="31889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691680" y="5795972"/>
            <a:ext cx="4140621" cy="369332"/>
          </a:xfrm>
          <a:prstGeom prst="rect">
            <a:avLst/>
          </a:prstGeom>
        </p:spPr>
        <p:txBody>
          <a:bodyPr wrap="none">
            <a:spAutoFit/>
          </a:bodyPr>
          <a:lstStyle/>
          <a:p>
            <a:r>
              <a:rPr lang="en-US" dirty="0" err="1"/>
              <a:t>Sumber</a:t>
            </a:r>
            <a:r>
              <a:rPr lang="en-US" dirty="0"/>
              <a:t> : Institute of Medicine </a:t>
            </a:r>
            <a:r>
              <a:rPr lang="en-US" dirty="0" smtClean="0"/>
              <a:t>(IOM.) </a:t>
            </a:r>
            <a:r>
              <a:rPr lang="en-US" dirty="0"/>
              <a:t>2003</a:t>
            </a:r>
          </a:p>
        </p:txBody>
      </p:sp>
    </p:spTree>
    <p:extLst>
      <p:ext uri="{BB962C8B-B14F-4D97-AF65-F5344CB8AC3E}">
        <p14:creationId xmlns:p14="http://schemas.microsoft.com/office/powerpoint/2010/main" val="386090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179512" y="1484784"/>
            <a:ext cx="8856984" cy="4464496"/>
          </a:xfrm>
        </p:spPr>
        <p:txBody>
          <a:bodyPr>
            <a:normAutofit/>
          </a:bodyPr>
          <a:lstStyle/>
          <a:p>
            <a:pPr algn="just"/>
            <a:r>
              <a:rPr lang="en-US" sz="2800" dirty="0"/>
              <a:t>Ada </a:t>
            </a:r>
            <a:r>
              <a:rPr lang="en-US" sz="2800" dirty="0" err="1"/>
              <a:t>beberapa</a:t>
            </a:r>
            <a:r>
              <a:rPr lang="en-US" sz="2800" dirty="0"/>
              <a:t> </a:t>
            </a:r>
            <a:r>
              <a:rPr lang="en-US" sz="2800" dirty="0" err="1"/>
              <a:t>sumber</a:t>
            </a:r>
            <a:r>
              <a:rPr lang="en-US" sz="2800" dirty="0"/>
              <a:t> </a:t>
            </a:r>
            <a:r>
              <a:rPr lang="en-US" sz="2800" dirty="0" err="1"/>
              <a:t>dari</a:t>
            </a:r>
            <a:r>
              <a:rPr lang="en-US" sz="2800" dirty="0"/>
              <a:t> </a:t>
            </a:r>
            <a:r>
              <a:rPr lang="en-US" sz="2800" b="1" dirty="0"/>
              <a:t>model </a:t>
            </a:r>
            <a:r>
              <a:rPr lang="en-US" sz="2800" b="1" dirty="0" err="1"/>
              <a:t>kebutuhan</a:t>
            </a:r>
            <a:r>
              <a:rPr lang="en-US" sz="2800" b="1" dirty="0"/>
              <a:t> </a:t>
            </a:r>
            <a:r>
              <a:rPr lang="en-US" sz="2800" b="1" dirty="0" err="1"/>
              <a:t>fungsional</a:t>
            </a:r>
            <a:r>
              <a:rPr lang="en-US" sz="2800" b="1" dirty="0"/>
              <a:t> </a:t>
            </a:r>
            <a:r>
              <a:rPr lang="en-US" sz="2800" dirty="0"/>
              <a:t>yang </a:t>
            </a:r>
            <a:r>
              <a:rPr lang="en-US" sz="2800" dirty="0" err="1"/>
              <a:t>telah</a:t>
            </a:r>
            <a:r>
              <a:rPr lang="en-US" sz="2800" dirty="0"/>
              <a:t> </a:t>
            </a:r>
            <a:r>
              <a:rPr lang="en-US" sz="2800" dirty="0" err="1"/>
              <a:t>dikembangkan</a:t>
            </a:r>
            <a:r>
              <a:rPr lang="en-US" sz="2800" dirty="0"/>
              <a:t> </a:t>
            </a:r>
            <a:r>
              <a:rPr lang="en-US" sz="2800" dirty="0" err="1"/>
              <a:t>pada</a:t>
            </a:r>
            <a:r>
              <a:rPr lang="en-US" sz="2800" dirty="0"/>
              <a:t> </a:t>
            </a:r>
            <a:r>
              <a:rPr lang="en-US" sz="2800" dirty="0" err="1"/>
              <a:t>beberapa</a:t>
            </a:r>
            <a:r>
              <a:rPr lang="en-US" sz="2800" dirty="0"/>
              <a:t> </a:t>
            </a:r>
            <a:r>
              <a:rPr lang="en-US" sz="2800" dirty="0" err="1"/>
              <a:t>tahun</a:t>
            </a:r>
            <a:r>
              <a:rPr lang="en-US" sz="2800" dirty="0"/>
              <a:t> </a:t>
            </a:r>
            <a:r>
              <a:rPr lang="en-US" sz="2800" dirty="0" err="1"/>
              <a:t>lalu</a:t>
            </a:r>
            <a:r>
              <a:rPr lang="en-US" sz="2800" dirty="0"/>
              <a:t>. </a:t>
            </a:r>
            <a:r>
              <a:rPr lang="en-US" sz="2800" dirty="0" err="1"/>
              <a:t>Ini</a:t>
            </a:r>
            <a:r>
              <a:rPr lang="en-US" sz="2800" dirty="0"/>
              <a:t> </a:t>
            </a:r>
            <a:r>
              <a:rPr lang="en-US" sz="2800" dirty="0" err="1"/>
              <a:t>adalah</a:t>
            </a:r>
            <a:r>
              <a:rPr lang="en-US" sz="2800" dirty="0"/>
              <a:t> </a:t>
            </a:r>
            <a:r>
              <a:rPr lang="en-US" sz="2800" dirty="0" err="1"/>
              <a:t>titik</a:t>
            </a:r>
            <a:r>
              <a:rPr lang="en-US" sz="2800" dirty="0"/>
              <a:t> </a:t>
            </a:r>
            <a:r>
              <a:rPr lang="en-US" sz="2800" dirty="0" err="1"/>
              <a:t>awal</a:t>
            </a:r>
            <a:r>
              <a:rPr lang="en-US" sz="2800" dirty="0"/>
              <a:t> </a:t>
            </a:r>
            <a:r>
              <a:rPr lang="en-US" sz="2800" dirty="0" err="1"/>
              <a:t>sempurna</a:t>
            </a:r>
            <a:r>
              <a:rPr lang="en-US" sz="2800" dirty="0"/>
              <a:t> </a:t>
            </a:r>
            <a:r>
              <a:rPr lang="en-US" sz="2800" dirty="0" err="1"/>
              <a:t>bagi</a:t>
            </a:r>
            <a:r>
              <a:rPr lang="en-US" sz="2800" dirty="0"/>
              <a:t> </a:t>
            </a:r>
            <a:r>
              <a:rPr lang="en-US" sz="2800" dirty="0" err="1"/>
              <a:t>suatu</a:t>
            </a:r>
            <a:r>
              <a:rPr lang="en-US" sz="2800" dirty="0"/>
              <a:t> </a:t>
            </a:r>
            <a:r>
              <a:rPr lang="en-US" sz="2800" dirty="0" err="1"/>
              <a:t>organisasi</a:t>
            </a:r>
            <a:r>
              <a:rPr lang="en-US" sz="2800" dirty="0"/>
              <a:t> </a:t>
            </a:r>
            <a:r>
              <a:rPr lang="en-US" sz="2800" dirty="0" err="1"/>
              <a:t>untuk</a:t>
            </a:r>
            <a:r>
              <a:rPr lang="en-US" sz="2800" dirty="0"/>
              <a:t> </a:t>
            </a:r>
            <a:r>
              <a:rPr lang="en-US" sz="2800" dirty="0" err="1"/>
              <a:t>menyusun</a:t>
            </a:r>
            <a:r>
              <a:rPr lang="en-US" sz="2800" dirty="0"/>
              <a:t> </a:t>
            </a:r>
            <a:r>
              <a:rPr lang="en-US" sz="2800" dirty="0" err="1"/>
              <a:t>dengan</a:t>
            </a:r>
            <a:r>
              <a:rPr lang="en-US" sz="2800" dirty="0"/>
              <a:t> </a:t>
            </a:r>
            <a:r>
              <a:rPr lang="en-US" sz="2800" dirty="0" err="1"/>
              <a:t>menggunakan</a:t>
            </a:r>
            <a:r>
              <a:rPr lang="en-US" sz="2800" dirty="0"/>
              <a:t> </a:t>
            </a:r>
            <a:r>
              <a:rPr lang="en-US" sz="2800" dirty="0" err="1"/>
              <a:t>daftar</a:t>
            </a:r>
            <a:r>
              <a:rPr lang="en-US" sz="2800" dirty="0"/>
              <a:t> </a:t>
            </a:r>
            <a:r>
              <a:rPr lang="en-US" sz="2800" dirty="0" err="1"/>
              <a:t>kebutuhan</a:t>
            </a:r>
            <a:r>
              <a:rPr lang="en-US" sz="2800" dirty="0"/>
              <a:t> </a:t>
            </a:r>
            <a:r>
              <a:rPr lang="en-US" sz="2800" dirty="0" err="1"/>
              <a:t>fungsionalnya</a:t>
            </a:r>
            <a:r>
              <a:rPr lang="en-US" sz="2800" dirty="0"/>
              <a:t>.</a:t>
            </a:r>
            <a:endParaRPr lang="id-ID" sz="2800" dirty="0"/>
          </a:p>
          <a:p>
            <a:pPr algn="just"/>
            <a:endParaRPr lang="id-ID" sz="2800" dirty="0"/>
          </a:p>
          <a:p>
            <a:pPr algn="just"/>
            <a:r>
              <a:rPr lang="en-US" sz="2800" dirty="0"/>
              <a:t>IOM </a:t>
            </a:r>
            <a:r>
              <a:rPr lang="en-US" sz="2800" dirty="0" err="1"/>
              <a:t>terlibat</a:t>
            </a:r>
            <a:r>
              <a:rPr lang="en-US" sz="2800" dirty="0"/>
              <a:t> </a:t>
            </a:r>
            <a:r>
              <a:rPr lang="en-US" sz="2800" dirty="0" err="1"/>
              <a:t>pada</a:t>
            </a:r>
            <a:r>
              <a:rPr lang="en-US" sz="2800" dirty="0"/>
              <a:t> model </a:t>
            </a:r>
            <a:r>
              <a:rPr lang="en-US" sz="2800" dirty="0" err="1"/>
              <a:t>ke</a:t>
            </a:r>
            <a:r>
              <a:rPr lang="en-US" sz="2800" dirty="0"/>
              <a:t> </a:t>
            </a:r>
            <a:r>
              <a:rPr lang="en-US" sz="2800" dirty="0" err="1"/>
              <a:t>Kesehatan</a:t>
            </a:r>
            <a:r>
              <a:rPr lang="en-US" sz="2800" dirty="0"/>
              <a:t> Tingkat </a:t>
            </a:r>
            <a:r>
              <a:rPr lang="en-US" sz="2800" dirty="0" err="1"/>
              <a:t>Tujuh</a:t>
            </a:r>
            <a:r>
              <a:rPr lang="en-US" sz="2800" dirty="0"/>
              <a:t> (HL7), yang </a:t>
            </a:r>
            <a:r>
              <a:rPr lang="en-US" sz="2800" dirty="0" err="1"/>
              <a:t>mana</a:t>
            </a:r>
            <a:r>
              <a:rPr lang="en-US" sz="2800" dirty="0"/>
              <a:t> </a:t>
            </a:r>
            <a:r>
              <a:rPr lang="en-US" sz="2800" dirty="0" err="1"/>
              <a:t>pada</a:t>
            </a:r>
            <a:r>
              <a:rPr lang="en-US" sz="2800" dirty="0"/>
              <a:t> </a:t>
            </a:r>
            <a:r>
              <a:rPr lang="en-US" sz="2800" dirty="0" err="1"/>
              <a:t>saat</a:t>
            </a:r>
            <a:r>
              <a:rPr lang="en-US" sz="2800" dirty="0"/>
              <a:t> </a:t>
            </a:r>
            <a:r>
              <a:rPr lang="en-US" sz="2800" dirty="0" err="1"/>
              <a:t>ini</a:t>
            </a:r>
            <a:r>
              <a:rPr lang="en-US" sz="2800" dirty="0"/>
              <a:t> </a:t>
            </a:r>
            <a:r>
              <a:rPr lang="en-US" sz="2800" dirty="0" err="1"/>
              <a:t>digunakan</a:t>
            </a:r>
            <a:r>
              <a:rPr lang="en-US" sz="2800" dirty="0"/>
              <a:t> </a:t>
            </a:r>
            <a:r>
              <a:rPr lang="en-US" sz="2800" dirty="0" err="1"/>
              <a:t>oleh</a:t>
            </a:r>
            <a:r>
              <a:rPr lang="en-US" sz="2800" dirty="0"/>
              <a:t> CCHIT </a:t>
            </a:r>
            <a:r>
              <a:rPr lang="en-US" sz="2800" dirty="0" err="1"/>
              <a:t>dalam</a:t>
            </a:r>
            <a:r>
              <a:rPr lang="en-US" sz="2800" dirty="0"/>
              <a:t> program </a:t>
            </a:r>
            <a:r>
              <a:rPr lang="en-US" sz="2800" dirty="0" err="1"/>
              <a:t>sertifikasi</a:t>
            </a:r>
            <a:r>
              <a:rPr lang="en-US" sz="2800" dirty="0"/>
              <a:t> </a:t>
            </a:r>
            <a:r>
              <a:rPr lang="en-US" sz="2800" dirty="0" err="1"/>
              <a:t>menyeluruh</a:t>
            </a:r>
            <a:r>
              <a:rPr lang="en-US" sz="2800" dirty="0"/>
              <a:t> RKE.</a:t>
            </a:r>
            <a:endParaRPr lang="id-ID" sz="2800" b="1" u="sng" dirty="0"/>
          </a:p>
          <a:p>
            <a:pPr marL="0" indent="0" algn="just">
              <a:buNone/>
            </a:pPr>
            <a:endParaRPr lang="id-ID" sz="2800" b="1" u="sng" dirty="0"/>
          </a:p>
        </p:txBody>
      </p:sp>
      <p:sp>
        <p:nvSpPr>
          <p:cNvPr id="2" name="Title 1"/>
          <p:cNvSpPr>
            <a:spLocks noGrp="1"/>
          </p:cNvSpPr>
          <p:nvPr>
            <p:ph type="title"/>
          </p:nvPr>
        </p:nvSpPr>
        <p:spPr>
          <a:xfrm>
            <a:off x="471487" y="692696"/>
            <a:ext cx="8229600" cy="720080"/>
          </a:xfrm>
        </p:spPr>
        <p:style>
          <a:lnRef idx="1">
            <a:schemeClr val="accent6"/>
          </a:lnRef>
          <a:fillRef idx="2">
            <a:schemeClr val="accent6"/>
          </a:fillRef>
          <a:effectRef idx="1">
            <a:schemeClr val="accent6"/>
          </a:effectRef>
          <a:fontRef idx="minor">
            <a:schemeClr val="dk1"/>
          </a:fontRef>
        </p:style>
        <p:txBody>
          <a:bodyPr>
            <a:noAutofit/>
          </a:bodyPr>
          <a:lstStyle/>
          <a:p>
            <a:r>
              <a:rPr lang="id-ID" sz="2800" b="1" dirty="0"/>
              <a:t>Pengertian dari kebutuhan Fungsional </a:t>
            </a:r>
            <a:r>
              <a:rPr lang="id-ID" sz="2800" dirty="0"/>
              <a:t>:</a:t>
            </a:r>
          </a:p>
        </p:txBody>
      </p:sp>
    </p:spTree>
    <p:extLst>
      <p:ext uri="{BB962C8B-B14F-4D97-AF65-F5344CB8AC3E}">
        <p14:creationId xmlns:p14="http://schemas.microsoft.com/office/powerpoint/2010/main" val="1060122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457200" y="1270450"/>
            <a:ext cx="8229600" cy="5073427"/>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id-ID" sz="2400" dirty="0"/>
              <a:t>Menjalankan RKE pada tahun 1991 mengenai kebutuhan pemakai untuk dokumentasi pasien dan sistem catatan. Keabsahannya thn 1997.</a:t>
            </a:r>
          </a:p>
          <a:p>
            <a:pPr algn="just"/>
            <a:r>
              <a:rPr lang="id-ID" sz="2400" dirty="0"/>
              <a:t>IOM meninjau kembali pelaporan, sampai 11 tahun bekerja dengan pedoman Andrew dan Bruegel (2005).</a:t>
            </a:r>
          </a:p>
          <a:p>
            <a:pPr algn="just"/>
            <a:r>
              <a:rPr lang="id-ID" sz="2400" dirty="0"/>
              <a:t>Pemerintah Pusat di minta IOM untuk membimbing lanjut tentang RKE, di dalam </a:t>
            </a:r>
            <a:r>
              <a:rPr lang="id-ID" sz="2400" b="1" dirty="0"/>
              <a:t>“ Kunci keberhasilan dari suatu sistem RKE adalah Keselamatan Pasien “.</a:t>
            </a:r>
          </a:p>
        </p:txBody>
      </p:sp>
      <p:sp>
        <p:nvSpPr>
          <p:cNvPr id="2" name="Title 1"/>
          <p:cNvSpPr>
            <a:spLocks noGrp="1"/>
          </p:cNvSpPr>
          <p:nvPr>
            <p:ph type="title"/>
          </p:nvPr>
        </p:nvSpPr>
        <p:spPr>
          <a:xfrm>
            <a:off x="471487" y="404664"/>
            <a:ext cx="8229600" cy="634082"/>
          </a:xfrm>
        </p:spPr>
        <p:txBody>
          <a:bodyPr>
            <a:normAutofit/>
          </a:bodyPr>
          <a:lstStyle/>
          <a:p>
            <a:r>
              <a:rPr lang="id-ID" sz="3200" dirty="0">
                <a:latin typeface="AR JULIAN" pitchFamily="2" charset="0"/>
              </a:rPr>
              <a:t>IOM ( Lembaga Kedokteran )</a:t>
            </a:r>
          </a:p>
        </p:txBody>
      </p:sp>
    </p:spTree>
    <p:extLst>
      <p:ext uri="{BB962C8B-B14F-4D97-AF65-F5344CB8AC3E}">
        <p14:creationId xmlns:p14="http://schemas.microsoft.com/office/powerpoint/2010/main" val="3292532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179512" y="1124744"/>
            <a:ext cx="8784976" cy="5472608"/>
          </a:xfrm>
        </p:spPr>
        <p:txBody>
          <a:bodyPr>
            <a:normAutofit/>
          </a:bodyPr>
          <a:lstStyle/>
          <a:p>
            <a:pPr algn="just">
              <a:buFont typeface="Wingdings" pitchFamily="2" charset="2"/>
              <a:buChar char="Ø"/>
            </a:pPr>
            <a:endParaRPr lang="id-ID" sz="2800" dirty="0">
              <a:latin typeface="Times New Roman" pitchFamily="18" charset="0"/>
              <a:cs typeface="Times New Roman" pitchFamily="18" charset="0"/>
            </a:endParaRPr>
          </a:p>
          <a:p>
            <a:pPr algn="just">
              <a:buFont typeface="Wingdings" pitchFamily="2" charset="2"/>
              <a:buChar char="Ø"/>
            </a:pPr>
            <a:r>
              <a:rPr lang="id-ID" sz="2800" dirty="0">
                <a:latin typeface="Times New Roman" pitchFamily="18" charset="0"/>
                <a:cs typeface="Times New Roman" pitchFamily="18" charset="0"/>
              </a:rPr>
              <a:t>Informasi Kesehatan di gambarkan sebagai informasi yang menyangkut kepada kesehatan dari suatu individu atau kesehatan yang diberikan pada individu.</a:t>
            </a:r>
          </a:p>
          <a:p>
            <a:pPr algn="just">
              <a:buFont typeface="Wingdings" pitchFamily="2" charset="2"/>
              <a:buChar char="Ø"/>
            </a:pPr>
            <a:r>
              <a:rPr lang="id-ID" sz="2800" dirty="0">
                <a:latin typeface="Times New Roman" pitchFamily="18" charset="0"/>
                <a:cs typeface="Times New Roman" pitchFamily="18" charset="0"/>
              </a:rPr>
              <a:t>Akses informasi hanya yang memberi hak dan diberi hak oleh pemakai.</a:t>
            </a:r>
          </a:p>
          <a:p>
            <a:pPr algn="just">
              <a:buFont typeface="Wingdings" pitchFamily="2" charset="2"/>
              <a:buChar char="Ø"/>
            </a:pPr>
            <a:r>
              <a:rPr lang="id-ID" sz="2800" dirty="0">
                <a:latin typeface="Times New Roman" pitchFamily="18" charset="0"/>
                <a:cs typeface="Times New Roman" pitchFamily="18" charset="0"/>
              </a:rPr>
              <a:t>Penambahan pengetahuan dan pendukung keputusan yang meningkatkan mutu, keselamatan, dan efisiensi perawatan pasien.</a:t>
            </a:r>
          </a:p>
          <a:p>
            <a:pPr algn="just">
              <a:buFont typeface="Wingdings" pitchFamily="2" charset="2"/>
              <a:buChar char="Ø"/>
            </a:pPr>
            <a:r>
              <a:rPr lang="id-ID" sz="2800" dirty="0">
                <a:latin typeface="Times New Roman" pitchFamily="18" charset="0"/>
                <a:cs typeface="Times New Roman" pitchFamily="18" charset="0"/>
              </a:rPr>
              <a:t>Pendukung tentang proses efisiensi untuk pelayanan kesehatan.</a:t>
            </a:r>
          </a:p>
          <a:p>
            <a:pPr marL="0" indent="0" algn="just">
              <a:buNone/>
            </a:pPr>
            <a:endParaRPr lang="id-ID" sz="2800" dirty="0">
              <a:latin typeface="Times New Roman" pitchFamily="18" charset="0"/>
              <a:cs typeface="Times New Roman" pitchFamily="18" charset="0"/>
            </a:endParaRPr>
          </a:p>
          <a:p>
            <a:pPr algn="just">
              <a:buFont typeface="Wingdings" pitchFamily="2" charset="2"/>
              <a:buChar char="Ø"/>
            </a:pPr>
            <a:endParaRPr lang="id-ID" sz="2800" dirty="0">
              <a:latin typeface="Times New Roman" pitchFamily="18" charset="0"/>
              <a:cs typeface="Times New Roman" pitchFamily="18" charset="0"/>
            </a:endParaRPr>
          </a:p>
          <a:p>
            <a:pPr algn="just">
              <a:buFont typeface="Wingdings" pitchFamily="2" charset="2"/>
              <a:buChar char="Ø"/>
            </a:pPr>
            <a:endParaRPr lang="id-ID" sz="2800" dirty="0">
              <a:latin typeface="Times New Roman" pitchFamily="18" charset="0"/>
              <a:cs typeface="Times New Roman" pitchFamily="18" charset="0"/>
            </a:endParaRPr>
          </a:p>
        </p:txBody>
      </p:sp>
      <p:sp>
        <p:nvSpPr>
          <p:cNvPr id="2" name="Title 1"/>
          <p:cNvSpPr>
            <a:spLocks noGrp="1"/>
          </p:cNvSpPr>
          <p:nvPr>
            <p:ph type="title"/>
          </p:nvPr>
        </p:nvSpPr>
        <p:spPr>
          <a:xfrm>
            <a:off x="471487" y="692696"/>
            <a:ext cx="8229600" cy="70609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id-ID" sz="3600" b="1" dirty="0"/>
              <a:t>Sistem RKE meliputi ( IOM 2003,1 )</a:t>
            </a:r>
          </a:p>
        </p:txBody>
      </p:sp>
    </p:spTree>
    <p:extLst>
      <p:ext uri="{BB962C8B-B14F-4D97-AF65-F5344CB8AC3E}">
        <p14:creationId xmlns:p14="http://schemas.microsoft.com/office/powerpoint/2010/main" val="3639719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2838" y="692696"/>
            <a:ext cx="8786897" cy="5580620"/>
          </a:xfrm>
        </p:spPr>
      </p:pic>
    </p:spTree>
    <p:extLst>
      <p:ext uri="{BB962C8B-B14F-4D97-AF65-F5344CB8AC3E}">
        <p14:creationId xmlns:p14="http://schemas.microsoft.com/office/powerpoint/2010/main" val="171210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528887" y="692696"/>
            <a:ext cx="4114800" cy="701040"/>
          </a:xfrm>
          <a:prstGeom prst="rect">
            <a:avLst/>
          </a:prstGeom>
        </p:spPr>
        <p:txBody>
          <a:bodyPr>
            <a:spAutoFit/>
          </a:bodyPr>
          <a:lstStyle/>
          <a:p>
            <a:r>
              <a:rPr lang="en-US" b="1" dirty="0"/>
              <a:t>Table 8.3 IOM 2003, </a:t>
            </a:r>
            <a:r>
              <a:rPr lang="en-US" b="1" dirty="0" err="1"/>
              <a:t>Kemampuan</a:t>
            </a:r>
            <a:r>
              <a:rPr lang="en-US" b="1" dirty="0"/>
              <a:t> </a:t>
            </a:r>
            <a:r>
              <a:rPr lang="en-US" b="1" dirty="0" err="1"/>
              <a:t>Inti</a:t>
            </a:r>
            <a:r>
              <a:rPr lang="en-US" b="1" dirty="0"/>
              <a:t> </a:t>
            </a:r>
            <a:r>
              <a:rPr lang="en-US" b="1" dirty="0" err="1"/>
              <a:t>untuk</a:t>
            </a:r>
            <a:r>
              <a:rPr lang="en-US" b="1" dirty="0"/>
              <a:t> </a:t>
            </a:r>
            <a:r>
              <a:rPr lang="en-US" b="1" dirty="0" err="1"/>
              <a:t>Suatu</a:t>
            </a:r>
            <a:r>
              <a:rPr lang="en-US" b="1" dirty="0"/>
              <a:t> </a:t>
            </a:r>
            <a:r>
              <a:rPr lang="en-US" b="1" dirty="0" err="1"/>
              <a:t>Sistem</a:t>
            </a:r>
            <a:r>
              <a:rPr lang="en-US" b="1" dirty="0"/>
              <a:t> RKE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50158311"/>
              </p:ext>
            </p:extLst>
          </p:nvPr>
        </p:nvGraphicFramePr>
        <p:xfrm>
          <a:off x="683568" y="1412777"/>
          <a:ext cx="7560840" cy="4893126"/>
        </p:xfrm>
        <a:graphic>
          <a:graphicData uri="http://schemas.openxmlformats.org/drawingml/2006/table">
            <a:tbl>
              <a:tblPr firstRow="1" firstCol="1" bandRow="1">
                <a:tableStyleId>{5C22544A-7EE6-4342-B048-85BDC9FD1C3A}</a:tableStyleId>
              </a:tblPr>
              <a:tblGrid>
                <a:gridCol w="2898979"/>
                <a:gridCol w="4661861"/>
              </a:tblGrid>
              <a:tr h="391542">
                <a:tc>
                  <a:txBody>
                    <a:bodyPr/>
                    <a:lstStyle/>
                    <a:p>
                      <a:pPr marL="0" marR="0" algn="ctr">
                        <a:lnSpc>
                          <a:spcPct val="115000"/>
                        </a:lnSpc>
                        <a:spcBef>
                          <a:spcPts val="0"/>
                        </a:spcBef>
                        <a:spcAft>
                          <a:spcPts val="1000"/>
                        </a:spcAft>
                      </a:pPr>
                      <a:r>
                        <a:rPr lang="en-US" sz="2400" dirty="0" smtClean="0"/>
                        <a:t>F</a:t>
                      </a:r>
                      <a:r>
                        <a:rPr lang="id-ID" sz="2400" dirty="0" smtClean="0"/>
                        <a:t>ungsi</a:t>
                      </a:r>
                      <a:r>
                        <a:rPr lang="en-US" sz="2400" dirty="0" smtClean="0"/>
                        <a:t>  </a:t>
                      </a:r>
                      <a:r>
                        <a:rPr lang="en-US" sz="2400" dirty="0" err="1" smtClean="0"/>
                        <a:t>Inti</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err="1">
                          <a:effectLst/>
                        </a:rPr>
                        <a:t>Contoh</a:t>
                      </a:r>
                      <a:endParaRPr lang="en-US" sz="2400" dirty="0">
                        <a:effectLst/>
                        <a:latin typeface="Calibri"/>
                        <a:ea typeface="Calibri"/>
                        <a:cs typeface="Times New Roman"/>
                      </a:endParaRPr>
                    </a:p>
                  </a:txBody>
                  <a:tcPr marL="68580" marR="68580" marT="0" marB="0"/>
                </a:tc>
              </a:tr>
              <a:tr h="1950427">
                <a:tc>
                  <a:txBody>
                    <a:bodyPr/>
                    <a:lstStyle/>
                    <a:p>
                      <a:pPr marL="0" marR="0" algn="l">
                        <a:lnSpc>
                          <a:spcPct val="100000"/>
                        </a:lnSpc>
                        <a:spcBef>
                          <a:spcPts val="0"/>
                        </a:spcBef>
                        <a:spcAft>
                          <a:spcPts val="1000"/>
                        </a:spcAft>
                      </a:pPr>
                      <a:r>
                        <a:rPr lang="en-US" sz="2400" dirty="0" err="1">
                          <a:effectLst/>
                          <a:latin typeface="Times New Roman"/>
                          <a:ea typeface="Calibri"/>
                          <a:cs typeface="Times New Roman"/>
                        </a:rPr>
                        <a:t>Informasi</a:t>
                      </a:r>
                      <a:r>
                        <a:rPr lang="en-US" sz="2400" dirty="0">
                          <a:effectLst/>
                          <a:latin typeface="Times New Roman"/>
                          <a:ea typeface="Calibri"/>
                          <a:cs typeface="Times New Roman"/>
                        </a:rPr>
                        <a:t> </a:t>
                      </a:r>
                      <a:r>
                        <a:rPr lang="en-US" sz="2400" dirty="0" err="1">
                          <a:effectLst/>
                          <a:latin typeface="Times New Roman"/>
                          <a:ea typeface="Calibri"/>
                          <a:cs typeface="Times New Roman"/>
                        </a:rPr>
                        <a:t>kesehatan</a:t>
                      </a:r>
                      <a:r>
                        <a:rPr lang="en-US" sz="2400" dirty="0">
                          <a:effectLst/>
                          <a:latin typeface="Times New Roman"/>
                          <a:ea typeface="Calibri"/>
                          <a:cs typeface="Times New Roman"/>
                        </a:rPr>
                        <a:t> </a:t>
                      </a:r>
                      <a:r>
                        <a:rPr lang="en-US" sz="2400" dirty="0" err="1">
                          <a:effectLst/>
                          <a:latin typeface="Times New Roman"/>
                          <a:ea typeface="Calibri"/>
                          <a:cs typeface="Times New Roman"/>
                        </a:rPr>
                        <a:t>dan</a:t>
                      </a:r>
                      <a:r>
                        <a:rPr lang="en-US" sz="2400" dirty="0">
                          <a:effectLst/>
                          <a:latin typeface="Times New Roman"/>
                          <a:ea typeface="Calibri"/>
                          <a:cs typeface="Times New Roman"/>
                        </a:rPr>
                        <a:t> data</a:t>
                      </a:r>
                      <a:endParaRPr lang="en-US" sz="2400" dirty="0">
                        <a:effectLst/>
                        <a:latin typeface="Calibri"/>
                        <a:ea typeface="Calibri"/>
                        <a:cs typeface="Times New Roman"/>
                      </a:endParaRPr>
                    </a:p>
                  </a:txBody>
                  <a:tcPr marL="68580" marR="68580" marT="0" marB="0" anchor="ctr"/>
                </a:tc>
                <a:tc>
                  <a:txBody>
                    <a:bodyPr/>
                    <a:lstStyle/>
                    <a:p>
                      <a:pPr marL="290195" marR="0" indent="-285750" algn="l">
                        <a:lnSpc>
                          <a:spcPct val="100000"/>
                        </a:lnSpc>
                        <a:spcBef>
                          <a:spcPts val="0"/>
                        </a:spcBef>
                        <a:spcAft>
                          <a:spcPts val="1000"/>
                        </a:spcAft>
                        <a:buFont typeface="Arial" pitchFamily="34" charset="0"/>
                        <a:buChar char="•"/>
                      </a:pPr>
                      <a:r>
                        <a:rPr lang="en-US" sz="1800" dirty="0" err="1">
                          <a:solidFill>
                            <a:srgbClr val="000000"/>
                          </a:solidFill>
                          <a:effectLst/>
                          <a:latin typeface="Times New Roman" pitchFamily="18" charset="0"/>
                          <a:ea typeface="Calibri"/>
                          <a:cs typeface="Times New Roman" pitchFamily="18" charset="0"/>
                        </a:rPr>
                        <a:t>Kunci</a:t>
                      </a:r>
                      <a:r>
                        <a:rPr lang="en-US" sz="1800" dirty="0">
                          <a:solidFill>
                            <a:srgbClr val="000000"/>
                          </a:solidFill>
                          <a:effectLst/>
                          <a:latin typeface="Times New Roman" pitchFamily="18" charset="0"/>
                          <a:ea typeface="Calibri"/>
                          <a:cs typeface="Times New Roman" pitchFamily="18" charset="0"/>
                        </a:rPr>
                        <a:t> data yang </a:t>
                      </a:r>
                      <a:r>
                        <a:rPr lang="en-US" sz="1800" dirty="0" err="1">
                          <a:solidFill>
                            <a:srgbClr val="000000"/>
                          </a:solidFill>
                          <a:effectLst/>
                          <a:latin typeface="Times New Roman" pitchFamily="18" charset="0"/>
                          <a:ea typeface="Calibri"/>
                          <a:cs typeface="Times New Roman" pitchFamily="18" charset="0"/>
                        </a:rPr>
                        <a:t>menggunakan</a:t>
                      </a:r>
                      <a:r>
                        <a:rPr lang="en-US" sz="1800" dirty="0">
                          <a:solidFill>
                            <a:srgbClr val="000000"/>
                          </a:solidFill>
                          <a:effectLst/>
                          <a:latin typeface="Times New Roman" pitchFamily="18" charset="0"/>
                          <a:ea typeface="Calibri"/>
                          <a:cs typeface="Times New Roman" pitchFamily="18" charset="0"/>
                        </a:rPr>
                        <a:t> </a:t>
                      </a:r>
                      <a:r>
                        <a:rPr lang="en-US" sz="1800" dirty="0" err="1">
                          <a:solidFill>
                            <a:srgbClr val="000000"/>
                          </a:solidFill>
                          <a:effectLst/>
                          <a:latin typeface="Times New Roman" pitchFamily="18" charset="0"/>
                          <a:ea typeface="Calibri"/>
                          <a:cs typeface="Times New Roman" pitchFamily="18" charset="0"/>
                        </a:rPr>
                        <a:t>kode</a:t>
                      </a:r>
                      <a:r>
                        <a:rPr lang="en-US" sz="1800" dirty="0">
                          <a:solidFill>
                            <a:srgbClr val="000000"/>
                          </a:solidFill>
                          <a:effectLst/>
                          <a:latin typeface="Times New Roman" pitchFamily="18" charset="0"/>
                          <a:ea typeface="Calibri"/>
                          <a:cs typeface="Times New Roman" pitchFamily="18" charset="0"/>
                        </a:rPr>
                        <a:t> </a:t>
                      </a:r>
                      <a:r>
                        <a:rPr lang="en-US" sz="1800" dirty="0" err="1">
                          <a:solidFill>
                            <a:srgbClr val="000000"/>
                          </a:solidFill>
                          <a:effectLst/>
                          <a:latin typeface="Times New Roman" pitchFamily="18" charset="0"/>
                          <a:ea typeface="Calibri"/>
                          <a:cs typeface="Times New Roman" pitchFamily="18" charset="0"/>
                        </a:rPr>
                        <a:t>distandardisasi</a:t>
                      </a:r>
                      <a:r>
                        <a:rPr lang="en-US" sz="1800" dirty="0">
                          <a:solidFill>
                            <a:srgbClr val="000000"/>
                          </a:solidFill>
                          <a:effectLst/>
                          <a:latin typeface="Times New Roman" pitchFamily="18" charset="0"/>
                          <a:ea typeface="Calibri"/>
                          <a:cs typeface="Times New Roman" pitchFamily="18" charset="0"/>
                        </a:rPr>
                        <a:t> </a:t>
                      </a:r>
                      <a:r>
                        <a:rPr lang="en-US" sz="1800" dirty="0" err="1">
                          <a:solidFill>
                            <a:srgbClr val="000000"/>
                          </a:solidFill>
                          <a:effectLst/>
                          <a:latin typeface="Times New Roman" pitchFamily="18" charset="0"/>
                          <a:ea typeface="Calibri"/>
                          <a:cs typeface="Times New Roman" pitchFamily="18" charset="0"/>
                        </a:rPr>
                        <a:t>ditetapkan</a:t>
                      </a:r>
                      <a:r>
                        <a:rPr lang="en-US" sz="1800" dirty="0">
                          <a:solidFill>
                            <a:srgbClr val="000000"/>
                          </a:solidFill>
                          <a:effectLst/>
                          <a:latin typeface="Times New Roman" pitchFamily="18" charset="0"/>
                          <a:ea typeface="Calibri"/>
                          <a:cs typeface="Times New Roman" pitchFamily="18" charset="0"/>
                        </a:rPr>
                        <a:t> </a:t>
                      </a:r>
                      <a:r>
                        <a:rPr lang="en-US" sz="1800" dirty="0" err="1">
                          <a:solidFill>
                            <a:srgbClr val="000000"/>
                          </a:solidFill>
                          <a:effectLst/>
                          <a:latin typeface="Times New Roman" pitchFamily="18" charset="0"/>
                          <a:ea typeface="Calibri"/>
                          <a:cs typeface="Times New Roman" pitchFamily="18" charset="0"/>
                        </a:rPr>
                        <a:t>jika</a:t>
                      </a:r>
                      <a:r>
                        <a:rPr lang="en-US" sz="1800" dirty="0">
                          <a:solidFill>
                            <a:srgbClr val="000000"/>
                          </a:solidFill>
                          <a:effectLst/>
                          <a:latin typeface="Times New Roman" pitchFamily="18" charset="0"/>
                          <a:ea typeface="Calibri"/>
                          <a:cs typeface="Times New Roman" pitchFamily="18" charset="0"/>
                        </a:rPr>
                        <a:t> </a:t>
                      </a:r>
                      <a:r>
                        <a:rPr lang="en-US" sz="1800" dirty="0" err="1">
                          <a:solidFill>
                            <a:srgbClr val="000000"/>
                          </a:solidFill>
                          <a:effectLst/>
                          <a:latin typeface="Times New Roman" pitchFamily="18" charset="0"/>
                          <a:ea typeface="Calibri"/>
                          <a:cs typeface="Times New Roman" pitchFamily="18" charset="0"/>
                        </a:rPr>
                        <a:t>tersedia</a:t>
                      </a:r>
                      <a:endParaRPr lang="en-US" sz="1800" dirty="0">
                        <a:effectLst/>
                        <a:latin typeface="Times New Roman" pitchFamily="18" charset="0"/>
                        <a:ea typeface="Calibri"/>
                        <a:cs typeface="Times New Roman" pitchFamily="18" charset="0"/>
                      </a:endParaRPr>
                    </a:p>
                    <a:p>
                      <a:pPr marL="290195" marR="0" indent="-285750" algn="l">
                        <a:lnSpc>
                          <a:spcPct val="100000"/>
                        </a:lnSpc>
                        <a:spcBef>
                          <a:spcPts val="0"/>
                        </a:spcBef>
                        <a:spcAft>
                          <a:spcPts val="1000"/>
                        </a:spcAft>
                        <a:buFont typeface="Arial" pitchFamily="34" charset="0"/>
                        <a:buChar char="•"/>
                      </a:pPr>
                      <a:r>
                        <a:rPr lang="en-US" sz="1800" dirty="0" err="1">
                          <a:solidFill>
                            <a:srgbClr val="000000"/>
                          </a:solidFill>
                          <a:effectLst/>
                          <a:latin typeface="Times New Roman" pitchFamily="18" charset="0"/>
                          <a:ea typeface="Calibri"/>
                          <a:cs typeface="Times New Roman" pitchFamily="18" charset="0"/>
                        </a:rPr>
                        <a:t>Informasi</a:t>
                      </a:r>
                      <a:r>
                        <a:rPr lang="en-US" sz="1800" dirty="0">
                          <a:solidFill>
                            <a:srgbClr val="000000"/>
                          </a:solidFill>
                          <a:effectLst/>
                          <a:latin typeface="Times New Roman" pitchFamily="18" charset="0"/>
                          <a:ea typeface="Calibri"/>
                          <a:cs typeface="Times New Roman" pitchFamily="18" charset="0"/>
                        </a:rPr>
                        <a:t>  </a:t>
                      </a:r>
                      <a:r>
                        <a:rPr lang="en-US" sz="1800" dirty="0" err="1">
                          <a:solidFill>
                            <a:srgbClr val="000000"/>
                          </a:solidFill>
                          <a:effectLst/>
                          <a:latin typeface="Times New Roman" pitchFamily="18" charset="0"/>
                          <a:ea typeface="Calibri"/>
                          <a:cs typeface="Times New Roman" pitchFamily="18" charset="0"/>
                        </a:rPr>
                        <a:t>naratif</a:t>
                      </a:r>
                      <a:r>
                        <a:rPr lang="en-US" sz="1800" dirty="0">
                          <a:solidFill>
                            <a:srgbClr val="000000"/>
                          </a:solidFill>
                          <a:effectLst/>
                          <a:latin typeface="Times New Roman" pitchFamily="18" charset="0"/>
                          <a:ea typeface="Calibri"/>
                          <a:cs typeface="Times New Roman" pitchFamily="18" charset="0"/>
                        </a:rPr>
                        <a:t> (</a:t>
                      </a:r>
                      <a:r>
                        <a:rPr lang="en-US" sz="1800" dirty="0" err="1">
                          <a:solidFill>
                            <a:srgbClr val="000000"/>
                          </a:solidFill>
                          <a:effectLst/>
                          <a:latin typeface="Times New Roman" pitchFamily="18" charset="0"/>
                          <a:ea typeface="Calibri"/>
                          <a:cs typeface="Times New Roman" pitchFamily="18" charset="0"/>
                        </a:rPr>
                        <a:t>klinis</a:t>
                      </a:r>
                      <a:r>
                        <a:rPr lang="en-US" sz="1800" dirty="0">
                          <a:solidFill>
                            <a:srgbClr val="000000"/>
                          </a:solidFill>
                          <a:effectLst/>
                          <a:latin typeface="Times New Roman" pitchFamily="18" charset="0"/>
                          <a:ea typeface="Calibri"/>
                          <a:cs typeface="Times New Roman" pitchFamily="18" charset="0"/>
                        </a:rPr>
                        <a:t> </a:t>
                      </a:r>
                      <a:r>
                        <a:rPr lang="en-US" sz="1800" dirty="0" err="1">
                          <a:solidFill>
                            <a:srgbClr val="000000"/>
                          </a:solidFill>
                          <a:effectLst/>
                          <a:latin typeface="Times New Roman" pitchFamily="18" charset="0"/>
                          <a:ea typeface="Calibri"/>
                          <a:cs typeface="Times New Roman" pitchFamily="18" charset="0"/>
                        </a:rPr>
                        <a:t>dan</a:t>
                      </a:r>
                      <a:r>
                        <a:rPr lang="en-US" sz="1800" dirty="0">
                          <a:solidFill>
                            <a:srgbClr val="000000"/>
                          </a:solidFill>
                          <a:effectLst/>
                          <a:latin typeface="Times New Roman" pitchFamily="18" charset="0"/>
                          <a:ea typeface="Calibri"/>
                          <a:cs typeface="Times New Roman" pitchFamily="18" charset="0"/>
                        </a:rPr>
                        <a:t> </a:t>
                      </a:r>
                      <a:r>
                        <a:rPr lang="en-US" sz="1800" dirty="0" err="1">
                          <a:solidFill>
                            <a:srgbClr val="000000"/>
                          </a:solidFill>
                          <a:effectLst/>
                          <a:latin typeface="Times New Roman" pitchFamily="18" charset="0"/>
                          <a:ea typeface="Calibri"/>
                          <a:cs typeface="Times New Roman" pitchFamily="18" charset="0"/>
                        </a:rPr>
                        <a:t>pasien</a:t>
                      </a:r>
                      <a:r>
                        <a:rPr lang="en-US" sz="1800" dirty="0">
                          <a:solidFill>
                            <a:srgbClr val="000000"/>
                          </a:solidFill>
                          <a:effectLst/>
                          <a:latin typeface="Times New Roman" pitchFamily="18" charset="0"/>
                          <a:ea typeface="Calibri"/>
                          <a:cs typeface="Times New Roman" pitchFamily="18" charset="0"/>
                        </a:rPr>
                        <a:t>)</a:t>
                      </a:r>
                      <a:endParaRPr lang="en-US" sz="1800" dirty="0">
                        <a:effectLst/>
                        <a:latin typeface="Times New Roman" pitchFamily="18" charset="0"/>
                        <a:ea typeface="Calibri"/>
                        <a:cs typeface="Times New Roman" pitchFamily="18" charset="0"/>
                      </a:endParaRPr>
                    </a:p>
                    <a:p>
                      <a:pPr marL="290195" marR="0" indent="-285750" algn="l" defTabSz="914400" rtl="0" eaLnBrk="1" fontAlgn="auto" latinLnBrk="0" hangingPunct="1">
                        <a:lnSpc>
                          <a:spcPct val="100000"/>
                        </a:lnSpc>
                        <a:spcBef>
                          <a:spcPts val="0"/>
                        </a:spcBef>
                        <a:spcAft>
                          <a:spcPts val="1000"/>
                        </a:spcAft>
                        <a:buClrTx/>
                        <a:buSzTx/>
                        <a:buFont typeface="Arial" pitchFamily="34" charset="0"/>
                        <a:buChar char="•"/>
                        <a:tabLst/>
                        <a:defRPr/>
                      </a:pPr>
                      <a:r>
                        <a:rPr lang="en-US" sz="1800" dirty="0" err="1">
                          <a:solidFill>
                            <a:srgbClr val="000000"/>
                          </a:solidFill>
                          <a:effectLst/>
                          <a:latin typeface="Times New Roman" pitchFamily="18" charset="0"/>
                          <a:ea typeface="Calibri"/>
                          <a:cs typeface="Times New Roman" pitchFamily="18" charset="0"/>
                        </a:rPr>
                        <a:t>Pasien</a:t>
                      </a:r>
                      <a:r>
                        <a:rPr lang="en-US" sz="1800" dirty="0">
                          <a:solidFill>
                            <a:srgbClr val="000000"/>
                          </a:solidFill>
                          <a:effectLst/>
                          <a:latin typeface="Times New Roman" pitchFamily="18" charset="0"/>
                          <a:ea typeface="Calibri"/>
                          <a:cs typeface="Times New Roman" pitchFamily="18" charset="0"/>
                        </a:rPr>
                        <a:t> </a:t>
                      </a:r>
                      <a:r>
                        <a:rPr lang="en-US" sz="1800" dirty="0" err="1" smtClean="0">
                          <a:solidFill>
                            <a:srgbClr val="000000"/>
                          </a:solidFill>
                          <a:effectLst/>
                          <a:latin typeface="Times New Roman" pitchFamily="18" charset="0"/>
                          <a:ea typeface="Calibri"/>
                          <a:cs typeface="Times New Roman" pitchFamily="18" charset="0"/>
                        </a:rPr>
                        <a:t>Akut</a:t>
                      </a:r>
                      <a:r>
                        <a:rPr lang="en-US" sz="1800" dirty="0" smtClean="0">
                          <a:solidFill>
                            <a:srgbClr val="000000"/>
                          </a:solidFill>
                          <a:effectLst/>
                          <a:latin typeface="Times New Roman" pitchFamily="18" charset="0"/>
                          <a:ea typeface="Calibri"/>
                          <a:cs typeface="Times New Roman" pitchFamily="18" charset="0"/>
                        </a:rPr>
                        <a:t>/ </a:t>
                      </a:r>
                      <a:r>
                        <a:rPr lang="en-US" sz="1800" dirty="0" err="1" smtClean="0">
                          <a:solidFill>
                            <a:srgbClr val="000000"/>
                          </a:solidFill>
                          <a:effectLst/>
                          <a:latin typeface="Times New Roman" pitchFamily="18" charset="0"/>
                          <a:ea typeface="Calibri"/>
                          <a:cs typeface="Times New Roman" pitchFamily="18" charset="0"/>
                        </a:rPr>
                        <a:t>penyesuaian</a:t>
                      </a:r>
                      <a:r>
                        <a:rPr lang="en-US" sz="1800" dirty="0" smtClean="0">
                          <a:solidFill>
                            <a:srgbClr val="000000"/>
                          </a:solidFill>
                          <a:effectLst/>
                          <a:latin typeface="Times New Roman" pitchFamily="18" charset="0"/>
                          <a:ea typeface="Calibri"/>
                          <a:cs typeface="Times New Roman" pitchFamily="18" charset="0"/>
                        </a:rPr>
                        <a:t> </a:t>
                      </a:r>
                      <a:r>
                        <a:rPr lang="en-US" sz="1800" dirty="0" err="1" smtClean="0">
                          <a:solidFill>
                            <a:srgbClr val="000000"/>
                          </a:solidFill>
                          <a:effectLst/>
                          <a:latin typeface="Times New Roman" pitchFamily="18" charset="0"/>
                          <a:ea typeface="Calibri"/>
                          <a:cs typeface="Times New Roman" pitchFamily="18" charset="0"/>
                        </a:rPr>
                        <a:t>tingkat</a:t>
                      </a:r>
                      <a:r>
                        <a:rPr lang="en-US" sz="1800" dirty="0" smtClean="0">
                          <a:solidFill>
                            <a:srgbClr val="000000"/>
                          </a:solidFill>
                          <a:effectLst/>
                          <a:latin typeface="Times New Roman" pitchFamily="18" charset="0"/>
                          <a:ea typeface="Calibri"/>
                          <a:cs typeface="Times New Roman" pitchFamily="18" charset="0"/>
                        </a:rPr>
                        <a:t> </a:t>
                      </a:r>
                      <a:r>
                        <a:rPr lang="en-US" sz="1800" dirty="0" err="1" smtClean="0">
                          <a:solidFill>
                            <a:srgbClr val="000000"/>
                          </a:solidFill>
                          <a:effectLst/>
                          <a:latin typeface="Times New Roman" pitchFamily="18" charset="0"/>
                          <a:ea typeface="Calibri"/>
                          <a:cs typeface="Times New Roman" pitchFamily="18" charset="0"/>
                        </a:rPr>
                        <a:t>keparahan</a:t>
                      </a:r>
                      <a:r>
                        <a:rPr lang="en-US" sz="1800" dirty="0" smtClean="0">
                          <a:solidFill>
                            <a:srgbClr val="000000"/>
                          </a:solidFill>
                          <a:effectLst/>
                          <a:latin typeface="Times New Roman" pitchFamily="18" charset="0"/>
                          <a:ea typeface="Calibri"/>
                          <a:cs typeface="Times New Roman" pitchFamily="18" charset="0"/>
                        </a:rPr>
                        <a:t> </a:t>
                      </a:r>
                      <a:r>
                        <a:rPr lang="en-US" sz="1800" dirty="0" err="1">
                          <a:solidFill>
                            <a:srgbClr val="000000"/>
                          </a:solidFill>
                          <a:effectLst/>
                          <a:latin typeface="Times New Roman" pitchFamily="18" charset="0"/>
                          <a:ea typeface="Calibri"/>
                          <a:cs typeface="Times New Roman" pitchFamily="18" charset="0"/>
                        </a:rPr>
                        <a:t>dari</a:t>
                      </a:r>
                      <a:r>
                        <a:rPr lang="en-US" sz="1800" dirty="0">
                          <a:solidFill>
                            <a:srgbClr val="000000"/>
                          </a:solidFill>
                          <a:effectLst/>
                          <a:latin typeface="Times New Roman" pitchFamily="18" charset="0"/>
                          <a:ea typeface="Calibri"/>
                          <a:cs typeface="Times New Roman" pitchFamily="18" charset="0"/>
                        </a:rPr>
                        <a:t> </a:t>
                      </a:r>
                      <a:r>
                        <a:rPr lang="en-US" sz="1800" dirty="0" err="1" smtClean="0">
                          <a:solidFill>
                            <a:srgbClr val="000000"/>
                          </a:solidFill>
                          <a:effectLst/>
                          <a:latin typeface="Times New Roman" pitchFamily="18" charset="0"/>
                          <a:ea typeface="Calibri"/>
                          <a:cs typeface="Times New Roman" pitchFamily="18" charset="0"/>
                        </a:rPr>
                        <a:t>penyakit</a:t>
                      </a:r>
                      <a:r>
                        <a:rPr lang="en-US" sz="1800" dirty="0" smtClean="0">
                          <a:solidFill>
                            <a:srgbClr val="000000"/>
                          </a:solidFill>
                          <a:effectLst/>
                          <a:latin typeface="Times New Roman" pitchFamily="18" charset="0"/>
                          <a:ea typeface="Calibri"/>
                          <a:cs typeface="Times New Roman" pitchFamily="18" charset="0"/>
                        </a:rPr>
                        <a:t>/ </a:t>
                      </a:r>
                      <a:r>
                        <a:rPr lang="en-US" sz="1800" dirty="0" err="1" smtClean="0">
                          <a:solidFill>
                            <a:srgbClr val="000000"/>
                          </a:solidFill>
                          <a:effectLst/>
                          <a:latin typeface="Times New Roman" pitchFamily="18" charset="0"/>
                          <a:ea typeface="Calibri"/>
                          <a:cs typeface="Times New Roman" pitchFamily="18" charset="0"/>
                        </a:rPr>
                        <a:t>resiko</a:t>
                      </a:r>
                      <a:r>
                        <a:rPr lang="en-US" sz="1800" dirty="0" smtClean="0">
                          <a:solidFill>
                            <a:srgbClr val="000000"/>
                          </a:solidFill>
                          <a:effectLst/>
                          <a:latin typeface="Times New Roman" pitchFamily="18" charset="0"/>
                          <a:ea typeface="Calibri"/>
                          <a:cs typeface="Times New Roman" pitchFamily="18" charset="0"/>
                        </a:rPr>
                        <a:t> </a:t>
                      </a:r>
                    </a:p>
                    <a:p>
                      <a:pPr marL="290195" marR="0" indent="-285750" algn="l" defTabSz="914400" rtl="0" eaLnBrk="1" fontAlgn="auto" latinLnBrk="0" hangingPunct="1">
                        <a:lnSpc>
                          <a:spcPct val="100000"/>
                        </a:lnSpc>
                        <a:spcBef>
                          <a:spcPts val="0"/>
                        </a:spcBef>
                        <a:spcAft>
                          <a:spcPts val="1000"/>
                        </a:spcAft>
                        <a:buClrTx/>
                        <a:buSzTx/>
                        <a:buFont typeface="Arial" pitchFamily="34" charset="0"/>
                        <a:buChar char="•"/>
                        <a:tabLst/>
                        <a:defRPr/>
                      </a:pPr>
                      <a:r>
                        <a:rPr lang="en-US" sz="1800" dirty="0" err="1" smtClean="0">
                          <a:solidFill>
                            <a:srgbClr val="000000"/>
                          </a:solidFill>
                          <a:effectLst/>
                          <a:latin typeface="Times New Roman" pitchFamily="18" charset="0"/>
                          <a:ea typeface="Calibri"/>
                          <a:cs typeface="Times New Roman" pitchFamily="18" charset="0"/>
                        </a:rPr>
                        <a:t>Mencakup</a:t>
                      </a:r>
                      <a:r>
                        <a:rPr lang="en-US" sz="1800" dirty="0" smtClean="0">
                          <a:solidFill>
                            <a:srgbClr val="000000"/>
                          </a:solidFill>
                          <a:effectLst/>
                          <a:latin typeface="Times New Roman" pitchFamily="18" charset="0"/>
                          <a:ea typeface="Calibri"/>
                          <a:cs typeface="Times New Roman" pitchFamily="18" charset="0"/>
                        </a:rPr>
                        <a:t> </a:t>
                      </a:r>
                      <a:r>
                        <a:rPr lang="id-ID" dirty="0" smtClean="0">
                          <a:latin typeface="Times New Roman" pitchFamily="18" charset="0"/>
                          <a:cs typeface="Times New Roman" pitchFamily="18" charset="0"/>
                        </a:rPr>
                        <a:t>pengidentifikasi</a:t>
                      </a:r>
                      <a:endParaRPr lang="en-US" sz="1800" dirty="0">
                        <a:effectLst/>
                        <a:latin typeface="Times New Roman" pitchFamily="18" charset="0"/>
                        <a:ea typeface="Calibri"/>
                        <a:cs typeface="Times New Roman" pitchFamily="18" charset="0"/>
                      </a:endParaRPr>
                    </a:p>
                  </a:txBody>
                  <a:tcPr marL="68580" marR="68580" marT="0" marB="0" anchor="ctr"/>
                </a:tc>
              </a:tr>
              <a:tr h="1422492">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2400" dirty="0" err="1" smtClean="0">
                          <a:effectLst/>
                          <a:latin typeface="Times New Roman"/>
                          <a:ea typeface="Calibri"/>
                          <a:cs typeface="Times New Roman"/>
                        </a:rPr>
                        <a:t>Hasil-hasil</a:t>
                      </a:r>
                      <a:r>
                        <a:rPr lang="en-US" sz="2400" dirty="0" smtClean="0">
                          <a:effectLst/>
                          <a:latin typeface="Times New Roman"/>
                          <a:ea typeface="Calibri"/>
                          <a:cs typeface="Times New Roman"/>
                        </a:rPr>
                        <a:t> </a:t>
                      </a:r>
                      <a:endParaRPr lang="en-US" sz="2400" dirty="0" smtClean="0">
                        <a:effectLst/>
                        <a:latin typeface="Calibri"/>
                        <a:ea typeface="Calibri"/>
                        <a:cs typeface="Times New Roman"/>
                      </a:endParaRPr>
                    </a:p>
                    <a:p>
                      <a:pPr marL="0" marR="0" algn="l">
                        <a:lnSpc>
                          <a:spcPct val="100000"/>
                        </a:lnSpc>
                        <a:spcBef>
                          <a:spcPts val="0"/>
                        </a:spcBef>
                        <a:spcAft>
                          <a:spcPts val="1000"/>
                        </a:spcAft>
                      </a:pPr>
                      <a:r>
                        <a:rPr lang="en-US" sz="2400" dirty="0" err="1" smtClean="0">
                          <a:effectLst/>
                          <a:latin typeface="Times New Roman"/>
                          <a:ea typeface="Calibri"/>
                          <a:cs typeface="Times New Roman"/>
                        </a:rPr>
                        <a:t>Manajemen</a:t>
                      </a:r>
                      <a:endParaRPr lang="en-US" sz="2400" dirty="0">
                        <a:effectLst/>
                        <a:latin typeface="Calibri"/>
                        <a:ea typeface="Calibri"/>
                        <a:cs typeface="Times New Roman"/>
                      </a:endParaRPr>
                    </a:p>
                  </a:txBody>
                  <a:tcPr marL="68580" marR="68580" marT="0" marB="0" anchor="ctr"/>
                </a:tc>
                <a:tc>
                  <a:txBody>
                    <a:bodyPr/>
                    <a:lstStyle/>
                    <a:p>
                      <a:pPr marL="0" marR="0" algn="l">
                        <a:lnSpc>
                          <a:spcPct val="100000"/>
                        </a:lnSpc>
                        <a:spcBef>
                          <a:spcPts val="0"/>
                        </a:spcBef>
                        <a:spcAft>
                          <a:spcPts val="1000"/>
                        </a:spcAft>
                      </a:pPr>
                      <a:r>
                        <a:rPr lang="en-US" sz="1800" dirty="0" err="1">
                          <a:effectLst/>
                          <a:latin typeface="Times New Roman"/>
                          <a:ea typeface="Calibri"/>
                          <a:cs typeface="Times New Roman"/>
                        </a:rPr>
                        <a:t>Hasil</a:t>
                      </a:r>
                      <a:r>
                        <a:rPr lang="en-US" sz="1800" dirty="0">
                          <a:effectLst/>
                          <a:latin typeface="Times New Roman"/>
                          <a:ea typeface="Calibri"/>
                          <a:cs typeface="Times New Roman"/>
                        </a:rPr>
                        <a:t> </a:t>
                      </a:r>
                      <a:r>
                        <a:rPr lang="en-US" sz="1800" dirty="0" err="1">
                          <a:effectLst/>
                          <a:latin typeface="Times New Roman"/>
                          <a:ea typeface="Calibri"/>
                          <a:cs typeface="Times New Roman"/>
                        </a:rPr>
                        <a:t>pelaporan</a:t>
                      </a:r>
                      <a:endParaRPr lang="en-US" sz="1800" dirty="0">
                        <a:effectLst/>
                        <a:latin typeface="Calibri"/>
                        <a:ea typeface="Calibri"/>
                        <a:cs typeface="Times New Roman"/>
                      </a:endParaRPr>
                    </a:p>
                    <a:p>
                      <a:pPr marL="0" marR="0" algn="l">
                        <a:lnSpc>
                          <a:spcPct val="100000"/>
                        </a:lnSpc>
                        <a:spcBef>
                          <a:spcPts val="0"/>
                        </a:spcBef>
                        <a:spcAft>
                          <a:spcPts val="1000"/>
                        </a:spcAft>
                      </a:pPr>
                      <a:r>
                        <a:rPr lang="en-US" sz="1800" dirty="0" err="1">
                          <a:effectLst/>
                          <a:latin typeface="Times New Roman"/>
                          <a:ea typeface="Calibri"/>
                          <a:cs typeface="Times New Roman"/>
                        </a:rPr>
                        <a:t>Hasil</a:t>
                      </a:r>
                      <a:r>
                        <a:rPr lang="en-US" sz="1800" dirty="0">
                          <a:effectLst/>
                          <a:latin typeface="Times New Roman"/>
                          <a:ea typeface="Calibri"/>
                          <a:cs typeface="Times New Roman"/>
                        </a:rPr>
                        <a:t> </a:t>
                      </a:r>
                      <a:r>
                        <a:rPr lang="en-US" sz="1800" dirty="0" err="1" smtClean="0">
                          <a:effectLst/>
                          <a:latin typeface="Times New Roman"/>
                          <a:ea typeface="Calibri"/>
                          <a:cs typeface="Times New Roman"/>
                        </a:rPr>
                        <a:t>Pencatatan</a:t>
                      </a:r>
                      <a:endParaRPr lang="en-US" sz="1800" dirty="0">
                        <a:effectLst/>
                        <a:latin typeface="Calibri"/>
                        <a:ea typeface="Calibri"/>
                        <a:cs typeface="Times New Roman"/>
                      </a:endParaRPr>
                    </a:p>
                    <a:p>
                      <a:pPr marL="0" marR="0" algn="l">
                        <a:lnSpc>
                          <a:spcPct val="100000"/>
                        </a:lnSpc>
                        <a:spcBef>
                          <a:spcPts val="0"/>
                        </a:spcBef>
                        <a:spcAft>
                          <a:spcPts val="1000"/>
                        </a:spcAft>
                      </a:pPr>
                      <a:r>
                        <a:rPr lang="en-US" sz="1800" dirty="0" err="1">
                          <a:solidFill>
                            <a:srgbClr val="000000"/>
                          </a:solidFill>
                          <a:effectLst/>
                          <a:latin typeface="Times New Roman"/>
                          <a:ea typeface="Calibri"/>
                          <a:cs typeface="Times New Roman"/>
                        </a:rPr>
                        <a:t>Berbagai</a:t>
                      </a:r>
                      <a:r>
                        <a:rPr lang="en-US" sz="1800" dirty="0">
                          <a:solidFill>
                            <a:srgbClr val="000000"/>
                          </a:solidFill>
                          <a:effectLst/>
                          <a:latin typeface="Times New Roman"/>
                          <a:ea typeface="Calibri"/>
                          <a:cs typeface="Times New Roman"/>
                        </a:rPr>
                        <a:t> </a:t>
                      </a:r>
                      <a:r>
                        <a:rPr lang="en-US" sz="1800" dirty="0" err="1">
                          <a:solidFill>
                            <a:srgbClr val="000000"/>
                          </a:solidFill>
                          <a:effectLst/>
                          <a:latin typeface="Times New Roman"/>
                          <a:ea typeface="Calibri"/>
                          <a:cs typeface="Times New Roman"/>
                        </a:rPr>
                        <a:t>pandangan</a:t>
                      </a:r>
                      <a:r>
                        <a:rPr lang="en-US" sz="1800" dirty="0">
                          <a:solidFill>
                            <a:srgbClr val="000000"/>
                          </a:solidFill>
                          <a:effectLst/>
                          <a:latin typeface="Times New Roman"/>
                          <a:ea typeface="Calibri"/>
                          <a:cs typeface="Times New Roman"/>
                        </a:rPr>
                        <a:t> data/ </a:t>
                      </a:r>
                      <a:r>
                        <a:rPr lang="en-US" sz="1800" dirty="0" err="1">
                          <a:solidFill>
                            <a:srgbClr val="000000"/>
                          </a:solidFill>
                          <a:effectLst/>
                          <a:latin typeface="Times New Roman"/>
                          <a:ea typeface="Calibri"/>
                          <a:cs typeface="Times New Roman"/>
                        </a:rPr>
                        <a:t>penyajian</a:t>
                      </a:r>
                      <a:endParaRPr lang="en-US" sz="1800" dirty="0">
                        <a:effectLst/>
                        <a:latin typeface="Calibri"/>
                        <a:ea typeface="Calibri"/>
                        <a:cs typeface="Times New Roman"/>
                      </a:endParaRPr>
                    </a:p>
                    <a:p>
                      <a:pPr marL="0" marR="0" algn="l">
                        <a:lnSpc>
                          <a:spcPct val="100000"/>
                        </a:lnSpc>
                        <a:spcBef>
                          <a:spcPts val="0"/>
                        </a:spcBef>
                        <a:spcAft>
                          <a:spcPts val="1000"/>
                        </a:spcAft>
                      </a:pPr>
                      <a:r>
                        <a:rPr lang="en-US" sz="1800" dirty="0">
                          <a:solidFill>
                            <a:srgbClr val="000000"/>
                          </a:solidFill>
                          <a:effectLst/>
                          <a:latin typeface="Times New Roman"/>
                          <a:ea typeface="Calibri"/>
                          <a:cs typeface="Times New Roman"/>
                        </a:rPr>
                        <a:t>Multimedia </a:t>
                      </a:r>
                      <a:r>
                        <a:rPr lang="en-US" sz="1800" dirty="0" err="1">
                          <a:solidFill>
                            <a:srgbClr val="000000"/>
                          </a:solidFill>
                          <a:effectLst/>
                          <a:latin typeface="Times New Roman"/>
                          <a:ea typeface="Calibri"/>
                          <a:cs typeface="Times New Roman"/>
                        </a:rPr>
                        <a:t>pendukung</a:t>
                      </a:r>
                      <a:endParaRPr lang="en-US" sz="1800" dirty="0">
                        <a:effectLst/>
                        <a:latin typeface="Calibri"/>
                        <a:ea typeface="Calibri"/>
                        <a:cs typeface="Times New Roman"/>
                      </a:endParaRPr>
                    </a:p>
                  </a:txBody>
                  <a:tcPr marL="68580" marR="68580" marT="0" marB="0" anchor="ctr"/>
                </a:tc>
              </a:tr>
              <a:tr h="988066">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2400" dirty="0" err="1" smtClean="0">
                          <a:effectLst/>
                          <a:latin typeface="Times New Roman"/>
                          <a:ea typeface="Calibri"/>
                          <a:cs typeface="Times New Roman"/>
                        </a:rPr>
                        <a:t>Manajemen</a:t>
                      </a:r>
                      <a:r>
                        <a:rPr lang="en-US" sz="2400" dirty="0" smtClean="0">
                          <a:effectLst/>
                          <a:latin typeface="Times New Roman"/>
                          <a:ea typeface="Calibri"/>
                          <a:cs typeface="Times New Roman"/>
                        </a:rPr>
                        <a:t>/</a:t>
                      </a:r>
                      <a:endParaRPr lang="en-US" sz="2400" dirty="0" smtClean="0">
                        <a:effectLst/>
                        <a:latin typeface="Calibri"/>
                        <a:ea typeface="Calibri"/>
                        <a:cs typeface="Times New Roman"/>
                      </a:endParaRPr>
                    </a:p>
                    <a:p>
                      <a:pPr marL="0" marR="0" algn="l">
                        <a:lnSpc>
                          <a:spcPct val="100000"/>
                        </a:lnSpc>
                        <a:spcBef>
                          <a:spcPts val="0"/>
                        </a:spcBef>
                        <a:spcAft>
                          <a:spcPts val="1000"/>
                        </a:spcAft>
                      </a:pPr>
                      <a:r>
                        <a:rPr lang="en-US" sz="2400" i="1" dirty="0" smtClean="0">
                          <a:effectLst/>
                          <a:latin typeface="Times New Roman"/>
                          <a:ea typeface="Calibri"/>
                          <a:cs typeface="Times New Roman"/>
                        </a:rPr>
                        <a:t>Order entry</a:t>
                      </a:r>
                      <a:endParaRPr lang="en-US" sz="2400" i="1" dirty="0">
                        <a:effectLst/>
                        <a:latin typeface="Calibri"/>
                        <a:ea typeface="Calibri"/>
                        <a:cs typeface="Times New Roman"/>
                      </a:endParaRPr>
                    </a:p>
                  </a:txBody>
                  <a:tcPr marL="68580" marR="68580" marT="0" marB="0" anchor="ctr"/>
                </a:tc>
                <a:tc>
                  <a:txBody>
                    <a:bodyPr/>
                    <a:lstStyle/>
                    <a:p>
                      <a:pPr marL="0" marR="0" algn="l">
                        <a:lnSpc>
                          <a:spcPct val="100000"/>
                        </a:lnSpc>
                        <a:spcBef>
                          <a:spcPts val="0"/>
                        </a:spcBef>
                        <a:spcAft>
                          <a:spcPts val="1000"/>
                        </a:spcAft>
                      </a:pPr>
                      <a:r>
                        <a:rPr lang="en-US" sz="1800" dirty="0" smtClean="0">
                          <a:effectLst/>
                          <a:latin typeface="Times New Roman"/>
                          <a:ea typeface="Calibri"/>
                          <a:cs typeface="Times New Roman"/>
                        </a:rPr>
                        <a:t>Entry</a:t>
                      </a:r>
                      <a:r>
                        <a:rPr lang="en-US" sz="1800" baseline="0" dirty="0" smtClean="0">
                          <a:effectLst/>
                          <a:latin typeface="Times New Roman"/>
                          <a:ea typeface="Calibri"/>
                          <a:cs typeface="Times New Roman"/>
                        </a:rPr>
                        <a:t> </a:t>
                      </a:r>
                      <a:r>
                        <a:rPr lang="en-US" sz="1800" baseline="0" dirty="0" err="1" smtClean="0">
                          <a:effectLst/>
                          <a:latin typeface="Times New Roman"/>
                          <a:ea typeface="Calibri"/>
                          <a:cs typeface="Times New Roman"/>
                        </a:rPr>
                        <a:t>instruksi</a:t>
                      </a:r>
                      <a:r>
                        <a:rPr lang="en-US" sz="1800" baseline="0" dirty="0" smtClean="0">
                          <a:effectLst/>
                          <a:latin typeface="Times New Roman"/>
                          <a:ea typeface="Calibri"/>
                          <a:cs typeface="Times New Roman"/>
                        </a:rPr>
                        <a:t> </a:t>
                      </a:r>
                      <a:r>
                        <a:rPr lang="en-US" sz="1800" baseline="0" dirty="0" err="1" smtClean="0">
                          <a:effectLst/>
                          <a:latin typeface="Times New Roman"/>
                          <a:ea typeface="Calibri"/>
                          <a:cs typeface="Times New Roman"/>
                        </a:rPr>
                        <a:t>pemberi</a:t>
                      </a:r>
                      <a:r>
                        <a:rPr lang="en-US" sz="1800" baseline="0" dirty="0" smtClean="0">
                          <a:effectLst/>
                          <a:latin typeface="Times New Roman"/>
                          <a:ea typeface="Calibri"/>
                          <a:cs typeface="Times New Roman"/>
                        </a:rPr>
                        <a:t> </a:t>
                      </a:r>
                      <a:r>
                        <a:rPr lang="en-US" sz="1800" baseline="0" dirty="0" err="1" smtClean="0">
                          <a:effectLst/>
                          <a:latin typeface="Times New Roman"/>
                          <a:ea typeface="Calibri"/>
                          <a:cs typeface="Times New Roman"/>
                        </a:rPr>
                        <a:t>pelayan</a:t>
                      </a:r>
                      <a:r>
                        <a:rPr lang="en-US" sz="1800" baseline="0" dirty="0" smtClean="0">
                          <a:effectLst/>
                          <a:latin typeface="Times New Roman"/>
                          <a:ea typeface="Calibri"/>
                          <a:cs typeface="Times New Roman"/>
                        </a:rPr>
                        <a:t> </a:t>
                      </a:r>
                      <a:r>
                        <a:rPr lang="en-US" sz="1800" baseline="0" dirty="0" err="1" smtClean="0">
                          <a:effectLst/>
                          <a:latin typeface="Times New Roman"/>
                          <a:ea typeface="Calibri"/>
                          <a:cs typeface="Times New Roman"/>
                        </a:rPr>
                        <a:t>secara</a:t>
                      </a:r>
                      <a:r>
                        <a:rPr lang="en-US" sz="1800" dirty="0" smtClean="0">
                          <a:effectLst/>
                          <a:latin typeface="Times New Roman"/>
                          <a:ea typeface="Calibri"/>
                          <a:cs typeface="Times New Roman"/>
                        </a:rPr>
                        <a:t> </a:t>
                      </a:r>
                      <a:r>
                        <a:rPr lang="en-US" sz="1800" dirty="0" err="1" smtClean="0">
                          <a:effectLst/>
                          <a:latin typeface="Times New Roman"/>
                          <a:ea typeface="Calibri"/>
                          <a:cs typeface="Times New Roman"/>
                        </a:rPr>
                        <a:t>komputerisasi</a:t>
                      </a:r>
                      <a:endParaRPr lang="en-US" sz="1800" dirty="0" smtClean="0">
                        <a:effectLst/>
                        <a:latin typeface="Times New Roman"/>
                        <a:ea typeface="Calibri"/>
                        <a:cs typeface="Times New Roman"/>
                      </a:endParaRPr>
                    </a:p>
                    <a:p>
                      <a:pPr marL="0" marR="0" algn="l">
                        <a:lnSpc>
                          <a:spcPct val="100000"/>
                        </a:lnSpc>
                        <a:spcBef>
                          <a:spcPts val="0"/>
                        </a:spcBef>
                        <a:spcAft>
                          <a:spcPts val="1000"/>
                        </a:spcAft>
                      </a:pPr>
                      <a:r>
                        <a:rPr lang="en-US" sz="1800" dirty="0" smtClean="0">
                          <a:effectLst/>
                          <a:latin typeface="Times New Roman"/>
                          <a:ea typeface="Calibri"/>
                          <a:cs typeface="Times New Roman"/>
                        </a:rPr>
                        <a:t>(CPOE)</a:t>
                      </a:r>
                      <a:endParaRPr lang="en-US" sz="1800" dirty="0">
                        <a:effectLst/>
                        <a:latin typeface="Calibri"/>
                        <a:ea typeface="Calibri"/>
                        <a:cs typeface="Times New Roman"/>
                      </a:endParaRPr>
                    </a:p>
                  </a:txBody>
                  <a:tcPr marL="68580" marR="68580" marT="0" marB="0" anchor="ctr"/>
                </a:tc>
              </a:tr>
            </a:tbl>
          </a:graphicData>
        </a:graphic>
      </p:graphicFrame>
      <p:sp>
        <p:nvSpPr>
          <p:cNvPr id="5" name="Rectangle 4"/>
          <p:cNvSpPr/>
          <p:nvPr/>
        </p:nvSpPr>
        <p:spPr>
          <a:xfrm>
            <a:off x="755576" y="6350448"/>
            <a:ext cx="4140621" cy="369332"/>
          </a:xfrm>
          <a:prstGeom prst="rect">
            <a:avLst/>
          </a:prstGeom>
        </p:spPr>
        <p:txBody>
          <a:bodyPr wrap="none">
            <a:spAutoFit/>
          </a:bodyPr>
          <a:lstStyle/>
          <a:p>
            <a:r>
              <a:rPr lang="en-US" dirty="0" err="1"/>
              <a:t>Sumber</a:t>
            </a:r>
            <a:r>
              <a:rPr lang="en-US" dirty="0"/>
              <a:t> : Institute of Medicine </a:t>
            </a:r>
            <a:r>
              <a:rPr lang="en-US" dirty="0" smtClean="0"/>
              <a:t>(IOM.) </a:t>
            </a:r>
            <a:r>
              <a:rPr lang="en-US" dirty="0"/>
              <a:t>2003</a:t>
            </a:r>
          </a:p>
        </p:txBody>
      </p:sp>
    </p:spTree>
    <p:extLst>
      <p:ext uri="{BB962C8B-B14F-4D97-AF65-F5344CB8AC3E}">
        <p14:creationId xmlns:p14="http://schemas.microsoft.com/office/powerpoint/2010/main" val="186880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411760" y="620688"/>
            <a:ext cx="4114800" cy="701040"/>
          </a:xfrm>
          <a:prstGeom prst="rect">
            <a:avLst/>
          </a:prstGeom>
        </p:spPr>
        <p:txBody>
          <a:bodyPr>
            <a:spAutoFit/>
          </a:bodyPr>
          <a:lstStyle/>
          <a:p>
            <a:r>
              <a:rPr lang="en-US" b="1" dirty="0"/>
              <a:t>Table 8.3 IOM 2003, </a:t>
            </a:r>
            <a:r>
              <a:rPr lang="en-US" b="1" dirty="0" err="1"/>
              <a:t>Kemampuan</a:t>
            </a:r>
            <a:r>
              <a:rPr lang="en-US" b="1" dirty="0"/>
              <a:t> </a:t>
            </a:r>
            <a:r>
              <a:rPr lang="en-US" b="1" dirty="0" err="1"/>
              <a:t>Inti</a:t>
            </a:r>
            <a:r>
              <a:rPr lang="en-US" b="1" dirty="0"/>
              <a:t> </a:t>
            </a:r>
            <a:r>
              <a:rPr lang="en-US" b="1" dirty="0" err="1"/>
              <a:t>untuk</a:t>
            </a:r>
            <a:r>
              <a:rPr lang="en-US" b="1" dirty="0"/>
              <a:t> </a:t>
            </a:r>
            <a:r>
              <a:rPr lang="en-US" b="1" dirty="0" err="1"/>
              <a:t>Suatu</a:t>
            </a:r>
            <a:r>
              <a:rPr lang="en-US" b="1" dirty="0"/>
              <a:t> </a:t>
            </a:r>
            <a:r>
              <a:rPr lang="en-US" b="1" dirty="0" err="1"/>
              <a:t>Sistem</a:t>
            </a:r>
            <a:r>
              <a:rPr lang="en-US" b="1" dirty="0"/>
              <a:t> RKE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75334871"/>
              </p:ext>
            </p:extLst>
          </p:nvPr>
        </p:nvGraphicFramePr>
        <p:xfrm>
          <a:off x="683568" y="1268760"/>
          <a:ext cx="8208912" cy="5018610"/>
        </p:xfrm>
        <a:graphic>
          <a:graphicData uri="http://schemas.openxmlformats.org/drawingml/2006/table">
            <a:tbl>
              <a:tblPr firstRow="1" firstCol="1" bandRow="1">
                <a:tableStyleId>{5C22544A-7EE6-4342-B048-85BDC9FD1C3A}</a:tableStyleId>
              </a:tblPr>
              <a:tblGrid>
                <a:gridCol w="2160240"/>
                <a:gridCol w="6048672"/>
              </a:tblGrid>
              <a:tr h="401398">
                <a:tc>
                  <a:txBody>
                    <a:bodyPr/>
                    <a:lstStyle/>
                    <a:p>
                      <a:pPr marL="0" marR="0" algn="ctr">
                        <a:lnSpc>
                          <a:spcPct val="115000"/>
                        </a:lnSpc>
                        <a:spcBef>
                          <a:spcPts val="0"/>
                        </a:spcBef>
                        <a:spcAft>
                          <a:spcPts val="1000"/>
                        </a:spcAft>
                      </a:pPr>
                      <a:r>
                        <a:rPr lang="en-US" sz="2400" dirty="0" smtClean="0"/>
                        <a:t>F</a:t>
                      </a:r>
                      <a:r>
                        <a:rPr lang="id-ID" sz="2400" dirty="0" smtClean="0"/>
                        <a:t>ungsi</a:t>
                      </a:r>
                      <a:r>
                        <a:rPr lang="en-US" sz="2400" dirty="0" smtClean="0"/>
                        <a:t>  </a:t>
                      </a:r>
                      <a:r>
                        <a:rPr lang="en-US" sz="2400" dirty="0" err="1" smtClean="0"/>
                        <a:t>Inti</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err="1">
                          <a:effectLst/>
                        </a:rPr>
                        <a:t>Contoh</a:t>
                      </a:r>
                      <a:endParaRPr lang="en-US" sz="2400" dirty="0">
                        <a:effectLst/>
                        <a:latin typeface="Calibri"/>
                        <a:ea typeface="Calibri"/>
                        <a:cs typeface="Times New Roman"/>
                      </a:endParaRPr>
                    </a:p>
                  </a:txBody>
                  <a:tcPr marL="68580" marR="68580" marT="0" marB="0"/>
                </a:tc>
              </a:tr>
              <a:tr h="4423138">
                <a:tc>
                  <a:txBody>
                    <a:bodyPr/>
                    <a:lstStyle/>
                    <a:p>
                      <a:pPr marL="0" marR="0" algn="l">
                        <a:lnSpc>
                          <a:spcPct val="115000"/>
                        </a:lnSpc>
                        <a:spcBef>
                          <a:spcPts val="0"/>
                        </a:spcBef>
                        <a:spcAft>
                          <a:spcPts val="1000"/>
                        </a:spcAft>
                      </a:pPr>
                      <a:r>
                        <a:rPr lang="en-US" sz="2000" dirty="0" err="1">
                          <a:effectLst/>
                          <a:latin typeface="Times New Roman"/>
                          <a:ea typeface="Calibri"/>
                          <a:cs typeface="Times New Roman"/>
                        </a:rPr>
                        <a:t>Pendukung</a:t>
                      </a:r>
                      <a:r>
                        <a:rPr lang="en-US" sz="2000" dirty="0">
                          <a:effectLst/>
                          <a:latin typeface="Times New Roman"/>
                          <a:ea typeface="Calibri"/>
                          <a:cs typeface="Times New Roman"/>
                        </a:rPr>
                        <a:t> </a:t>
                      </a:r>
                      <a:r>
                        <a:rPr lang="en-US" sz="2000" dirty="0" err="1" smtClean="0">
                          <a:effectLst/>
                          <a:latin typeface="Times New Roman"/>
                          <a:ea typeface="Calibri"/>
                          <a:cs typeface="Times New Roman"/>
                        </a:rPr>
                        <a:t>keputusan</a:t>
                      </a:r>
                      <a:r>
                        <a:rPr lang="en-US" sz="2000" dirty="0" smtClean="0">
                          <a:effectLst/>
                          <a:latin typeface="Times New Roman"/>
                          <a:ea typeface="Calibri"/>
                          <a:cs typeface="Times New Roman"/>
                        </a:rPr>
                        <a:t> </a:t>
                      </a:r>
                      <a:r>
                        <a:rPr lang="en-US" sz="2000" i="1" dirty="0" smtClean="0">
                          <a:effectLst/>
                          <a:latin typeface="Times New Roman"/>
                          <a:ea typeface="Calibri"/>
                          <a:cs typeface="Times New Roman"/>
                        </a:rPr>
                        <a:t>(Decision</a:t>
                      </a:r>
                      <a:r>
                        <a:rPr lang="en-US" sz="2000" i="1" baseline="0" dirty="0" smtClean="0">
                          <a:effectLst/>
                          <a:latin typeface="Times New Roman"/>
                          <a:ea typeface="Calibri"/>
                          <a:cs typeface="Times New Roman"/>
                        </a:rPr>
                        <a:t> Support)</a:t>
                      </a:r>
                      <a:endParaRPr lang="en-US" sz="2000" i="1" dirty="0">
                        <a:effectLst/>
                        <a:latin typeface="Calibri"/>
                        <a:ea typeface="Calibri"/>
                        <a:cs typeface="Times New Roman"/>
                      </a:endParaRPr>
                    </a:p>
                  </a:txBody>
                  <a:tcPr marL="68580" marR="68580" marT="0" marB="0" anchor="ctr"/>
                </a:tc>
                <a:tc>
                  <a:txBody>
                    <a:bodyPr/>
                    <a:lstStyle/>
                    <a:p>
                      <a:pPr marL="347345" marR="0" indent="-342900" algn="l">
                        <a:lnSpc>
                          <a:spcPct val="115000"/>
                        </a:lnSpc>
                        <a:spcBef>
                          <a:spcPts val="0"/>
                        </a:spcBef>
                        <a:spcAft>
                          <a:spcPts val="1000"/>
                        </a:spcAft>
                        <a:buFont typeface="+mj-lt"/>
                        <a:buAutoNum type="arabicPeriod"/>
                      </a:pPr>
                      <a:r>
                        <a:rPr lang="en-US" sz="1600" dirty="0" err="1">
                          <a:solidFill>
                            <a:srgbClr val="000000"/>
                          </a:solidFill>
                          <a:effectLst/>
                          <a:latin typeface="Times New Roman"/>
                          <a:ea typeface="Calibri"/>
                          <a:cs typeface="Times New Roman"/>
                        </a:rPr>
                        <a:t>Akses</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ke</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sumber</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pengetahuan</a:t>
                      </a:r>
                      <a:endParaRPr lang="en-US" sz="1600" dirty="0">
                        <a:effectLst/>
                        <a:latin typeface="Calibri"/>
                        <a:ea typeface="Calibri"/>
                        <a:cs typeface="Times New Roman"/>
                      </a:endParaRPr>
                    </a:p>
                    <a:p>
                      <a:pPr marL="342900" marR="0" indent="-342900" algn="l">
                        <a:lnSpc>
                          <a:spcPct val="115000"/>
                        </a:lnSpc>
                        <a:spcBef>
                          <a:spcPts val="0"/>
                        </a:spcBef>
                        <a:spcAft>
                          <a:spcPts val="1000"/>
                        </a:spcAft>
                        <a:buFont typeface="+mj-lt"/>
                        <a:buAutoNum type="arabicPeriod"/>
                      </a:pPr>
                      <a:r>
                        <a:rPr lang="en-US" sz="1600" dirty="0" err="1">
                          <a:solidFill>
                            <a:srgbClr val="000000"/>
                          </a:solidFill>
                          <a:effectLst/>
                          <a:latin typeface="Times New Roman"/>
                          <a:ea typeface="Calibri"/>
                          <a:cs typeface="Times New Roman"/>
                        </a:rPr>
                        <a:t>Alergi</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Obat</a:t>
                      </a:r>
                      <a:endParaRPr lang="en-US" sz="1600" dirty="0">
                        <a:effectLst/>
                        <a:latin typeface="Calibri"/>
                        <a:ea typeface="Calibri"/>
                        <a:cs typeface="Times New Roman"/>
                      </a:endParaRPr>
                    </a:p>
                    <a:p>
                      <a:pPr marL="347345" marR="0" indent="-342900" algn="l">
                        <a:lnSpc>
                          <a:spcPct val="115000"/>
                        </a:lnSpc>
                        <a:spcBef>
                          <a:spcPts val="0"/>
                        </a:spcBef>
                        <a:spcAft>
                          <a:spcPts val="1000"/>
                        </a:spcAft>
                        <a:buFont typeface="+mj-lt"/>
                        <a:buAutoNum type="arabicPeriod"/>
                      </a:pPr>
                      <a:r>
                        <a:rPr lang="en-US" sz="1600" dirty="0" err="1">
                          <a:solidFill>
                            <a:srgbClr val="000000"/>
                          </a:solidFill>
                          <a:effectLst/>
                          <a:latin typeface="Times New Roman"/>
                          <a:ea typeface="Calibri"/>
                          <a:cs typeface="Times New Roman"/>
                        </a:rPr>
                        <a:t>Aturan</a:t>
                      </a:r>
                      <a:r>
                        <a:rPr lang="en-US" sz="1600" dirty="0">
                          <a:solidFill>
                            <a:srgbClr val="000000"/>
                          </a:solidFill>
                          <a:effectLst/>
                          <a:latin typeface="Times New Roman"/>
                          <a:ea typeface="Calibri"/>
                          <a:cs typeface="Times New Roman"/>
                        </a:rPr>
                        <a:t> lain </a:t>
                      </a:r>
                      <a:r>
                        <a:rPr lang="en-US" sz="1600" dirty="0" err="1">
                          <a:solidFill>
                            <a:srgbClr val="000000"/>
                          </a:solidFill>
                          <a:effectLst/>
                          <a:latin typeface="Times New Roman"/>
                          <a:ea typeface="Calibri"/>
                          <a:cs typeface="Times New Roman"/>
                        </a:rPr>
                        <a:t>didasarkan</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tanda</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kecenderungan</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laboratorium</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penting</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laboratorium</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untuk</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menguji</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obat</a:t>
                      </a:r>
                      <a:r>
                        <a:rPr lang="en-US" sz="1600" dirty="0">
                          <a:solidFill>
                            <a:srgbClr val="000000"/>
                          </a:solidFill>
                          <a:effectLst/>
                          <a:latin typeface="Times New Roman"/>
                          <a:ea typeface="Calibri"/>
                          <a:cs typeface="Times New Roman"/>
                        </a:rPr>
                        <a:t>/</a:t>
                      </a:r>
                      <a:r>
                        <a:rPr lang="en-US" sz="1600" dirty="0" err="1">
                          <a:solidFill>
                            <a:srgbClr val="000000"/>
                          </a:solidFill>
                          <a:effectLst/>
                          <a:latin typeface="Times New Roman"/>
                          <a:ea typeface="Calibri"/>
                          <a:cs typeface="Times New Roman"/>
                        </a:rPr>
                        <a:t>racun</a:t>
                      </a:r>
                      <a:r>
                        <a:rPr lang="en-US" sz="1600" dirty="0">
                          <a:solidFill>
                            <a:srgbClr val="000000"/>
                          </a:solidFill>
                          <a:effectLst/>
                          <a:latin typeface="Times New Roman"/>
                          <a:ea typeface="Calibri"/>
                          <a:cs typeface="Times New Roman"/>
                        </a:rPr>
                        <a:t>)</a:t>
                      </a:r>
                      <a:endParaRPr lang="en-US" sz="1600" dirty="0">
                        <a:effectLst/>
                        <a:latin typeface="Calibri"/>
                        <a:ea typeface="Calibri"/>
                        <a:cs typeface="Times New Roman"/>
                      </a:endParaRPr>
                    </a:p>
                    <a:p>
                      <a:pPr marL="347345" marR="0" indent="-342900" algn="l">
                        <a:lnSpc>
                          <a:spcPct val="115000"/>
                        </a:lnSpc>
                        <a:spcBef>
                          <a:spcPts val="0"/>
                        </a:spcBef>
                        <a:spcAft>
                          <a:spcPts val="1000"/>
                        </a:spcAft>
                        <a:buFont typeface="+mj-lt"/>
                        <a:buAutoNum type="arabicPeriod"/>
                      </a:pPr>
                      <a:r>
                        <a:rPr lang="en-US" sz="1600" dirty="0" err="1">
                          <a:solidFill>
                            <a:srgbClr val="000000"/>
                          </a:solidFill>
                          <a:effectLst/>
                          <a:latin typeface="Times New Roman"/>
                          <a:ea typeface="Calibri"/>
                          <a:cs typeface="Times New Roman"/>
                        </a:rPr>
                        <a:t>Peringatan</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untuk</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layanan</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pencegahan</a:t>
                      </a:r>
                      <a:endParaRPr lang="en-US" sz="1600" dirty="0">
                        <a:effectLst/>
                        <a:latin typeface="Calibri"/>
                        <a:ea typeface="Calibri"/>
                        <a:cs typeface="Times New Roman"/>
                      </a:endParaRPr>
                    </a:p>
                    <a:p>
                      <a:pPr marL="347345" marR="0" indent="-342900" algn="l">
                        <a:lnSpc>
                          <a:spcPct val="115000"/>
                        </a:lnSpc>
                        <a:spcBef>
                          <a:spcPts val="0"/>
                        </a:spcBef>
                        <a:spcAft>
                          <a:spcPts val="1000"/>
                        </a:spcAft>
                        <a:buFont typeface="+mj-lt"/>
                        <a:buAutoNum type="arabicPeriod"/>
                      </a:pPr>
                      <a:r>
                        <a:rPr lang="en-US" sz="1600" dirty="0" err="1">
                          <a:solidFill>
                            <a:srgbClr val="000000"/>
                          </a:solidFill>
                          <a:effectLst/>
                          <a:latin typeface="Times New Roman"/>
                          <a:ea typeface="Calibri"/>
                          <a:cs typeface="Times New Roman"/>
                        </a:rPr>
                        <a:t>Pedoman</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klinis</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dan</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Petunjuk</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klinis</a:t>
                      </a:r>
                      <a:endParaRPr lang="en-US" sz="1600" dirty="0">
                        <a:effectLst/>
                        <a:latin typeface="Calibri"/>
                        <a:ea typeface="Calibri"/>
                        <a:cs typeface="Times New Roman"/>
                      </a:endParaRPr>
                    </a:p>
                    <a:p>
                      <a:pPr marL="347345" marR="0" indent="-342900" algn="l">
                        <a:lnSpc>
                          <a:spcPct val="115000"/>
                        </a:lnSpc>
                        <a:spcBef>
                          <a:spcPts val="0"/>
                        </a:spcBef>
                        <a:spcAft>
                          <a:spcPts val="1000"/>
                        </a:spcAft>
                        <a:buFont typeface="+mj-lt"/>
                        <a:buAutoNum type="arabicPeriod"/>
                      </a:pPr>
                      <a:r>
                        <a:rPr lang="en-US" sz="1600" dirty="0" err="1">
                          <a:solidFill>
                            <a:srgbClr val="000000"/>
                          </a:solidFill>
                          <a:effectLst/>
                          <a:latin typeface="Times New Roman"/>
                          <a:ea typeface="Calibri"/>
                          <a:cs typeface="Times New Roman"/>
                        </a:rPr>
                        <a:t>Manajemen</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penyakit</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kronis</a:t>
                      </a:r>
                      <a:endParaRPr lang="en-US" sz="1600" dirty="0">
                        <a:effectLst/>
                        <a:latin typeface="Calibri"/>
                        <a:ea typeface="Calibri"/>
                        <a:cs typeface="Times New Roman"/>
                      </a:endParaRPr>
                    </a:p>
                    <a:p>
                      <a:pPr marL="347345" marR="0" indent="-342900" algn="l">
                        <a:lnSpc>
                          <a:spcPct val="115000"/>
                        </a:lnSpc>
                        <a:spcBef>
                          <a:spcPts val="0"/>
                        </a:spcBef>
                        <a:spcAft>
                          <a:spcPts val="1000"/>
                        </a:spcAft>
                        <a:buFont typeface="+mj-lt"/>
                        <a:buAutoNum type="arabicPeriod"/>
                      </a:pPr>
                      <a:r>
                        <a:rPr lang="en-US" sz="1600" dirty="0" err="1">
                          <a:solidFill>
                            <a:srgbClr val="000000"/>
                          </a:solidFill>
                          <a:effectLst/>
                          <a:latin typeface="Times New Roman"/>
                          <a:ea typeface="Calibri"/>
                          <a:cs typeface="Times New Roman"/>
                        </a:rPr>
                        <a:t>Daftar</a:t>
                      </a:r>
                      <a:r>
                        <a:rPr lang="en-US" sz="1600" dirty="0">
                          <a:solidFill>
                            <a:srgbClr val="000000"/>
                          </a:solidFill>
                          <a:effectLst/>
                          <a:latin typeface="Times New Roman"/>
                          <a:ea typeface="Calibri"/>
                          <a:cs typeface="Times New Roman"/>
                        </a:rPr>
                        <a:t> </a:t>
                      </a:r>
                      <a:r>
                        <a:rPr lang="en-US" sz="1600" dirty="0" err="1" smtClean="0">
                          <a:solidFill>
                            <a:srgbClr val="000000"/>
                          </a:solidFill>
                          <a:effectLst/>
                          <a:latin typeface="Times New Roman"/>
                          <a:ea typeface="Calibri"/>
                          <a:cs typeface="Times New Roman"/>
                        </a:rPr>
                        <a:t>dinas</a:t>
                      </a:r>
                      <a:r>
                        <a:rPr lang="en-US" sz="1600" dirty="0" smtClean="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Dokter</a:t>
                      </a:r>
                      <a:endParaRPr lang="en-US" sz="1600" dirty="0">
                        <a:effectLst/>
                        <a:latin typeface="Calibri"/>
                        <a:ea typeface="Calibri"/>
                        <a:cs typeface="Times New Roman"/>
                      </a:endParaRPr>
                    </a:p>
                    <a:p>
                      <a:pPr marL="347345" marR="0" indent="-342900" algn="l">
                        <a:lnSpc>
                          <a:spcPct val="115000"/>
                        </a:lnSpc>
                        <a:spcBef>
                          <a:spcPts val="0"/>
                        </a:spcBef>
                        <a:spcAft>
                          <a:spcPts val="1000"/>
                        </a:spcAft>
                        <a:buFont typeface="+mj-lt"/>
                        <a:buAutoNum type="arabicPeriod"/>
                      </a:pPr>
                      <a:r>
                        <a:rPr lang="en-US" sz="1600" dirty="0" err="1" smtClean="0">
                          <a:solidFill>
                            <a:srgbClr val="000000"/>
                          </a:solidFill>
                          <a:effectLst/>
                          <a:latin typeface="Times New Roman"/>
                          <a:ea typeface="Calibri"/>
                          <a:cs typeface="Times New Roman"/>
                        </a:rPr>
                        <a:t>Pilihan</a:t>
                      </a:r>
                      <a:r>
                        <a:rPr lang="en-US" sz="1600" dirty="0" smtClean="0">
                          <a:solidFill>
                            <a:srgbClr val="000000"/>
                          </a:solidFill>
                          <a:effectLst/>
                          <a:latin typeface="Times New Roman"/>
                          <a:ea typeface="Calibri"/>
                          <a:cs typeface="Times New Roman"/>
                        </a:rPr>
                        <a:t> </a:t>
                      </a:r>
                      <a:r>
                        <a:rPr lang="en-US" sz="1600" dirty="0" err="1" smtClean="0">
                          <a:solidFill>
                            <a:srgbClr val="000000"/>
                          </a:solidFill>
                          <a:effectLst/>
                          <a:latin typeface="Times New Roman"/>
                          <a:ea typeface="Calibri"/>
                          <a:cs typeface="Times New Roman"/>
                        </a:rPr>
                        <a:t>penggabungan</a:t>
                      </a:r>
                      <a:r>
                        <a:rPr lang="en-US" sz="1600" dirty="0" smtClean="0">
                          <a:solidFill>
                            <a:srgbClr val="000000"/>
                          </a:solidFill>
                          <a:effectLst/>
                          <a:latin typeface="Times New Roman"/>
                          <a:ea typeface="Calibri"/>
                          <a:cs typeface="Times New Roman"/>
                        </a:rPr>
                        <a:t> </a:t>
                      </a:r>
                      <a:r>
                        <a:rPr lang="en-US" sz="1600" dirty="0" err="1" smtClean="0">
                          <a:solidFill>
                            <a:srgbClr val="000000"/>
                          </a:solidFill>
                          <a:effectLst/>
                          <a:latin typeface="Times New Roman"/>
                          <a:ea typeface="Calibri"/>
                          <a:cs typeface="Times New Roman"/>
                        </a:rPr>
                        <a:t>pasien</a:t>
                      </a:r>
                      <a:r>
                        <a:rPr lang="en-US" sz="1600" dirty="0" smtClean="0">
                          <a:solidFill>
                            <a:srgbClr val="000000"/>
                          </a:solidFill>
                          <a:effectLst/>
                          <a:latin typeface="Times New Roman"/>
                          <a:ea typeface="Calibri"/>
                          <a:cs typeface="Times New Roman"/>
                        </a:rPr>
                        <a:t> </a:t>
                      </a:r>
                      <a:r>
                        <a:rPr lang="en-US" sz="1600" dirty="0" err="1" smtClean="0">
                          <a:solidFill>
                            <a:srgbClr val="000000"/>
                          </a:solidFill>
                          <a:effectLst/>
                          <a:latin typeface="Times New Roman"/>
                          <a:ea typeface="Calibri"/>
                          <a:cs typeface="Times New Roman"/>
                        </a:rPr>
                        <a:t>dan</a:t>
                      </a:r>
                      <a:r>
                        <a:rPr lang="en-US" sz="1600" dirty="0" smtClean="0">
                          <a:solidFill>
                            <a:srgbClr val="000000"/>
                          </a:solidFill>
                          <a:effectLst/>
                          <a:latin typeface="Times New Roman"/>
                          <a:ea typeface="Calibri"/>
                          <a:cs typeface="Times New Roman"/>
                        </a:rPr>
                        <a:t>/ </a:t>
                      </a:r>
                      <a:r>
                        <a:rPr lang="en-US" sz="1600" dirty="0" err="1" smtClean="0">
                          <a:solidFill>
                            <a:srgbClr val="000000"/>
                          </a:solidFill>
                          <a:effectLst/>
                          <a:latin typeface="Times New Roman"/>
                          <a:ea typeface="Calibri"/>
                          <a:cs typeface="Times New Roman"/>
                        </a:rPr>
                        <a:t>keluarga</a:t>
                      </a:r>
                      <a:r>
                        <a:rPr lang="en-US" sz="1600" dirty="0" smtClean="0">
                          <a:solidFill>
                            <a:srgbClr val="000000"/>
                          </a:solidFill>
                          <a:effectLst/>
                          <a:latin typeface="Times New Roman"/>
                          <a:ea typeface="Calibri"/>
                          <a:cs typeface="Times New Roman"/>
                        </a:rPr>
                        <a:t> </a:t>
                      </a:r>
                    </a:p>
                    <a:p>
                      <a:pPr marL="347345" marR="0" indent="-342900" algn="l">
                        <a:lnSpc>
                          <a:spcPct val="115000"/>
                        </a:lnSpc>
                        <a:spcBef>
                          <a:spcPts val="0"/>
                        </a:spcBef>
                        <a:spcAft>
                          <a:spcPts val="1000"/>
                        </a:spcAft>
                        <a:buFont typeface="+mj-lt"/>
                        <a:buAutoNum type="arabicPeriod"/>
                      </a:pPr>
                      <a:r>
                        <a:rPr lang="en-US" sz="1600" dirty="0" err="1" smtClean="0">
                          <a:solidFill>
                            <a:srgbClr val="000000"/>
                          </a:solidFill>
                          <a:effectLst/>
                          <a:latin typeface="Times New Roman"/>
                          <a:ea typeface="Calibri"/>
                          <a:cs typeface="Times New Roman"/>
                        </a:rPr>
                        <a:t>Pendukung</a:t>
                      </a:r>
                      <a:r>
                        <a:rPr lang="en-US" sz="1600" dirty="0" smtClean="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keputusan</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diagnostik</a:t>
                      </a:r>
                      <a:endParaRPr lang="en-US" sz="1600" dirty="0">
                        <a:effectLst/>
                        <a:latin typeface="Calibri"/>
                        <a:ea typeface="Calibri"/>
                        <a:cs typeface="Times New Roman"/>
                      </a:endParaRPr>
                    </a:p>
                    <a:p>
                      <a:pPr marL="347345" marR="0" indent="-342900" algn="l">
                        <a:lnSpc>
                          <a:spcPct val="115000"/>
                        </a:lnSpc>
                        <a:spcBef>
                          <a:spcPts val="0"/>
                        </a:spcBef>
                        <a:spcAft>
                          <a:spcPts val="1000"/>
                        </a:spcAft>
                        <a:buFont typeface="+mj-lt"/>
                        <a:buAutoNum type="arabicPeriod"/>
                      </a:pPr>
                      <a:r>
                        <a:rPr lang="en-US" sz="1600" dirty="0" err="1">
                          <a:solidFill>
                            <a:srgbClr val="000000"/>
                          </a:solidFill>
                          <a:effectLst/>
                          <a:latin typeface="Times New Roman"/>
                          <a:ea typeface="Calibri"/>
                          <a:cs typeface="Times New Roman"/>
                        </a:rPr>
                        <a:t>Penggunaan</a:t>
                      </a:r>
                      <a:r>
                        <a:rPr lang="en-US" sz="1600" dirty="0">
                          <a:solidFill>
                            <a:srgbClr val="000000"/>
                          </a:solidFill>
                          <a:effectLst/>
                          <a:latin typeface="Times New Roman"/>
                          <a:ea typeface="Calibri"/>
                          <a:cs typeface="Times New Roman"/>
                        </a:rPr>
                        <a:t> data </a:t>
                      </a:r>
                      <a:r>
                        <a:rPr lang="en-US" sz="1600" dirty="0" err="1">
                          <a:solidFill>
                            <a:srgbClr val="000000"/>
                          </a:solidFill>
                          <a:effectLst/>
                          <a:latin typeface="Times New Roman"/>
                          <a:ea typeface="Calibri"/>
                          <a:cs typeface="Times New Roman"/>
                        </a:rPr>
                        <a:t>epidemiologi</a:t>
                      </a:r>
                      <a:endParaRPr lang="en-US" sz="1600" dirty="0">
                        <a:effectLst/>
                        <a:latin typeface="Calibri"/>
                        <a:ea typeface="Calibri"/>
                        <a:cs typeface="Times New Roman"/>
                      </a:endParaRPr>
                    </a:p>
                    <a:p>
                      <a:pPr marL="347345" marR="0" indent="-342900" algn="l">
                        <a:lnSpc>
                          <a:spcPct val="115000"/>
                        </a:lnSpc>
                        <a:spcBef>
                          <a:spcPts val="0"/>
                        </a:spcBef>
                        <a:spcAft>
                          <a:spcPts val="1000"/>
                        </a:spcAft>
                        <a:buFont typeface="+mj-lt"/>
                        <a:buAutoNum type="arabicPeriod"/>
                      </a:pPr>
                      <a:r>
                        <a:rPr lang="en-US" sz="1600" dirty="0" err="1">
                          <a:solidFill>
                            <a:srgbClr val="000000"/>
                          </a:solidFill>
                          <a:effectLst/>
                          <a:latin typeface="Times New Roman"/>
                          <a:ea typeface="Calibri"/>
                          <a:cs typeface="Times New Roman"/>
                        </a:rPr>
                        <a:t>Pengawasan</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Waktu</a:t>
                      </a:r>
                      <a:r>
                        <a:rPr lang="en-US" sz="1600" dirty="0">
                          <a:solidFill>
                            <a:srgbClr val="000000"/>
                          </a:solidFill>
                          <a:effectLst/>
                          <a:latin typeface="Times New Roman"/>
                          <a:ea typeface="Calibri"/>
                          <a:cs typeface="Times New Roman"/>
                        </a:rPr>
                        <a:t> </a:t>
                      </a:r>
                      <a:r>
                        <a:rPr lang="en-US" sz="1600" dirty="0" err="1">
                          <a:solidFill>
                            <a:srgbClr val="000000"/>
                          </a:solidFill>
                          <a:effectLst/>
                          <a:latin typeface="Times New Roman"/>
                          <a:ea typeface="Calibri"/>
                          <a:cs typeface="Times New Roman"/>
                        </a:rPr>
                        <a:t>riil</a:t>
                      </a:r>
                      <a:r>
                        <a:rPr lang="en-US" sz="1600" dirty="0">
                          <a:solidFill>
                            <a:srgbClr val="000000"/>
                          </a:solidFill>
                          <a:effectLst/>
                          <a:latin typeface="Times New Roman"/>
                          <a:ea typeface="Calibri"/>
                          <a:cs typeface="Times New Roman"/>
                        </a:rPr>
                        <a:t> </a:t>
                      </a:r>
                      <a:r>
                        <a:rPr lang="en-US" sz="1600" dirty="0" err="1" smtClean="0">
                          <a:solidFill>
                            <a:srgbClr val="000000"/>
                          </a:solidFill>
                          <a:effectLst/>
                          <a:latin typeface="Times New Roman"/>
                          <a:ea typeface="Calibri"/>
                          <a:cs typeface="Times New Roman"/>
                        </a:rPr>
                        <a:t>secara</a:t>
                      </a:r>
                      <a:r>
                        <a:rPr lang="en-US" sz="1600" baseline="0" dirty="0" smtClean="0">
                          <a:solidFill>
                            <a:srgbClr val="000000"/>
                          </a:solidFill>
                          <a:effectLst/>
                          <a:latin typeface="Times New Roman"/>
                          <a:ea typeface="Calibri"/>
                          <a:cs typeface="Times New Roman"/>
                        </a:rPr>
                        <a:t> </a:t>
                      </a:r>
                      <a:r>
                        <a:rPr lang="en-US" sz="1600" baseline="0" dirty="0" err="1" smtClean="0">
                          <a:solidFill>
                            <a:srgbClr val="000000"/>
                          </a:solidFill>
                          <a:effectLst/>
                          <a:latin typeface="Times New Roman"/>
                          <a:ea typeface="Calibri"/>
                          <a:cs typeface="Times New Roman"/>
                        </a:rPr>
                        <a:t>otomatis</a:t>
                      </a:r>
                      <a:endParaRPr lang="en-US" sz="1600" dirty="0">
                        <a:effectLst/>
                        <a:latin typeface="Calibri"/>
                        <a:ea typeface="Calibri"/>
                        <a:cs typeface="Times New Roman"/>
                      </a:endParaRPr>
                    </a:p>
                  </a:txBody>
                  <a:tcPr marL="68580" marR="68580" marT="0" marB="0" anchor="ctr"/>
                </a:tc>
              </a:tr>
            </a:tbl>
          </a:graphicData>
        </a:graphic>
      </p:graphicFrame>
      <p:sp>
        <p:nvSpPr>
          <p:cNvPr id="5" name="Rectangle 4"/>
          <p:cNvSpPr/>
          <p:nvPr/>
        </p:nvSpPr>
        <p:spPr>
          <a:xfrm>
            <a:off x="755576" y="6349970"/>
            <a:ext cx="4140621" cy="369332"/>
          </a:xfrm>
          <a:prstGeom prst="rect">
            <a:avLst/>
          </a:prstGeom>
        </p:spPr>
        <p:txBody>
          <a:bodyPr wrap="none">
            <a:spAutoFit/>
          </a:bodyPr>
          <a:lstStyle/>
          <a:p>
            <a:r>
              <a:rPr lang="en-US" dirty="0" err="1"/>
              <a:t>Sumber</a:t>
            </a:r>
            <a:r>
              <a:rPr lang="en-US" dirty="0"/>
              <a:t> : Institute of Medicine </a:t>
            </a:r>
            <a:r>
              <a:rPr lang="en-US" dirty="0" smtClean="0"/>
              <a:t>(IOM.) </a:t>
            </a:r>
            <a:r>
              <a:rPr lang="en-US" dirty="0"/>
              <a:t>2003</a:t>
            </a:r>
          </a:p>
        </p:txBody>
      </p:sp>
    </p:spTree>
    <p:extLst>
      <p:ext uri="{BB962C8B-B14F-4D97-AF65-F5344CB8AC3E}">
        <p14:creationId xmlns:p14="http://schemas.microsoft.com/office/powerpoint/2010/main" val="173270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p:cNvSpPr>
            <a:spLocks noGrp="1"/>
          </p:cNvSpPr>
          <p:nvPr>
            <p:ph type="title"/>
          </p:nvPr>
        </p:nvSpPr>
        <p:spPr>
          <a:xfrm>
            <a:off x="533400" y="685800"/>
            <a:ext cx="8229600" cy="685800"/>
          </a:xfrm>
        </p:spPr>
        <p:txBody>
          <a:bodyPr>
            <a:normAutofit fontScale="90000"/>
          </a:bodyPr>
          <a:lstStyle/>
          <a:p>
            <a:pPr eaLnBrk="1" hangingPunct="1">
              <a:spcBef>
                <a:spcPct val="50000"/>
              </a:spcBef>
            </a:pPr>
            <a:r>
              <a:rPr lang="en-US" sz="3200" dirty="0" smtClean="0">
                <a:cs typeface="Arial" pitchFamily="34" charset="0"/>
              </a:rPr>
              <a:t>KEMAMPUAN AKHIR YANG DIHARAPKAN</a:t>
            </a:r>
          </a:p>
        </p:txBody>
      </p:sp>
      <p:sp>
        <p:nvSpPr>
          <p:cNvPr id="3076" name="Content Placeholder 5"/>
          <p:cNvSpPr>
            <a:spLocks noGrp="1"/>
          </p:cNvSpPr>
          <p:nvPr>
            <p:ph idx="4294967295"/>
          </p:nvPr>
        </p:nvSpPr>
        <p:spPr>
          <a:xfrm>
            <a:off x="457200" y="1905000"/>
            <a:ext cx="8229600" cy="4221163"/>
          </a:xfrm>
          <a:prstGeom prst="rect">
            <a:avLst/>
          </a:prstGeom>
        </p:spPr>
        <p:txBody>
          <a:bodyPr rtlCol="0">
            <a:normAutofit/>
          </a:bodyPr>
          <a:lstStyle/>
          <a:p>
            <a:pPr marL="812800" indent="-812800" algn="just" eaLnBrk="1" fontAlgn="auto" hangingPunct="1">
              <a:lnSpc>
                <a:spcPct val="90000"/>
              </a:lnSpc>
              <a:spcAft>
                <a:spcPts val="0"/>
              </a:spcAft>
              <a:buClr>
                <a:schemeClr val="accent3"/>
              </a:buClr>
              <a:buSzTx/>
              <a:buFontTx/>
              <a:buAutoNum type="romanUcPeriod"/>
              <a:defRPr/>
            </a:pPr>
            <a:endParaRPr lang="en-US" dirty="0" smtClean="0"/>
          </a:p>
          <a:p>
            <a:pPr marL="0" indent="0" algn="just" eaLnBrk="1" fontAlgn="auto" hangingPunct="1">
              <a:lnSpc>
                <a:spcPct val="90000"/>
              </a:lnSpc>
              <a:spcAft>
                <a:spcPts val="0"/>
              </a:spcAft>
              <a:buClr>
                <a:schemeClr val="accent3"/>
              </a:buClr>
              <a:buSzTx/>
              <a:buFont typeface="Arial" pitchFamily="34" charset="0"/>
              <a:buNone/>
              <a:defRPr/>
            </a:pPr>
            <a:r>
              <a:rPr lang="en-US" dirty="0" err="1" smtClean="0"/>
              <a:t>Kemampuan</a:t>
            </a:r>
            <a:r>
              <a:rPr lang="en-US" dirty="0" smtClean="0"/>
              <a:t> </a:t>
            </a:r>
            <a:r>
              <a:rPr lang="en-US" dirty="0" err="1" smtClean="0"/>
              <a:t>akan</a:t>
            </a:r>
            <a:r>
              <a:rPr lang="en-US" dirty="0" smtClean="0"/>
              <a:t> </a:t>
            </a:r>
            <a:r>
              <a:rPr lang="en-US" dirty="0" err="1" smtClean="0"/>
              <a:t>memahami</a:t>
            </a:r>
            <a:r>
              <a:rPr lang="en-US" dirty="0" smtClean="0"/>
              <a:t>:</a:t>
            </a:r>
          </a:p>
          <a:p>
            <a:pPr marL="514350" indent="-514350" algn="just">
              <a:buAutoNum type="arabicPeriod"/>
            </a:pPr>
            <a:r>
              <a:rPr lang="en-US" dirty="0" smtClean="0"/>
              <a:t>R</a:t>
            </a:r>
            <a:r>
              <a:rPr lang="id-ID" dirty="0" smtClean="0"/>
              <a:t>uang </a:t>
            </a:r>
            <a:r>
              <a:rPr lang="id-ID" dirty="0"/>
              <a:t>lingkup dan tujuan dari </a:t>
            </a:r>
            <a:r>
              <a:rPr lang="id-ID" dirty="0" smtClean="0"/>
              <a:t>kebutuhan </a:t>
            </a:r>
            <a:r>
              <a:rPr lang="id-ID" dirty="0"/>
              <a:t>fungsional untuk RKE.</a:t>
            </a:r>
          </a:p>
          <a:p>
            <a:pPr marL="514350" indent="-514350" algn="just">
              <a:buAutoNum type="arabicPeriod"/>
            </a:pPr>
            <a:r>
              <a:rPr lang="en-US" dirty="0" smtClean="0"/>
              <a:t>M</a:t>
            </a:r>
            <a:r>
              <a:rPr lang="id-ID" dirty="0" smtClean="0"/>
              <a:t>odel</a:t>
            </a:r>
            <a:r>
              <a:rPr lang="en-US" dirty="0" smtClean="0"/>
              <a:t>-model</a:t>
            </a:r>
            <a:r>
              <a:rPr lang="id-ID" dirty="0" smtClean="0"/>
              <a:t> </a:t>
            </a:r>
            <a:r>
              <a:rPr lang="id-ID" dirty="0"/>
              <a:t>untuk memahami pengguna dan kegunaan RKE  dan fungsi yang diperlukan untuk mencapai manfaat RKE dan mendukung manfaat </a:t>
            </a:r>
            <a:r>
              <a:rPr lang="en-US" dirty="0" err="1" smtClean="0"/>
              <a:t>bagi</a:t>
            </a:r>
            <a:r>
              <a:rPr lang="en-US" dirty="0" smtClean="0"/>
              <a:t> </a:t>
            </a:r>
            <a:r>
              <a:rPr lang="id-ID" dirty="0" smtClean="0"/>
              <a:t>penerima</a:t>
            </a:r>
            <a:r>
              <a:rPr lang="id-ID" dirty="0"/>
              <a:t>.</a:t>
            </a:r>
          </a:p>
          <a:p>
            <a:pPr marL="514350" indent="-514350" algn="just">
              <a:buAutoNum type="arabicPeriod"/>
            </a:pPr>
            <a:r>
              <a:rPr lang="id-ID" dirty="0"/>
              <a:t>Menjelaskan </a:t>
            </a:r>
            <a:r>
              <a:rPr lang="en-US" dirty="0" err="1" smtClean="0"/>
              <a:t>pelaksanaa</a:t>
            </a:r>
            <a:r>
              <a:rPr lang="en-US" dirty="0" smtClean="0"/>
              <a:t> </a:t>
            </a:r>
            <a:r>
              <a:rPr lang="id-ID" dirty="0" smtClean="0"/>
              <a:t>penilaian </a:t>
            </a:r>
            <a:r>
              <a:rPr lang="id-ID" dirty="0"/>
              <a:t>kebutuhan fungsional.</a:t>
            </a:r>
          </a:p>
          <a:p>
            <a:pPr marL="0" indent="0" algn="just" eaLnBrk="1" fontAlgn="auto" hangingPunct="1">
              <a:lnSpc>
                <a:spcPct val="90000"/>
              </a:lnSpc>
              <a:spcAft>
                <a:spcPts val="0"/>
              </a:spcAft>
              <a:buClr>
                <a:schemeClr val="accent3"/>
              </a:buClr>
              <a:buSzTx/>
              <a:buFont typeface="Arial" pitchFamily="34" charset="0"/>
              <a:buNone/>
              <a:defRPr/>
            </a:pPr>
            <a:endParaRPr lang="en-US" dirty="0" smtClean="0"/>
          </a:p>
          <a:p>
            <a:pPr marL="182880" indent="-182880" algn="just" eaLnBrk="1" fontAlgn="auto" hangingPunct="1">
              <a:spcAft>
                <a:spcPts val="0"/>
              </a:spcAft>
              <a:buClr>
                <a:schemeClr val="accent3"/>
              </a:buClr>
              <a:buFont typeface="Arial" pitchFamily="34" charset="0"/>
              <a:buChar char="•"/>
              <a:defRPr/>
            </a:pPr>
            <a:endParaRPr lang="id-ID" sz="2200" dirty="0" smtClean="0">
              <a:cs typeface="Arial" charset="0"/>
            </a:endParaRPr>
          </a:p>
        </p:txBody>
      </p:sp>
    </p:spTree>
    <p:extLst>
      <p:ext uri="{BB962C8B-B14F-4D97-AF65-F5344CB8AC3E}">
        <p14:creationId xmlns:p14="http://schemas.microsoft.com/office/powerpoint/2010/main" val="257201963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528887" y="620688"/>
            <a:ext cx="4114800" cy="701040"/>
          </a:xfrm>
          <a:prstGeom prst="rect">
            <a:avLst/>
          </a:prstGeom>
        </p:spPr>
        <p:txBody>
          <a:bodyPr>
            <a:spAutoFit/>
          </a:bodyPr>
          <a:lstStyle/>
          <a:p>
            <a:r>
              <a:rPr lang="en-US" b="1" dirty="0"/>
              <a:t>Table 8.3 IOM 2003, </a:t>
            </a:r>
            <a:r>
              <a:rPr lang="en-US" b="1" dirty="0" err="1"/>
              <a:t>Kemampuan</a:t>
            </a:r>
            <a:r>
              <a:rPr lang="en-US" b="1" dirty="0"/>
              <a:t> </a:t>
            </a:r>
            <a:r>
              <a:rPr lang="en-US" b="1" dirty="0" err="1"/>
              <a:t>Inti</a:t>
            </a:r>
            <a:r>
              <a:rPr lang="en-US" b="1" dirty="0"/>
              <a:t> </a:t>
            </a:r>
            <a:r>
              <a:rPr lang="en-US" b="1" dirty="0" err="1"/>
              <a:t>untuk</a:t>
            </a:r>
            <a:r>
              <a:rPr lang="en-US" b="1" dirty="0"/>
              <a:t> </a:t>
            </a:r>
            <a:r>
              <a:rPr lang="en-US" b="1" dirty="0" err="1"/>
              <a:t>Suatu</a:t>
            </a:r>
            <a:r>
              <a:rPr lang="en-US" b="1" dirty="0"/>
              <a:t> </a:t>
            </a:r>
            <a:r>
              <a:rPr lang="en-US" b="1" dirty="0" err="1"/>
              <a:t>Sistem</a:t>
            </a:r>
            <a:r>
              <a:rPr lang="en-US" b="1" dirty="0"/>
              <a:t> RKE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81300360"/>
              </p:ext>
            </p:extLst>
          </p:nvPr>
        </p:nvGraphicFramePr>
        <p:xfrm>
          <a:off x="683568" y="1412776"/>
          <a:ext cx="7560840" cy="4464304"/>
        </p:xfrm>
        <a:graphic>
          <a:graphicData uri="http://schemas.openxmlformats.org/drawingml/2006/table">
            <a:tbl>
              <a:tblPr firstRow="1" firstCol="1" bandRow="1">
                <a:tableStyleId>{5C22544A-7EE6-4342-B048-85BDC9FD1C3A}</a:tableStyleId>
              </a:tblPr>
              <a:tblGrid>
                <a:gridCol w="2898979"/>
                <a:gridCol w="4661861"/>
              </a:tblGrid>
              <a:tr h="294110">
                <a:tc>
                  <a:txBody>
                    <a:bodyPr/>
                    <a:lstStyle/>
                    <a:p>
                      <a:pPr marL="0" marR="0" algn="ctr">
                        <a:lnSpc>
                          <a:spcPct val="115000"/>
                        </a:lnSpc>
                        <a:spcBef>
                          <a:spcPts val="0"/>
                        </a:spcBef>
                        <a:spcAft>
                          <a:spcPts val="1000"/>
                        </a:spcAft>
                      </a:pPr>
                      <a:r>
                        <a:rPr lang="en-US" sz="2400" dirty="0" smtClean="0"/>
                        <a:t>F</a:t>
                      </a:r>
                      <a:r>
                        <a:rPr lang="id-ID" sz="2400" dirty="0" smtClean="0"/>
                        <a:t>ungsi</a:t>
                      </a:r>
                      <a:r>
                        <a:rPr lang="en-US" sz="2400" dirty="0" smtClean="0"/>
                        <a:t>  </a:t>
                      </a:r>
                      <a:r>
                        <a:rPr lang="en-US" sz="2400" dirty="0" err="1" smtClean="0"/>
                        <a:t>Inti</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err="1">
                          <a:effectLst/>
                        </a:rPr>
                        <a:t>Contoh</a:t>
                      </a:r>
                      <a:endParaRPr lang="en-US" sz="2400" dirty="0">
                        <a:effectLst/>
                        <a:latin typeface="Calibri"/>
                        <a:ea typeface="Calibri"/>
                        <a:cs typeface="Times New Roman"/>
                      </a:endParaRPr>
                    </a:p>
                  </a:txBody>
                  <a:tcPr marL="68580" marR="68580" marT="0" marB="0"/>
                </a:tc>
              </a:tr>
              <a:tr h="1531443">
                <a:tc>
                  <a:txBody>
                    <a:bodyPr/>
                    <a:lstStyle/>
                    <a:p>
                      <a:pPr marL="0" marR="0" algn="l">
                        <a:lnSpc>
                          <a:spcPct val="115000"/>
                        </a:lnSpc>
                        <a:spcBef>
                          <a:spcPts val="0"/>
                        </a:spcBef>
                        <a:spcAft>
                          <a:spcPts val="1000"/>
                        </a:spcAft>
                      </a:pPr>
                      <a:r>
                        <a:rPr lang="en-US" sz="1800" dirty="0" err="1">
                          <a:effectLst/>
                          <a:latin typeface="Times New Roman"/>
                          <a:ea typeface="Calibri"/>
                          <a:cs typeface="Times New Roman"/>
                        </a:rPr>
                        <a:t>Komunikasi</a:t>
                      </a:r>
                      <a:r>
                        <a:rPr lang="en-US" sz="1800" dirty="0">
                          <a:effectLst/>
                          <a:latin typeface="Times New Roman"/>
                          <a:ea typeface="Calibri"/>
                          <a:cs typeface="Times New Roman"/>
                        </a:rPr>
                        <a:t> </a:t>
                      </a:r>
                      <a:r>
                        <a:rPr lang="en-US" sz="1800" dirty="0" err="1">
                          <a:effectLst/>
                          <a:latin typeface="Times New Roman"/>
                          <a:ea typeface="Calibri"/>
                          <a:cs typeface="Times New Roman"/>
                        </a:rPr>
                        <a:t>Elektronik</a:t>
                      </a:r>
                      <a:r>
                        <a:rPr lang="en-US" sz="1800" dirty="0">
                          <a:effectLst/>
                          <a:latin typeface="Times New Roman"/>
                          <a:ea typeface="Calibri"/>
                          <a:cs typeface="Times New Roman"/>
                        </a:rPr>
                        <a:t> </a:t>
                      </a:r>
                      <a:r>
                        <a:rPr lang="en-US" sz="1800" dirty="0" err="1">
                          <a:effectLst/>
                          <a:latin typeface="Times New Roman"/>
                          <a:ea typeface="Calibri"/>
                          <a:cs typeface="Times New Roman"/>
                        </a:rPr>
                        <a:t>dan</a:t>
                      </a:r>
                      <a:r>
                        <a:rPr lang="en-US" sz="1800" dirty="0">
                          <a:effectLst/>
                          <a:latin typeface="Times New Roman"/>
                          <a:ea typeface="Calibri"/>
                          <a:cs typeface="Times New Roman"/>
                        </a:rPr>
                        <a:t> </a:t>
                      </a:r>
                      <a:r>
                        <a:rPr lang="en-US" sz="1800" dirty="0" err="1">
                          <a:effectLst/>
                          <a:latin typeface="Times New Roman"/>
                          <a:ea typeface="Calibri"/>
                          <a:cs typeface="Times New Roman"/>
                        </a:rPr>
                        <a:t>konnektivitas</a:t>
                      </a:r>
                      <a:endParaRPr lang="en-US" sz="1600" dirty="0">
                        <a:effectLst/>
                        <a:latin typeface="Calibri"/>
                        <a:ea typeface="Calibri"/>
                        <a:cs typeface="Times New Roman"/>
                      </a:endParaRPr>
                    </a:p>
                  </a:txBody>
                  <a:tcPr marL="68580" marR="68580" marT="0" marB="0" anchor="ctr"/>
                </a:tc>
                <a:tc>
                  <a:txBody>
                    <a:bodyPr/>
                    <a:lstStyle/>
                    <a:p>
                      <a:pPr marL="285750" marR="0" indent="-285750" algn="l">
                        <a:lnSpc>
                          <a:spcPct val="115000"/>
                        </a:lnSpc>
                        <a:spcBef>
                          <a:spcPts val="0"/>
                        </a:spcBef>
                        <a:spcAft>
                          <a:spcPts val="1000"/>
                        </a:spcAft>
                        <a:buFont typeface="Arial" pitchFamily="34" charset="0"/>
                        <a:buChar char="•"/>
                      </a:pPr>
                      <a:r>
                        <a:rPr lang="en-US" sz="1800" dirty="0" err="1" smtClean="0">
                          <a:effectLst/>
                          <a:latin typeface="Times New Roman"/>
                          <a:ea typeface="Calibri"/>
                          <a:cs typeface="Times New Roman"/>
                        </a:rPr>
                        <a:t>Antar</a:t>
                      </a:r>
                      <a:r>
                        <a:rPr lang="en-US" sz="1800" dirty="0" smtClean="0">
                          <a:effectLst/>
                          <a:latin typeface="Times New Roman"/>
                          <a:ea typeface="Calibri"/>
                          <a:cs typeface="Times New Roman"/>
                        </a:rPr>
                        <a:t> </a:t>
                      </a:r>
                      <a:r>
                        <a:rPr lang="en-US" sz="1800" dirty="0" err="1" smtClean="0">
                          <a:effectLst/>
                          <a:latin typeface="Times New Roman"/>
                          <a:ea typeface="Calibri"/>
                          <a:cs typeface="Times New Roman"/>
                        </a:rPr>
                        <a:t>pemberi</a:t>
                      </a:r>
                      <a:r>
                        <a:rPr lang="en-US" sz="1800" dirty="0" smtClean="0">
                          <a:effectLst/>
                          <a:latin typeface="Times New Roman"/>
                          <a:ea typeface="Calibri"/>
                          <a:cs typeface="Times New Roman"/>
                        </a:rPr>
                        <a:t> </a:t>
                      </a:r>
                      <a:r>
                        <a:rPr lang="en-US" sz="1800" dirty="0" err="1" smtClean="0">
                          <a:effectLst/>
                          <a:latin typeface="Times New Roman"/>
                          <a:ea typeface="Calibri"/>
                          <a:cs typeface="Times New Roman"/>
                        </a:rPr>
                        <a:t>pelayanan</a:t>
                      </a:r>
                      <a:endParaRPr lang="en-US" sz="1600" dirty="0">
                        <a:effectLst/>
                        <a:latin typeface="Calibri"/>
                        <a:ea typeface="Calibri"/>
                        <a:cs typeface="Times New Roman"/>
                      </a:endParaRPr>
                    </a:p>
                    <a:p>
                      <a:pPr marL="285750" marR="0" indent="-285750" algn="l">
                        <a:lnSpc>
                          <a:spcPct val="115000"/>
                        </a:lnSpc>
                        <a:spcBef>
                          <a:spcPts val="0"/>
                        </a:spcBef>
                        <a:spcAft>
                          <a:spcPts val="1000"/>
                        </a:spcAft>
                        <a:buFont typeface="Arial" pitchFamily="34" charset="0"/>
                        <a:buChar char="•"/>
                      </a:pPr>
                      <a:r>
                        <a:rPr lang="en-US" sz="1800" dirty="0" err="1" smtClean="0">
                          <a:effectLst/>
                          <a:latin typeface="Times New Roman"/>
                          <a:ea typeface="Calibri"/>
                          <a:cs typeface="Times New Roman"/>
                        </a:rPr>
                        <a:t>Koordinasi</a:t>
                      </a:r>
                      <a:r>
                        <a:rPr lang="en-US" sz="1800" dirty="0" smtClean="0">
                          <a:effectLst/>
                          <a:latin typeface="Times New Roman"/>
                          <a:ea typeface="Calibri"/>
                          <a:cs typeface="Times New Roman"/>
                        </a:rPr>
                        <a:t> Tim</a:t>
                      </a:r>
                      <a:endParaRPr lang="en-US" sz="1600" dirty="0">
                        <a:effectLst/>
                        <a:latin typeface="Calibri"/>
                        <a:ea typeface="Calibri"/>
                        <a:cs typeface="Times New Roman"/>
                      </a:endParaRPr>
                    </a:p>
                    <a:p>
                      <a:pPr marL="285750" marR="0" indent="-285750" algn="l">
                        <a:lnSpc>
                          <a:spcPct val="115000"/>
                        </a:lnSpc>
                        <a:spcBef>
                          <a:spcPts val="0"/>
                        </a:spcBef>
                        <a:spcAft>
                          <a:spcPts val="1000"/>
                        </a:spcAft>
                        <a:buFont typeface="Arial" pitchFamily="34" charset="0"/>
                        <a:buChar char="•"/>
                      </a:pPr>
                      <a:r>
                        <a:rPr lang="en-US" sz="1800" dirty="0" err="1" smtClean="0">
                          <a:effectLst/>
                          <a:latin typeface="Times New Roman"/>
                          <a:ea typeface="Calibri"/>
                          <a:cs typeface="Times New Roman"/>
                        </a:rPr>
                        <a:t>Antara</a:t>
                      </a:r>
                      <a:r>
                        <a:rPr lang="en-US" sz="1800" dirty="0" smtClean="0">
                          <a:effectLst/>
                          <a:latin typeface="Times New Roman"/>
                          <a:ea typeface="Calibri"/>
                          <a:cs typeface="Times New Roman"/>
                        </a:rPr>
                        <a:t> </a:t>
                      </a:r>
                      <a:r>
                        <a:rPr lang="en-US" sz="1800" dirty="0" err="1" smtClean="0">
                          <a:effectLst/>
                          <a:latin typeface="Times New Roman"/>
                          <a:ea typeface="Calibri"/>
                          <a:cs typeface="Times New Roman"/>
                        </a:rPr>
                        <a:t>Pasien</a:t>
                      </a:r>
                      <a:r>
                        <a:rPr lang="en-US" sz="1800" dirty="0" smtClean="0">
                          <a:effectLst/>
                          <a:latin typeface="Times New Roman"/>
                          <a:ea typeface="Calibri"/>
                          <a:cs typeface="Times New Roman"/>
                        </a:rPr>
                        <a:t>- </a:t>
                      </a:r>
                      <a:r>
                        <a:rPr lang="en-US" sz="1800" dirty="0" err="1" smtClean="0">
                          <a:effectLst/>
                          <a:latin typeface="Times New Roman"/>
                          <a:ea typeface="Calibri"/>
                          <a:cs typeface="Times New Roman"/>
                        </a:rPr>
                        <a:t>Pemberi</a:t>
                      </a:r>
                      <a:r>
                        <a:rPr lang="en-US" sz="1800" dirty="0" smtClean="0">
                          <a:effectLst/>
                          <a:latin typeface="Times New Roman"/>
                          <a:ea typeface="Calibri"/>
                          <a:cs typeface="Times New Roman"/>
                        </a:rPr>
                        <a:t> </a:t>
                      </a:r>
                      <a:r>
                        <a:rPr lang="en-US" sz="1800" dirty="0" err="1" smtClean="0">
                          <a:effectLst/>
                          <a:latin typeface="Times New Roman"/>
                          <a:ea typeface="Calibri"/>
                          <a:cs typeface="Times New Roman"/>
                        </a:rPr>
                        <a:t>pelayanan</a:t>
                      </a:r>
                      <a:endParaRPr lang="en-US" sz="1600" dirty="0">
                        <a:effectLst/>
                        <a:latin typeface="Calibri"/>
                        <a:ea typeface="Calibri"/>
                        <a:cs typeface="Times New Roman"/>
                      </a:endParaRPr>
                    </a:p>
                    <a:p>
                      <a:pPr marL="285750" marR="0" indent="-285750" algn="l">
                        <a:lnSpc>
                          <a:spcPct val="115000"/>
                        </a:lnSpc>
                        <a:spcBef>
                          <a:spcPts val="0"/>
                        </a:spcBef>
                        <a:spcAft>
                          <a:spcPts val="1000"/>
                        </a:spcAft>
                        <a:buFont typeface="Arial" pitchFamily="34" charset="0"/>
                        <a:buChar char="•"/>
                      </a:pPr>
                      <a:r>
                        <a:rPr lang="en-US" sz="1800" dirty="0" err="1" smtClean="0">
                          <a:effectLst/>
                          <a:latin typeface="Times New Roman"/>
                          <a:ea typeface="Calibri"/>
                          <a:cs typeface="Times New Roman"/>
                        </a:rPr>
                        <a:t>Alat-alat</a:t>
                      </a:r>
                      <a:r>
                        <a:rPr lang="en-US" sz="1800" dirty="0" smtClean="0">
                          <a:effectLst/>
                          <a:latin typeface="Times New Roman"/>
                          <a:ea typeface="Calibri"/>
                          <a:cs typeface="Times New Roman"/>
                        </a:rPr>
                        <a:t> </a:t>
                      </a:r>
                      <a:r>
                        <a:rPr lang="en-US" sz="1800" dirty="0" err="1" smtClean="0">
                          <a:effectLst/>
                          <a:latin typeface="Times New Roman"/>
                          <a:ea typeface="Calibri"/>
                          <a:cs typeface="Times New Roman"/>
                        </a:rPr>
                        <a:t>Medis</a:t>
                      </a:r>
                      <a:endParaRPr lang="en-US" sz="1600" dirty="0">
                        <a:effectLst/>
                        <a:latin typeface="Calibri"/>
                        <a:ea typeface="Calibri"/>
                        <a:cs typeface="Times New Roman"/>
                      </a:endParaRPr>
                    </a:p>
                    <a:p>
                      <a:pPr marL="285750" marR="0" indent="-285750" algn="l">
                        <a:lnSpc>
                          <a:spcPct val="115000"/>
                        </a:lnSpc>
                        <a:spcBef>
                          <a:spcPts val="0"/>
                        </a:spcBef>
                        <a:spcAft>
                          <a:spcPts val="1000"/>
                        </a:spcAft>
                        <a:buFont typeface="Arial" pitchFamily="34" charset="0"/>
                        <a:buChar char="•"/>
                      </a:pPr>
                      <a:r>
                        <a:rPr lang="en-US" sz="1800" dirty="0" err="1">
                          <a:effectLst/>
                          <a:latin typeface="Times New Roman"/>
                          <a:ea typeface="Calibri"/>
                          <a:cs typeface="Times New Roman"/>
                        </a:rPr>
                        <a:t>Mitra</a:t>
                      </a:r>
                      <a:r>
                        <a:rPr lang="en-US" sz="1800" dirty="0">
                          <a:effectLst/>
                          <a:latin typeface="Times New Roman"/>
                          <a:ea typeface="Calibri"/>
                          <a:cs typeface="Times New Roman"/>
                        </a:rPr>
                        <a:t> </a:t>
                      </a:r>
                      <a:r>
                        <a:rPr lang="en-US" sz="1800" dirty="0" err="1">
                          <a:effectLst/>
                          <a:latin typeface="Times New Roman"/>
                          <a:ea typeface="Calibri"/>
                          <a:cs typeface="Times New Roman"/>
                        </a:rPr>
                        <a:t>dagang</a:t>
                      </a:r>
                      <a:r>
                        <a:rPr lang="en-US" sz="1800" dirty="0">
                          <a:effectLst/>
                          <a:latin typeface="Times New Roman"/>
                          <a:ea typeface="Calibri"/>
                          <a:cs typeface="Times New Roman"/>
                        </a:rPr>
                        <a:t> (External)</a:t>
                      </a:r>
                      <a:endParaRPr lang="en-US" sz="1600" dirty="0">
                        <a:effectLst/>
                        <a:latin typeface="Calibri"/>
                        <a:ea typeface="Calibri"/>
                        <a:cs typeface="Times New Roman"/>
                      </a:endParaRPr>
                    </a:p>
                    <a:p>
                      <a:pPr marL="285750" marR="0" indent="-285750" algn="l">
                        <a:lnSpc>
                          <a:spcPct val="115000"/>
                        </a:lnSpc>
                        <a:spcBef>
                          <a:spcPts val="0"/>
                        </a:spcBef>
                        <a:spcAft>
                          <a:spcPts val="1000"/>
                        </a:spcAft>
                        <a:buFont typeface="Arial" pitchFamily="34" charset="0"/>
                        <a:buChar char="•"/>
                      </a:pPr>
                      <a:r>
                        <a:rPr lang="en-US" sz="1800" dirty="0" err="1" smtClean="0">
                          <a:solidFill>
                            <a:srgbClr val="000000"/>
                          </a:solidFill>
                          <a:effectLst/>
                          <a:latin typeface="Times New Roman"/>
                          <a:ea typeface="Calibri"/>
                          <a:cs typeface="Times New Roman"/>
                        </a:rPr>
                        <a:t>Pengaturan</a:t>
                      </a:r>
                      <a:r>
                        <a:rPr lang="en-US" sz="1800" dirty="0" smtClean="0">
                          <a:solidFill>
                            <a:srgbClr val="000000"/>
                          </a:solidFill>
                          <a:effectLst/>
                          <a:latin typeface="Times New Roman"/>
                          <a:ea typeface="Calibri"/>
                          <a:cs typeface="Times New Roman"/>
                        </a:rPr>
                        <a:t> </a:t>
                      </a:r>
                      <a:r>
                        <a:rPr lang="en-US" sz="1800" dirty="0" err="1" smtClean="0">
                          <a:solidFill>
                            <a:srgbClr val="000000"/>
                          </a:solidFill>
                          <a:effectLst/>
                          <a:latin typeface="Times New Roman"/>
                          <a:ea typeface="Calibri"/>
                          <a:cs typeface="Times New Roman"/>
                        </a:rPr>
                        <a:t>antara</a:t>
                      </a:r>
                      <a:r>
                        <a:rPr lang="en-US" sz="1800" dirty="0" smtClean="0">
                          <a:solidFill>
                            <a:srgbClr val="000000"/>
                          </a:solidFill>
                          <a:effectLst/>
                          <a:latin typeface="Times New Roman"/>
                          <a:ea typeface="Calibri"/>
                          <a:cs typeface="Times New Roman"/>
                        </a:rPr>
                        <a:t>  IMR </a:t>
                      </a:r>
                      <a:endParaRPr lang="en-US" sz="1600" dirty="0">
                        <a:effectLst/>
                        <a:latin typeface="Calibri"/>
                        <a:ea typeface="Calibri"/>
                        <a:cs typeface="Times New Roman"/>
                      </a:endParaRPr>
                    </a:p>
                  </a:txBody>
                  <a:tcPr marL="68580" marR="68580" marT="0" marB="0"/>
                </a:tc>
              </a:tr>
              <a:tr h="912777">
                <a:tc>
                  <a:txBody>
                    <a:bodyPr/>
                    <a:lstStyle/>
                    <a:p>
                      <a:pPr marL="0" marR="0" algn="l">
                        <a:lnSpc>
                          <a:spcPct val="115000"/>
                        </a:lnSpc>
                        <a:spcBef>
                          <a:spcPts val="0"/>
                        </a:spcBef>
                        <a:spcAft>
                          <a:spcPts val="1000"/>
                        </a:spcAft>
                      </a:pPr>
                      <a:r>
                        <a:rPr lang="en-US" sz="1800">
                          <a:effectLst/>
                          <a:latin typeface="Times New Roman"/>
                          <a:ea typeface="Calibri"/>
                          <a:cs typeface="Times New Roman"/>
                        </a:rPr>
                        <a:t>Pendukung pasien</a:t>
                      </a:r>
                      <a:endParaRPr lang="en-US" sz="1600">
                        <a:effectLst/>
                        <a:latin typeface="Calibri"/>
                        <a:ea typeface="Calibri"/>
                        <a:cs typeface="Times New Roman"/>
                      </a:endParaRPr>
                    </a:p>
                  </a:txBody>
                  <a:tcPr marL="68580" marR="68580" marT="0" marB="0" anchor="ctr"/>
                </a:tc>
                <a:tc>
                  <a:txBody>
                    <a:bodyPr/>
                    <a:lstStyle/>
                    <a:p>
                      <a:pPr marL="285750" marR="0" indent="-285750" algn="l">
                        <a:lnSpc>
                          <a:spcPct val="115000"/>
                        </a:lnSpc>
                        <a:spcBef>
                          <a:spcPts val="0"/>
                        </a:spcBef>
                        <a:spcAft>
                          <a:spcPts val="1000"/>
                        </a:spcAft>
                        <a:buFont typeface="Arial" pitchFamily="34" charset="0"/>
                        <a:buChar char="•"/>
                      </a:pPr>
                      <a:r>
                        <a:rPr lang="en-US" sz="1800" dirty="0" err="1">
                          <a:effectLst/>
                          <a:latin typeface="Times New Roman"/>
                          <a:ea typeface="Calibri"/>
                          <a:cs typeface="Times New Roman"/>
                        </a:rPr>
                        <a:t>Edukasi</a:t>
                      </a:r>
                      <a:r>
                        <a:rPr lang="en-US" sz="1800" dirty="0">
                          <a:effectLst/>
                          <a:latin typeface="Times New Roman"/>
                          <a:ea typeface="Calibri"/>
                          <a:cs typeface="Times New Roman"/>
                        </a:rPr>
                        <a:t> </a:t>
                      </a:r>
                      <a:r>
                        <a:rPr lang="en-US" sz="1800" dirty="0" err="1">
                          <a:effectLst/>
                          <a:latin typeface="Times New Roman"/>
                          <a:ea typeface="Calibri"/>
                          <a:cs typeface="Times New Roman"/>
                        </a:rPr>
                        <a:t>pasien</a:t>
                      </a:r>
                      <a:endParaRPr lang="en-US" sz="1600" dirty="0">
                        <a:effectLst/>
                        <a:latin typeface="Calibri"/>
                        <a:ea typeface="Calibri"/>
                        <a:cs typeface="Times New Roman"/>
                      </a:endParaRPr>
                    </a:p>
                    <a:p>
                      <a:pPr marL="285750" marR="0" indent="-285750" algn="l">
                        <a:lnSpc>
                          <a:spcPct val="115000"/>
                        </a:lnSpc>
                        <a:spcBef>
                          <a:spcPts val="0"/>
                        </a:spcBef>
                        <a:spcAft>
                          <a:spcPts val="1000"/>
                        </a:spcAft>
                        <a:buFont typeface="Arial" pitchFamily="34" charset="0"/>
                        <a:buChar char="•"/>
                      </a:pPr>
                      <a:r>
                        <a:rPr lang="en-US" sz="1800" dirty="0" err="1" smtClean="0">
                          <a:solidFill>
                            <a:srgbClr val="000000"/>
                          </a:solidFill>
                          <a:effectLst/>
                          <a:latin typeface="Times New Roman"/>
                          <a:ea typeface="Calibri"/>
                          <a:cs typeface="Times New Roman"/>
                        </a:rPr>
                        <a:t>Pendidikan</a:t>
                      </a:r>
                      <a:r>
                        <a:rPr lang="en-US" sz="1800" dirty="0" smtClean="0">
                          <a:solidFill>
                            <a:srgbClr val="000000"/>
                          </a:solidFill>
                          <a:effectLst/>
                          <a:latin typeface="Times New Roman"/>
                          <a:ea typeface="Calibri"/>
                          <a:cs typeface="Times New Roman"/>
                        </a:rPr>
                        <a:t> </a:t>
                      </a:r>
                      <a:r>
                        <a:rPr lang="en-US" sz="1800" dirty="0" err="1" smtClean="0">
                          <a:solidFill>
                            <a:srgbClr val="000000"/>
                          </a:solidFill>
                          <a:effectLst/>
                          <a:latin typeface="Times New Roman"/>
                          <a:ea typeface="Calibri"/>
                          <a:cs typeface="Times New Roman"/>
                        </a:rPr>
                        <a:t>pd</a:t>
                      </a:r>
                      <a:r>
                        <a:rPr lang="en-US" sz="1800" dirty="0" smtClean="0">
                          <a:solidFill>
                            <a:srgbClr val="000000"/>
                          </a:solidFill>
                          <a:effectLst/>
                          <a:latin typeface="Times New Roman"/>
                          <a:ea typeface="Calibri"/>
                          <a:cs typeface="Times New Roman"/>
                        </a:rPr>
                        <a:t>  </a:t>
                      </a:r>
                      <a:r>
                        <a:rPr lang="en-US" sz="1800" dirty="0" err="1" smtClean="0">
                          <a:solidFill>
                            <a:srgbClr val="000000"/>
                          </a:solidFill>
                          <a:effectLst/>
                          <a:latin typeface="Times New Roman"/>
                          <a:ea typeface="Calibri"/>
                          <a:cs typeface="Times New Roman"/>
                        </a:rPr>
                        <a:t>kel</a:t>
                      </a:r>
                      <a:r>
                        <a:rPr lang="en-US" sz="1800" dirty="0" smtClean="0">
                          <a:solidFill>
                            <a:srgbClr val="000000"/>
                          </a:solidFill>
                          <a:effectLst/>
                          <a:latin typeface="Times New Roman"/>
                          <a:ea typeface="Calibri"/>
                          <a:cs typeface="Times New Roman"/>
                        </a:rPr>
                        <a:t>. </a:t>
                      </a:r>
                      <a:r>
                        <a:rPr lang="en-US" sz="1800" dirty="0" err="1" smtClean="0">
                          <a:solidFill>
                            <a:srgbClr val="000000"/>
                          </a:solidFill>
                          <a:effectLst/>
                          <a:latin typeface="Times New Roman"/>
                          <a:ea typeface="Calibri"/>
                          <a:cs typeface="Times New Roman"/>
                        </a:rPr>
                        <a:t>dan</a:t>
                      </a:r>
                      <a:r>
                        <a:rPr lang="en-US" sz="1800" dirty="0" smtClean="0">
                          <a:solidFill>
                            <a:srgbClr val="000000"/>
                          </a:solidFill>
                          <a:effectLst/>
                          <a:latin typeface="Times New Roman"/>
                          <a:ea typeface="Calibri"/>
                          <a:cs typeface="Times New Roman"/>
                        </a:rPr>
                        <a:t> </a:t>
                      </a:r>
                      <a:r>
                        <a:rPr lang="en-US" sz="1800" dirty="0" err="1" smtClean="0">
                          <a:solidFill>
                            <a:srgbClr val="000000"/>
                          </a:solidFill>
                          <a:effectLst/>
                          <a:latin typeface="Times New Roman"/>
                          <a:ea typeface="Calibri"/>
                          <a:cs typeface="Times New Roman"/>
                        </a:rPr>
                        <a:t>pembantu</a:t>
                      </a:r>
                      <a:r>
                        <a:rPr lang="en-US" sz="1800" dirty="0" smtClean="0">
                          <a:solidFill>
                            <a:srgbClr val="000000"/>
                          </a:solidFill>
                          <a:effectLst/>
                          <a:latin typeface="Times New Roman"/>
                          <a:ea typeface="Calibri"/>
                          <a:cs typeface="Times New Roman"/>
                        </a:rPr>
                        <a:t> </a:t>
                      </a:r>
                      <a:r>
                        <a:rPr lang="en-US" sz="1800" dirty="0" err="1" smtClean="0">
                          <a:solidFill>
                            <a:srgbClr val="000000"/>
                          </a:solidFill>
                          <a:effectLst/>
                          <a:latin typeface="Times New Roman"/>
                          <a:ea typeface="Calibri"/>
                          <a:cs typeface="Times New Roman"/>
                        </a:rPr>
                        <a:t>perawatan</a:t>
                      </a:r>
                      <a:r>
                        <a:rPr lang="en-US" sz="1800" dirty="0" smtClean="0">
                          <a:solidFill>
                            <a:srgbClr val="000000"/>
                          </a:solidFill>
                          <a:effectLst/>
                          <a:latin typeface="Times New Roman"/>
                          <a:ea typeface="Calibri"/>
                          <a:cs typeface="Times New Roman"/>
                        </a:rPr>
                        <a:t> </a:t>
                      </a:r>
                      <a:endParaRPr lang="en-US" sz="1600" dirty="0">
                        <a:effectLst/>
                        <a:latin typeface="Calibri"/>
                        <a:ea typeface="Calibri"/>
                        <a:cs typeface="Times New Roman"/>
                      </a:endParaRPr>
                    </a:p>
                    <a:p>
                      <a:pPr marL="285750" marR="0" indent="-285750" algn="l">
                        <a:lnSpc>
                          <a:spcPct val="115000"/>
                        </a:lnSpc>
                        <a:spcBef>
                          <a:spcPts val="0"/>
                        </a:spcBef>
                        <a:spcAft>
                          <a:spcPts val="1000"/>
                        </a:spcAft>
                        <a:buFont typeface="Arial" pitchFamily="34" charset="0"/>
                        <a:buChar char="•"/>
                      </a:pPr>
                      <a:r>
                        <a:rPr lang="en-US" sz="1800" dirty="0">
                          <a:solidFill>
                            <a:srgbClr val="000000"/>
                          </a:solidFill>
                          <a:effectLst/>
                          <a:latin typeface="Times New Roman"/>
                          <a:ea typeface="Calibri"/>
                          <a:cs typeface="Times New Roman"/>
                        </a:rPr>
                        <a:t>Data yang </a:t>
                      </a:r>
                      <a:r>
                        <a:rPr lang="en-US" sz="1800" dirty="0" err="1">
                          <a:solidFill>
                            <a:srgbClr val="000000"/>
                          </a:solidFill>
                          <a:effectLst/>
                          <a:latin typeface="Times New Roman"/>
                          <a:ea typeface="Calibri"/>
                          <a:cs typeface="Times New Roman"/>
                        </a:rPr>
                        <a:t>dimasukkan</a:t>
                      </a:r>
                      <a:r>
                        <a:rPr lang="en-US" sz="1800" dirty="0">
                          <a:solidFill>
                            <a:srgbClr val="000000"/>
                          </a:solidFill>
                          <a:effectLst/>
                          <a:latin typeface="Times New Roman"/>
                          <a:ea typeface="Calibri"/>
                          <a:cs typeface="Times New Roman"/>
                        </a:rPr>
                        <a:t> </a:t>
                      </a:r>
                      <a:r>
                        <a:rPr lang="en-US" sz="1800" dirty="0" err="1">
                          <a:solidFill>
                            <a:srgbClr val="000000"/>
                          </a:solidFill>
                          <a:effectLst/>
                          <a:latin typeface="Times New Roman"/>
                          <a:ea typeface="Calibri"/>
                          <a:cs typeface="Times New Roman"/>
                        </a:rPr>
                        <a:t>oleh</a:t>
                      </a:r>
                      <a:r>
                        <a:rPr lang="en-US" sz="1800" dirty="0">
                          <a:solidFill>
                            <a:srgbClr val="000000"/>
                          </a:solidFill>
                          <a:effectLst/>
                          <a:latin typeface="Times New Roman"/>
                          <a:ea typeface="Calibri"/>
                          <a:cs typeface="Times New Roman"/>
                        </a:rPr>
                        <a:t> </a:t>
                      </a:r>
                      <a:r>
                        <a:rPr lang="en-US" sz="1800" dirty="0" err="1">
                          <a:solidFill>
                            <a:srgbClr val="000000"/>
                          </a:solidFill>
                          <a:effectLst/>
                          <a:latin typeface="Times New Roman"/>
                          <a:ea typeface="Calibri"/>
                          <a:cs typeface="Times New Roman"/>
                        </a:rPr>
                        <a:t>pasien</a:t>
                      </a:r>
                      <a:r>
                        <a:rPr lang="en-US" sz="1800" dirty="0">
                          <a:solidFill>
                            <a:srgbClr val="000000"/>
                          </a:solidFill>
                          <a:effectLst/>
                          <a:latin typeface="Times New Roman"/>
                          <a:ea typeface="Calibri"/>
                          <a:cs typeface="Times New Roman"/>
                        </a:rPr>
                        <a:t>, </a:t>
                      </a:r>
                      <a:r>
                        <a:rPr lang="en-US" sz="1800" dirty="0" err="1">
                          <a:solidFill>
                            <a:srgbClr val="000000"/>
                          </a:solidFill>
                          <a:effectLst/>
                          <a:latin typeface="Times New Roman"/>
                          <a:ea typeface="Calibri"/>
                          <a:cs typeface="Times New Roman"/>
                        </a:rPr>
                        <a:t>keluarga</a:t>
                      </a:r>
                      <a:r>
                        <a:rPr lang="en-US" sz="1800" dirty="0">
                          <a:solidFill>
                            <a:srgbClr val="000000"/>
                          </a:solidFill>
                          <a:effectLst/>
                          <a:latin typeface="Times New Roman"/>
                          <a:ea typeface="Calibri"/>
                          <a:cs typeface="Times New Roman"/>
                        </a:rPr>
                        <a:t>, </a:t>
                      </a:r>
                      <a:r>
                        <a:rPr lang="en-US" sz="1800" dirty="0" err="1">
                          <a:solidFill>
                            <a:srgbClr val="000000"/>
                          </a:solidFill>
                          <a:effectLst/>
                          <a:latin typeface="Times New Roman"/>
                          <a:ea typeface="Calibri"/>
                          <a:cs typeface="Times New Roman"/>
                        </a:rPr>
                        <a:t>dan</a:t>
                      </a:r>
                      <a:r>
                        <a:rPr lang="en-US" sz="1800" dirty="0">
                          <a:solidFill>
                            <a:srgbClr val="000000"/>
                          </a:solidFill>
                          <a:effectLst/>
                          <a:latin typeface="Times New Roman"/>
                          <a:ea typeface="Calibri"/>
                          <a:cs typeface="Times New Roman"/>
                        </a:rPr>
                        <a:t>/</a:t>
                      </a:r>
                      <a:r>
                        <a:rPr lang="en-US" sz="1800" dirty="0" err="1">
                          <a:solidFill>
                            <a:srgbClr val="000000"/>
                          </a:solidFill>
                          <a:effectLst/>
                          <a:latin typeface="Times New Roman"/>
                          <a:ea typeface="Calibri"/>
                          <a:cs typeface="Times New Roman"/>
                        </a:rPr>
                        <a:t>atau</a:t>
                      </a:r>
                      <a:r>
                        <a:rPr lang="en-US" sz="1800" dirty="0">
                          <a:solidFill>
                            <a:srgbClr val="000000"/>
                          </a:solidFill>
                          <a:effectLst/>
                          <a:latin typeface="Times New Roman"/>
                          <a:ea typeface="Calibri"/>
                          <a:cs typeface="Times New Roman"/>
                        </a:rPr>
                        <a:t>  </a:t>
                      </a:r>
                      <a:r>
                        <a:rPr lang="en-US" sz="1800" dirty="0" err="1" smtClean="0">
                          <a:solidFill>
                            <a:srgbClr val="000000"/>
                          </a:solidFill>
                          <a:effectLst/>
                          <a:latin typeface="Times New Roman"/>
                          <a:ea typeface="Calibri"/>
                          <a:cs typeface="Times New Roman"/>
                        </a:rPr>
                        <a:t>pembantu</a:t>
                      </a:r>
                      <a:r>
                        <a:rPr lang="en-US" sz="1800" dirty="0" smtClean="0">
                          <a:solidFill>
                            <a:srgbClr val="000000"/>
                          </a:solidFill>
                          <a:effectLst/>
                          <a:latin typeface="Times New Roman"/>
                          <a:ea typeface="Calibri"/>
                          <a:cs typeface="Times New Roman"/>
                        </a:rPr>
                        <a:t> </a:t>
                      </a:r>
                      <a:r>
                        <a:rPr lang="en-US" sz="1800" dirty="0" err="1" smtClean="0">
                          <a:solidFill>
                            <a:srgbClr val="000000"/>
                          </a:solidFill>
                          <a:effectLst/>
                          <a:latin typeface="Times New Roman"/>
                          <a:ea typeface="Calibri"/>
                          <a:cs typeface="Times New Roman"/>
                        </a:rPr>
                        <a:t>perawatan</a:t>
                      </a:r>
                      <a:r>
                        <a:rPr lang="en-US" sz="1800" dirty="0" smtClean="0">
                          <a:solidFill>
                            <a:srgbClr val="000000"/>
                          </a:solidFill>
                          <a:effectLst/>
                          <a:latin typeface="Times New Roman"/>
                          <a:ea typeface="Calibri"/>
                          <a:cs typeface="Times New Roman"/>
                        </a:rPr>
                        <a:t> </a:t>
                      </a: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91373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528887" y="620688"/>
            <a:ext cx="4114800" cy="701040"/>
          </a:xfrm>
          <a:prstGeom prst="rect">
            <a:avLst/>
          </a:prstGeom>
        </p:spPr>
        <p:txBody>
          <a:bodyPr>
            <a:spAutoFit/>
          </a:bodyPr>
          <a:lstStyle/>
          <a:p>
            <a:r>
              <a:rPr lang="en-US" b="1" dirty="0"/>
              <a:t>Table 8.3 IOM 2003, </a:t>
            </a:r>
            <a:r>
              <a:rPr lang="en-US" b="1" dirty="0" err="1"/>
              <a:t>Kemampuan</a:t>
            </a:r>
            <a:r>
              <a:rPr lang="en-US" b="1" dirty="0"/>
              <a:t> </a:t>
            </a:r>
            <a:r>
              <a:rPr lang="en-US" b="1" dirty="0" err="1"/>
              <a:t>Inti</a:t>
            </a:r>
            <a:r>
              <a:rPr lang="en-US" b="1" dirty="0"/>
              <a:t> </a:t>
            </a:r>
            <a:r>
              <a:rPr lang="en-US" b="1" dirty="0" err="1"/>
              <a:t>untuk</a:t>
            </a:r>
            <a:r>
              <a:rPr lang="en-US" b="1" dirty="0"/>
              <a:t> </a:t>
            </a:r>
            <a:r>
              <a:rPr lang="en-US" b="1" dirty="0" err="1"/>
              <a:t>Suatu</a:t>
            </a:r>
            <a:r>
              <a:rPr lang="en-US" b="1" dirty="0"/>
              <a:t> </a:t>
            </a:r>
            <a:r>
              <a:rPr lang="en-US" b="1" dirty="0" err="1"/>
              <a:t>Sistem</a:t>
            </a:r>
            <a:r>
              <a:rPr lang="en-US" b="1" dirty="0"/>
              <a:t> RKE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65780401"/>
              </p:ext>
            </p:extLst>
          </p:nvPr>
        </p:nvGraphicFramePr>
        <p:xfrm>
          <a:off x="738156" y="1916832"/>
          <a:ext cx="7560840" cy="3608147"/>
        </p:xfrm>
        <a:graphic>
          <a:graphicData uri="http://schemas.openxmlformats.org/drawingml/2006/table">
            <a:tbl>
              <a:tblPr firstRow="1" firstCol="1" bandRow="1">
                <a:tableStyleId>{5C22544A-7EE6-4342-B048-85BDC9FD1C3A}</a:tableStyleId>
              </a:tblPr>
              <a:tblGrid>
                <a:gridCol w="2898979"/>
                <a:gridCol w="4661861"/>
              </a:tblGrid>
              <a:tr h="294110">
                <a:tc>
                  <a:txBody>
                    <a:bodyPr/>
                    <a:lstStyle/>
                    <a:p>
                      <a:pPr marL="0" marR="0" algn="ctr">
                        <a:lnSpc>
                          <a:spcPct val="115000"/>
                        </a:lnSpc>
                        <a:spcBef>
                          <a:spcPts val="0"/>
                        </a:spcBef>
                        <a:spcAft>
                          <a:spcPts val="1000"/>
                        </a:spcAft>
                      </a:pPr>
                      <a:r>
                        <a:rPr lang="en-US" sz="2400" dirty="0" smtClean="0"/>
                        <a:t>F</a:t>
                      </a:r>
                      <a:r>
                        <a:rPr lang="id-ID" sz="2400" dirty="0" smtClean="0"/>
                        <a:t>ungsi</a:t>
                      </a:r>
                      <a:r>
                        <a:rPr lang="en-US" sz="2400" dirty="0" smtClean="0"/>
                        <a:t>  </a:t>
                      </a:r>
                      <a:r>
                        <a:rPr lang="en-US" sz="2400" dirty="0" err="1" smtClean="0"/>
                        <a:t>Inti</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err="1">
                          <a:effectLst/>
                        </a:rPr>
                        <a:t>Contoh</a:t>
                      </a:r>
                      <a:endParaRPr lang="en-US" sz="2400" dirty="0">
                        <a:effectLst/>
                        <a:latin typeface="Calibri"/>
                        <a:ea typeface="Calibri"/>
                        <a:cs typeface="Times New Roman"/>
                      </a:endParaRPr>
                    </a:p>
                  </a:txBody>
                  <a:tcPr marL="68580" marR="68580" marT="0" marB="0"/>
                </a:tc>
              </a:tr>
              <a:tr h="1531443">
                <a:tc>
                  <a:txBody>
                    <a:bodyPr/>
                    <a:lstStyle/>
                    <a:p>
                      <a:pPr marL="0" marR="0" algn="l">
                        <a:lnSpc>
                          <a:spcPct val="115000"/>
                        </a:lnSpc>
                        <a:spcBef>
                          <a:spcPts val="0"/>
                        </a:spcBef>
                        <a:spcAft>
                          <a:spcPts val="1000"/>
                        </a:spcAft>
                      </a:pPr>
                      <a:r>
                        <a:rPr lang="en-US" sz="2000" dirty="0">
                          <a:effectLst/>
                          <a:latin typeface="Times New Roman"/>
                          <a:ea typeface="Calibri"/>
                          <a:cs typeface="Times New Roman"/>
                        </a:rPr>
                        <a:t>Proses </a:t>
                      </a:r>
                      <a:r>
                        <a:rPr lang="en-US" sz="2000" dirty="0" err="1">
                          <a:effectLst/>
                          <a:latin typeface="Times New Roman"/>
                          <a:ea typeface="Calibri"/>
                          <a:cs typeface="Times New Roman"/>
                        </a:rPr>
                        <a:t>Administrasi</a:t>
                      </a:r>
                      <a:endParaRPr lang="en-US" sz="20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1000"/>
                        </a:spcAft>
                      </a:pPr>
                      <a:r>
                        <a:rPr lang="en-US" sz="2000" dirty="0" err="1" smtClean="0">
                          <a:solidFill>
                            <a:srgbClr val="000000"/>
                          </a:solidFill>
                          <a:effectLst/>
                          <a:latin typeface="Times New Roman"/>
                          <a:ea typeface="Calibri"/>
                          <a:cs typeface="Times New Roman"/>
                        </a:rPr>
                        <a:t>Mengelola</a:t>
                      </a:r>
                      <a:r>
                        <a:rPr lang="en-US" sz="2000" dirty="0" smtClean="0">
                          <a:solidFill>
                            <a:srgbClr val="000000"/>
                          </a:solidFill>
                          <a:effectLst/>
                          <a:latin typeface="Times New Roman"/>
                          <a:ea typeface="Calibri"/>
                          <a:cs typeface="Times New Roman"/>
                        </a:rPr>
                        <a:t> </a:t>
                      </a:r>
                      <a:r>
                        <a:rPr lang="en-US" sz="2000" dirty="0" err="1" smtClean="0">
                          <a:solidFill>
                            <a:srgbClr val="000000"/>
                          </a:solidFill>
                          <a:effectLst/>
                          <a:latin typeface="Times New Roman"/>
                          <a:ea typeface="Calibri"/>
                          <a:cs typeface="Times New Roman"/>
                        </a:rPr>
                        <a:t>Penjadwalan</a:t>
                      </a:r>
                      <a:r>
                        <a:rPr lang="en-US" sz="2000" dirty="0" smtClean="0">
                          <a:solidFill>
                            <a:srgbClr val="000000"/>
                          </a:solidFill>
                          <a:effectLst/>
                          <a:latin typeface="Times New Roman"/>
                          <a:ea typeface="Calibri"/>
                          <a:cs typeface="Times New Roman"/>
                        </a:rPr>
                        <a:t> </a:t>
                      </a:r>
                      <a:endParaRPr lang="en-US" sz="2000" dirty="0">
                        <a:effectLst/>
                        <a:latin typeface="Calibri"/>
                        <a:ea typeface="Calibri"/>
                        <a:cs typeface="Times New Roman"/>
                      </a:endParaRPr>
                    </a:p>
                    <a:p>
                      <a:pPr marL="0" marR="0" algn="l">
                        <a:lnSpc>
                          <a:spcPct val="115000"/>
                        </a:lnSpc>
                        <a:spcBef>
                          <a:spcPts val="0"/>
                        </a:spcBef>
                        <a:spcAft>
                          <a:spcPts val="1000"/>
                        </a:spcAft>
                      </a:pPr>
                      <a:r>
                        <a:rPr lang="en-US" sz="2000" dirty="0" err="1">
                          <a:solidFill>
                            <a:srgbClr val="000000"/>
                          </a:solidFill>
                          <a:effectLst/>
                          <a:latin typeface="Times New Roman"/>
                          <a:ea typeface="Calibri"/>
                          <a:cs typeface="Times New Roman"/>
                        </a:rPr>
                        <a:t>Penentuan</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hal</a:t>
                      </a:r>
                      <a:r>
                        <a:rPr lang="en-US" sz="2000" dirty="0">
                          <a:solidFill>
                            <a:srgbClr val="000000"/>
                          </a:solidFill>
                          <a:effectLst/>
                          <a:latin typeface="Times New Roman"/>
                          <a:ea typeface="Calibri"/>
                          <a:cs typeface="Times New Roman"/>
                        </a:rPr>
                        <a:t> yang </a:t>
                      </a:r>
                      <a:r>
                        <a:rPr lang="en-US" sz="2000" dirty="0" err="1">
                          <a:solidFill>
                            <a:srgbClr val="000000"/>
                          </a:solidFill>
                          <a:effectLst/>
                          <a:latin typeface="Times New Roman"/>
                          <a:ea typeface="Calibri"/>
                          <a:cs typeface="Times New Roman"/>
                        </a:rPr>
                        <a:t>memenuhi</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syarat</a:t>
                      </a:r>
                      <a:endParaRPr lang="en-US" sz="2000" dirty="0">
                        <a:effectLst/>
                        <a:latin typeface="Calibri"/>
                        <a:ea typeface="Calibri"/>
                        <a:cs typeface="Times New Roman"/>
                      </a:endParaRPr>
                    </a:p>
                  </a:txBody>
                  <a:tcPr marL="68580" marR="68580" marT="0" marB="0"/>
                </a:tc>
              </a:tr>
              <a:tr h="912777">
                <a:tc>
                  <a:txBody>
                    <a:bodyPr/>
                    <a:lstStyle/>
                    <a:p>
                      <a:pPr marL="0" marR="0" algn="l">
                        <a:lnSpc>
                          <a:spcPct val="115000"/>
                        </a:lnSpc>
                        <a:spcBef>
                          <a:spcPts val="0"/>
                        </a:spcBef>
                        <a:spcAft>
                          <a:spcPts val="1000"/>
                        </a:spcAft>
                      </a:pPr>
                      <a:r>
                        <a:rPr lang="en-US" sz="2000" dirty="0" err="1">
                          <a:solidFill>
                            <a:schemeClr val="bg1"/>
                          </a:solidFill>
                          <a:effectLst/>
                          <a:latin typeface="Times New Roman"/>
                          <a:ea typeface="Calibri"/>
                          <a:cs typeface="Times New Roman"/>
                        </a:rPr>
                        <a:t>Pelaporan</a:t>
                      </a:r>
                      <a:r>
                        <a:rPr lang="en-US" sz="2000" dirty="0">
                          <a:solidFill>
                            <a:schemeClr val="bg1"/>
                          </a:solidFill>
                          <a:effectLst/>
                          <a:latin typeface="Times New Roman"/>
                          <a:ea typeface="Calibri"/>
                          <a:cs typeface="Times New Roman"/>
                        </a:rPr>
                        <a:t> </a:t>
                      </a:r>
                      <a:r>
                        <a:rPr lang="en-US" sz="2000" dirty="0" err="1">
                          <a:solidFill>
                            <a:schemeClr val="bg1"/>
                          </a:solidFill>
                          <a:effectLst/>
                          <a:latin typeface="Times New Roman"/>
                          <a:ea typeface="Calibri"/>
                          <a:cs typeface="Times New Roman"/>
                        </a:rPr>
                        <a:t>dan</a:t>
                      </a:r>
                      <a:r>
                        <a:rPr lang="en-US" sz="2000" dirty="0">
                          <a:solidFill>
                            <a:schemeClr val="bg1"/>
                          </a:solidFill>
                          <a:effectLst/>
                          <a:latin typeface="Times New Roman"/>
                          <a:ea typeface="Calibri"/>
                          <a:cs typeface="Times New Roman"/>
                        </a:rPr>
                        <a:t> </a:t>
                      </a:r>
                      <a:r>
                        <a:rPr lang="en-US" sz="2000" dirty="0" err="1">
                          <a:solidFill>
                            <a:schemeClr val="bg1"/>
                          </a:solidFill>
                          <a:effectLst/>
                          <a:latin typeface="Times New Roman"/>
                          <a:ea typeface="Calibri"/>
                          <a:cs typeface="Times New Roman"/>
                        </a:rPr>
                        <a:t>manajemen</a:t>
                      </a:r>
                      <a:r>
                        <a:rPr lang="en-US" sz="2000" dirty="0">
                          <a:solidFill>
                            <a:schemeClr val="bg1"/>
                          </a:solidFill>
                          <a:effectLst/>
                          <a:latin typeface="Times New Roman"/>
                          <a:ea typeface="Calibri"/>
                          <a:cs typeface="Times New Roman"/>
                        </a:rPr>
                        <a:t> </a:t>
                      </a:r>
                      <a:r>
                        <a:rPr lang="en-US" sz="2000" dirty="0" err="1">
                          <a:solidFill>
                            <a:schemeClr val="bg1"/>
                          </a:solidFill>
                          <a:effectLst/>
                          <a:latin typeface="Times New Roman"/>
                          <a:ea typeface="Calibri"/>
                          <a:cs typeface="Times New Roman"/>
                        </a:rPr>
                        <a:t>kesehatan</a:t>
                      </a:r>
                      <a:r>
                        <a:rPr lang="en-US" sz="2000" dirty="0">
                          <a:solidFill>
                            <a:schemeClr val="bg1"/>
                          </a:solidFill>
                          <a:effectLst/>
                          <a:latin typeface="Times New Roman"/>
                          <a:ea typeface="Calibri"/>
                          <a:cs typeface="Times New Roman"/>
                        </a:rPr>
                        <a:t> </a:t>
                      </a:r>
                      <a:r>
                        <a:rPr lang="en-US" sz="2000" dirty="0" err="1">
                          <a:solidFill>
                            <a:schemeClr val="bg1"/>
                          </a:solidFill>
                          <a:effectLst/>
                          <a:latin typeface="Times New Roman"/>
                          <a:ea typeface="Calibri"/>
                          <a:cs typeface="Times New Roman"/>
                        </a:rPr>
                        <a:t>populasi</a:t>
                      </a:r>
                      <a:endParaRPr lang="en-US" sz="2000" dirty="0">
                        <a:solidFill>
                          <a:schemeClr val="bg1"/>
                        </a:solidFill>
                        <a:effectLst/>
                        <a:latin typeface="Calibri"/>
                        <a:ea typeface="Calibri"/>
                        <a:cs typeface="Times New Roman"/>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000" dirty="0" err="1" smtClean="0">
                          <a:solidFill>
                            <a:srgbClr val="000000"/>
                          </a:solidFill>
                          <a:effectLst/>
                          <a:latin typeface="Times New Roman"/>
                          <a:ea typeface="Calibri"/>
                          <a:cs typeface="Times New Roman"/>
                        </a:rPr>
                        <a:t>Laporan</a:t>
                      </a:r>
                      <a:r>
                        <a:rPr lang="en-US" sz="2000" dirty="0" smtClean="0">
                          <a:solidFill>
                            <a:srgbClr val="000000"/>
                          </a:solidFill>
                          <a:effectLst/>
                          <a:latin typeface="Times New Roman"/>
                          <a:ea typeface="Calibri"/>
                          <a:cs typeface="Times New Roman"/>
                        </a:rPr>
                        <a:t>  </a:t>
                      </a:r>
                      <a:r>
                        <a:rPr lang="en-US" sz="2000" dirty="0" err="1" smtClean="0">
                          <a:solidFill>
                            <a:srgbClr val="000000"/>
                          </a:solidFill>
                          <a:effectLst/>
                          <a:latin typeface="Times New Roman"/>
                          <a:ea typeface="Calibri"/>
                          <a:cs typeface="Times New Roman"/>
                        </a:rPr>
                        <a:t>Mutu</a:t>
                      </a:r>
                      <a:r>
                        <a:rPr lang="en-US" sz="2000" dirty="0" smtClean="0">
                          <a:solidFill>
                            <a:srgbClr val="000000"/>
                          </a:solidFill>
                          <a:effectLst/>
                          <a:latin typeface="Times New Roman"/>
                          <a:ea typeface="Calibri"/>
                          <a:cs typeface="Times New Roman"/>
                        </a:rPr>
                        <a:t> </a:t>
                      </a:r>
                      <a:r>
                        <a:rPr lang="en-US" sz="2000" dirty="0" err="1" smtClean="0">
                          <a:solidFill>
                            <a:srgbClr val="000000"/>
                          </a:solidFill>
                          <a:effectLst/>
                          <a:latin typeface="Times New Roman"/>
                          <a:ea typeface="Calibri"/>
                          <a:cs typeface="Times New Roman"/>
                        </a:rPr>
                        <a:t>dan</a:t>
                      </a:r>
                      <a:r>
                        <a:rPr lang="en-US" sz="2000" dirty="0" smtClean="0">
                          <a:solidFill>
                            <a:srgbClr val="000000"/>
                          </a:solidFill>
                          <a:effectLst/>
                          <a:latin typeface="Times New Roman"/>
                          <a:ea typeface="Calibri"/>
                          <a:cs typeface="Times New Roman"/>
                        </a:rPr>
                        <a:t> </a:t>
                      </a:r>
                      <a:r>
                        <a:rPr lang="en-US" sz="2000" dirty="0" err="1" smtClean="0">
                          <a:solidFill>
                            <a:srgbClr val="000000"/>
                          </a:solidFill>
                          <a:effectLst/>
                          <a:latin typeface="Times New Roman"/>
                          <a:ea typeface="Calibri"/>
                          <a:cs typeface="Times New Roman"/>
                        </a:rPr>
                        <a:t>Keselamatan</a:t>
                      </a:r>
                      <a:r>
                        <a:rPr lang="en-US" sz="2000" dirty="0" smtClean="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Pasien</a:t>
                      </a:r>
                      <a:r>
                        <a:rPr lang="en-US" sz="2000" dirty="0">
                          <a:solidFill>
                            <a:srgbClr val="000000"/>
                          </a:solidFill>
                          <a:effectLst/>
                          <a:latin typeface="Times New Roman"/>
                          <a:ea typeface="Calibri"/>
                          <a:cs typeface="Times New Roman"/>
                        </a:rPr>
                        <a:t> </a:t>
                      </a:r>
                      <a:r>
                        <a:rPr lang="en-US" sz="2000" dirty="0" err="1" smtClean="0">
                          <a:solidFill>
                            <a:srgbClr val="000000"/>
                          </a:solidFill>
                          <a:effectLst/>
                          <a:latin typeface="Times New Roman"/>
                          <a:ea typeface="Calibri"/>
                          <a:cs typeface="Times New Roman"/>
                        </a:rPr>
                        <a:t>Laporan</a:t>
                      </a:r>
                      <a:r>
                        <a:rPr lang="en-US" sz="2000" baseline="0" dirty="0" smtClean="0">
                          <a:solidFill>
                            <a:srgbClr val="000000"/>
                          </a:solidFill>
                          <a:effectLst/>
                          <a:latin typeface="Times New Roman"/>
                          <a:ea typeface="Calibri"/>
                          <a:cs typeface="Times New Roman"/>
                        </a:rPr>
                        <a:t> </a:t>
                      </a:r>
                      <a:r>
                        <a:rPr lang="en-US" sz="2000" dirty="0" err="1" smtClean="0">
                          <a:solidFill>
                            <a:srgbClr val="000000"/>
                          </a:solidFill>
                          <a:effectLst/>
                          <a:latin typeface="Times New Roman"/>
                          <a:ea typeface="Calibri"/>
                          <a:cs typeface="Times New Roman"/>
                        </a:rPr>
                        <a:t>kesehatan</a:t>
                      </a:r>
                      <a:r>
                        <a:rPr lang="en-US" sz="2000" dirty="0" smtClean="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masyarakat</a:t>
                      </a:r>
                      <a:endParaRPr lang="en-US" sz="2000" dirty="0">
                        <a:effectLst/>
                        <a:latin typeface="Calibri"/>
                        <a:ea typeface="Calibri"/>
                        <a:cs typeface="Times New Roman"/>
                      </a:endParaRPr>
                    </a:p>
                    <a:p>
                      <a:pPr marL="0" marR="0" algn="l">
                        <a:lnSpc>
                          <a:spcPct val="115000"/>
                        </a:lnSpc>
                        <a:spcBef>
                          <a:spcPts val="0"/>
                        </a:spcBef>
                        <a:spcAft>
                          <a:spcPts val="1000"/>
                        </a:spcAft>
                      </a:pPr>
                      <a:r>
                        <a:rPr lang="en-US" sz="2000" dirty="0" err="1">
                          <a:solidFill>
                            <a:srgbClr val="000000"/>
                          </a:solidFill>
                          <a:effectLst/>
                          <a:latin typeface="Times New Roman"/>
                          <a:ea typeface="Calibri"/>
                          <a:cs typeface="Times New Roman"/>
                        </a:rPr>
                        <a:t>Identifikasi</a:t>
                      </a:r>
                      <a:r>
                        <a:rPr lang="en-US" sz="2000" dirty="0">
                          <a:solidFill>
                            <a:srgbClr val="000000"/>
                          </a:solidFill>
                          <a:effectLst/>
                          <a:latin typeface="Times New Roman"/>
                          <a:ea typeface="Calibri"/>
                          <a:cs typeface="Times New Roman"/>
                        </a:rPr>
                        <a:t> data</a:t>
                      </a:r>
                      <a:endParaRPr lang="en-US" sz="2000" dirty="0">
                        <a:effectLst/>
                        <a:latin typeface="Calibri"/>
                        <a:ea typeface="Calibri"/>
                        <a:cs typeface="Times New Roman"/>
                      </a:endParaRPr>
                    </a:p>
                    <a:p>
                      <a:pPr marL="0" marR="0" algn="l">
                        <a:lnSpc>
                          <a:spcPct val="115000"/>
                        </a:lnSpc>
                        <a:spcBef>
                          <a:spcPts val="0"/>
                        </a:spcBef>
                        <a:spcAft>
                          <a:spcPts val="1000"/>
                        </a:spcAft>
                      </a:pPr>
                      <a:r>
                        <a:rPr lang="en-US" sz="2000" dirty="0" err="1">
                          <a:solidFill>
                            <a:srgbClr val="000000"/>
                          </a:solidFill>
                          <a:effectLst/>
                          <a:latin typeface="Times New Roman"/>
                          <a:ea typeface="Calibri"/>
                          <a:cs typeface="Times New Roman"/>
                        </a:rPr>
                        <a:t>Registrasi</a:t>
                      </a:r>
                      <a:r>
                        <a:rPr lang="en-US" sz="2000" dirty="0">
                          <a:solidFill>
                            <a:srgbClr val="000000"/>
                          </a:solidFill>
                          <a:effectLst/>
                          <a:latin typeface="Times New Roman"/>
                          <a:ea typeface="Calibri"/>
                          <a:cs typeface="Times New Roman"/>
                        </a:rPr>
                        <a:t> </a:t>
                      </a:r>
                      <a:r>
                        <a:rPr lang="en-US" sz="2000" dirty="0" err="1">
                          <a:solidFill>
                            <a:srgbClr val="000000"/>
                          </a:solidFill>
                          <a:effectLst/>
                          <a:latin typeface="Times New Roman"/>
                          <a:ea typeface="Calibri"/>
                          <a:cs typeface="Times New Roman"/>
                        </a:rPr>
                        <a:t>penyakit</a:t>
                      </a:r>
                      <a:endParaRPr lang="en-US" sz="2000"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732974" y="5733256"/>
            <a:ext cx="4140621" cy="369332"/>
          </a:xfrm>
          <a:prstGeom prst="rect">
            <a:avLst/>
          </a:prstGeom>
        </p:spPr>
        <p:txBody>
          <a:bodyPr wrap="none">
            <a:spAutoFit/>
          </a:bodyPr>
          <a:lstStyle/>
          <a:p>
            <a:r>
              <a:rPr lang="en-US" dirty="0" err="1"/>
              <a:t>Sumber</a:t>
            </a:r>
            <a:r>
              <a:rPr lang="en-US" dirty="0"/>
              <a:t> : Institute of Medicine </a:t>
            </a:r>
            <a:r>
              <a:rPr lang="en-US" dirty="0" smtClean="0"/>
              <a:t>(IOM.) </a:t>
            </a:r>
            <a:r>
              <a:rPr lang="en-US" dirty="0"/>
              <a:t>2003</a:t>
            </a:r>
          </a:p>
        </p:txBody>
      </p:sp>
    </p:spTree>
    <p:extLst>
      <p:ext uri="{BB962C8B-B14F-4D97-AF65-F5344CB8AC3E}">
        <p14:creationId xmlns:p14="http://schemas.microsoft.com/office/powerpoint/2010/main" val="3573980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251520" y="1484784"/>
            <a:ext cx="8712968" cy="5112568"/>
          </a:xfrm>
        </p:spPr>
        <p:txBody>
          <a:bodyPr>
            <a:normAutofit/>
          </a:bodyPr>
          <a:lstStyle/>
          <a:p>
            <a:r>
              <a:rPr lang="id-ID" sz="2400" dirty="0"/>
              <a:t>Sistem model fungsional RKE HL7 ini dipilih sebagai standar akhir lembaga Standar Nasional Amerika (ANSI ).</a:t>
            </a:r>
          </a:p>
          <a:p>
            <a:r>
              <a:rPr lang="id-ID" sz="2400" dirty="0"/>
              <a:t>Dalam HL7 mencatat :  bahwa maksud dari standar ini adalah untuk menyediakan semua pemangku kepentingan yang terlibat dalam pelaksanaan sistem RKE dengan memahami dasar dari fungsi. fungsi yang visioner dan sangat sedikit vendor akan memiliki kemampuan untuk menggabungkan semua dari mereka segera.</a:t>
            </a:r>
          </a:p>
          <a:p>
            <a:r>
              <a:rPr lang="id-ID" sz="2400" i="1" dirty="0"/>
              <a:t>Profil HL7 yang pertama</a:t>
            </a:r>
            <a:r>
              <a:rPr lang="id-ID" sz="2400" dirty="0"/>
              <a:t> terkait dengan : Pengobatan Darurat</a:t>
            </a:r>
          </a:p>
          <a:p>
            <a:r>
              <a:rPr lang="id-ID" sz="2400" i="1" dirty="0"/>
              <a:t>Profil kedua</a:t>
            </a:r>
            <a:r>
              <a:rPr lang="id-ID" sz="2400" dirty="0"/>
              <a:t> di rilis menggambarkan Hukum RKE</a:t>
            </a:r>
          </a:p>
          <a:p>
            <a:r>
              <a:rPr lang="id-ID" sz="2400" dirty="0"/>
              <a:t>Profil lain untuk Prilaku Kesehatan, Kesehatan Anak, Penelitian klinis, Unit Gawat Darurat, Perawatan jangka panjang, dan otoritas kesehatan.</a:t>
            </a:r>
          </a:p>
        </p:txBody>
      </p:sp>
      <p:sp>
        <p:nvSpPr>
          <p:cNvPr id="2" name="Title 1"/>
          <p:cNvSpPr>
            <a:spLocks noGrp="1"/>
          </p:cNvSpPr>
          <p:nvPr>
            <p:ph type="title"/>
          </p:nvPr>
        </p:nvSpPr>
        <p:spPr>
          <a:xfrm>
            <a:off x="35556" y="836712"/>
            <a:ext cx="8928992" cy="648072"/>
          </a:xfrm>
        </p:spPr>
        <p:style>
          <a:lnRef idx="1">
            <a:schemeClr val="accent3"/>
          </a:lnRef>
          <a:fillRef idx="2">
            <a:schemeClr val="accent3"/>
          </a:fillRef>
          <a:effectRef idx="1">
            <a:schemeClr val="accent3"/>
          </a:effectRef>
          <a:fontRef idx="minor">
            <a:schemeClr val="dk1"/>
          </a:fontRef>
        </p:style>
        <p:txBody>
          <a:bodyPr>
            <a:normAutofit/>
          </a:bodyPr>
          <a:lstStyle/>
          <a:p>
            <a:r>
              <a:rPr lang="id-ID" sz="3200" b="1" dirty="0"/>
              <a:t>HL7 ( Health Level Seven )</a:t>
            </a:r>
          </a:p>
        </p:txBody>
      </p:sp>
    </p:spTree>
    <p:extLst>
      <p:ext uri="{BB962C8B-B14F-4D97-AF65-F5344CB8AC3E}">
        <p14:creationId xmlns:p14="http://schemas.microsoft.com/office/powerpoint/2010/main" val="1935558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41618" y="836712"/>
            <a:ext cx="8146806" cy="5400600"/>
          </a:xfrm>
        </p:spPr>
      </p:pic>
    </p:spTree>
    <p:extLst>
      <p:ext uri="{BB962C8B-B14F-4D97-AF65-F5344CB8AC3E}">
        <p14:creationId xmlns:p14="http://schemas.microsoft.com/office/powerpoint/2010/main" val="479574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251520" y="1628800"/>
            <a:ext cx="8712968" cy="4680520"/>
          </a:xfrm>
        </p:spPr>
        <p:txBody>
          <a:bodyPr>
            <a:normAutofit fontScale="92500" lnSpcReduction="20000"/>
          </a:bodyPr>
          <a:lstStyle/>
          <a:p>
            <a:pPr algn="just"/>
            <a:r>
              <a:rPr lang="id-ID" sz="2400" dirty="0"/>
              <a:t>Lingkup pekerjaan CCHITs mencakup : </a:t>
            </a:r>
            <a:endParaRPr lang="en-US" sz="2400" dirty="0" smtClean="0"/>
          </a:p>
          <a:p>
            <a:pPr marL="342900" indent="-342900" algn="just">
              <a:buFont typeface="Arial" pitchFamily="34" charset="0"/>
              <a:buChar char="•"/>
            </a:pPr>
            <a:r>
              <a:rPr lang="id-ID" sz="2400" dirty="0" smtClean="0"/>
              <a:t>Sertifikasi </a:t>
            </a:r>
            <a:r>
              <a:rPr lang="id-ID" sz="2400" dirty="0"/>
              <a:t>produk untuk RKE dalam pengaturan rawat jalan, dimulai tahun 2006.</a:t>
            </a:r>
          </a:p>
          <a:p>
            <a:pPr marL="342900" indent="-342900" algn="l">
              <a:buFont typeface="Arial" pitchFamily="34" charset="0"/>
              <a:buChar char="•"/>
            </a:pPr>
            <a:r>
              <a:rPr lang="id-ID" sz="2400" dirty="0"/>
              <a:t>Pengaturan rawat inap dimulai tahun 2007</a:t>
            </a:r>
          </a:p>
          <a:p>
            <a:pPr marL="342900" indent="-342900" algn="l">
              <a:buFont typeface="Arial" pitchFamily="34" charset="0"/>
              <a:buChar char="•"/>
            </a:pPr>
            <a:r>
              <a:rPr lang="id-ID" sz="2400" dirty="0"/>
              <a:t>Suatu penilaian kelayakan sertifikat infrastruktur atau komponen jaringan dimulai tahun 2008.</a:t>
            </a:r>
          </a:p>
          <a:p>
            <a:r>
              <a:rPr lang="id-ID" sz="2400" dirty="0"/>
              <a:t>Program </a:t>
            </a:r>
            <a:r>
              <a:rPr lang="id-ID" sz="2400" dirty="0" smtClean="0"/>
              <a:t>Sertifika</a:t>
            </a:r>
            <a:r>
              <a:rPr lang="en-US" sz="2400" dirty="0" err="1" smtClean="0"/>
              <a:t>si</a:t>
            </a:r>
            <a:r>
              <a:rPr lang="id-ID" sz="2400" dirty="0" smtClean="0"/>
              <a:t> </a:t>
            </a:r>
            <a:r>
              <a:rPr lang="id-ID" sz="2400" dirty="0"/>
              <a:t>CCHIT termasuk kreteria “inti’’ dan sertifikat “opsional”</a:t>
            </a:r>
          </a:p>
          <a:p>
            <a:r>
              <a:rPr lang="id-ID" sz="2400" dirty="0"/>
              <a:t>Sertifikasi juga tersedia untuk sistem resep elektronik dan RKE yang digunakan klinik </a:t>
            </a:r>
            <a:r>
              <a:rPr lang="id-ID" sz="2400" dirty="0" smtClean="0"/>
              <a:t>rawat </a:t>
            </a:r>
            <a:r>
              <a:rPr lang="id-ID" sz="2400" dirty="0"/>
              <a:t>jalan dan perawatan jangka </a:t>
            </a:r>
            <a:r>
              <a:rPr lang="id-ID" sz="2400" dirty="0" smtClean="0"/>
              <a:t>panjang</a:t>
            </a:r>
            <a:r>
              <a:rPr lang="en-US" sz="2400" dirty="0" smtClean="0"/>
              <a:t> (LTC) </a:t>
            </a:r>
            <a:r>
              <a:rPr lang="id-ID" sz="2400" dirty="0" smtClean="0"/>
              <a:t> </a:t>
            </a:r>
            <a:r>
              <a:rPr lang="id-ID" sz="2400" dirty="0"/>
              <a:t>dan pengaturan perawatan pasca akut. </a:t>
            </a:r>
          </a:p>
          <a:p>
            <a:r>
              <a:rPr lang="id-ID" sz="2400" dirty="0"/>
              <a:t>CCHIT juga telah mengembangkan suatu Sertifikasi Alternatif Rumah Sakit (EACH) untuk RKE, yang mengevaluasi seberapa baik langkah-langkah teknologi sampai dengan kriteria manfaatnya.</a:t>
            </a:r>
          </a:p>
        </p:txBody>
      </p:sp>
      <p:sp>
        <p:nvSpPr>
          <p:cNvPr id="2" name="Title 1"/>
          <p:cNvSpPr>
            <a:spLocks noGrp="1"/>
          </p:cNvSpPr>
          <p:nvPr>
            <p:ph type="title"/>
          </p:nvPr>
        </p:nvSpPr>
        <p:spPr>
          <a:xfrm>
            <a:off x="398924" y="764704"/>
            <a:ext cx="8712968" cy="77809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id-ID" sz="2800" b="1" dirty="0"/>
              <a:t>Komisi </a:t>
            </a:r>
            <a:r>
              <a:rPr lang="id-ID" sz="2800" b="1" dirty="0" smtClean="0"/>
              <a:t>Sertifika</a:t>
            </a:r>
            <a:r>
              <a:rPr lang="en-US" sz="2800" b="1" dirty="0" smtClean="0"/>
              <a:t>SI</a:t>
            </a:r>
            <a:r>
              <a:rPr lang="id-ID" sz="2800" b="1" dirty="0" smtClean="0"/>
              <a:t> </a:t>
            </a:r>
            <a:r>
              <a:rPr lang="id-ID" sz="2800" b="1" dirty="0"/>
              <a:t>pada </a:t>
            </a:r>
            <a:r>
              <a:rPr lang="en-US" sz="2800" b="1" dirty="0" smtClean="0"/>
              <a:t/>
            </a:r>
            <a:br>
              <a:rPr lang="en-US" sz="2800" b="1" dirty="0" smtClean="0"/>
            </a:br>
            <a:r>
              <a:rPr lang="id-ID" sz="2800" b="1" dirty="0" smtClean="0"/>
              <a:t>Teknologi </a:t>
            </a:r>
            <a:r>
              <a:rPr lang="id-ID" sz="2800" b="1" dirty="0"/>
              <a:t>Informasi Kesehatan</a:t>
            </a:r>
          </a:p>
        </p:txBody>
      </p:sp>
    </p:spTree>
    <p:extLst>
      <p:ext uri="{BB962C8B-B14F-4D97-AF65-F5344CB8AC3E}">
        <p14:creationId xmlns:p14="http://schemas.microsoft.com/office/powerpoint/2010/main" val="2629201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 y="2208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251520" y="2060848"/>
            <a:ext cx="8712968" cy="3384376"/>
          </a:xfrm>
        </p:spPr>
        <p:txBody>
          <a:bodyPr>
            <a:normAutofit/>
          </a:bodyPr>
          <a:lstStyle/>
          <a:p>
            <a:pPr algn="just">
              <a:buFont typeface="Wingdings" pitchFamily="2" charset="2"/>
              <a:buChar char="v"/>
            </a:pPr>
            <a:r>
              <a:rPr lang="id-ID" sz="2400" dirty="0">
                <a:cs typeface="Arial" pitchFamily="34" charset="0"/>
              </a:rPr>
              <a:t>Sebagaimana dicatat oleh pemerintah </a:t>
            </a:r>
            <a:r>
              <a:rPr lang="id-ID" sz="2400" dirty="0" smtClean="0">
                <a:cs typeface="Arial" pitchFamily="34" charset="0"/>
              </a:rPr>
              <a:t>federal</a:t>
            </a:r>
            <a:r>
              <a:rPr lang="en-US" sz="2400" dirty="0" smtClean="0">
                <a:cs typeface="Arial" pitchFamily="34" charset="0"/>
              </a:rPr>
              <a:t> (USA) </a:t>
            </a:r>
            <a:r>
              <a:rPr lang="id-ID" sz="2400" dirty="0" smtClean="0">
                <a:cs typeface="Arial" pitchFamily="34" charset="0"/>
              </a:rPr>
              <a:t> </a:t>
            </a:r>
            <a:r>
              <a:rPr lang="id-ID" sz="2400" dirty="0">
                <a:cs typeface="Arial" pitchFamily="34" charset="0"/>
              </a:rPr>
              <a:t>dalam pembukaan peraturan Manfaat (M.U), bagaimanapun, kriteria </a:t>
            </a:r>
            <a:r>
              <a:rPr lang="en-US" sz="2400" dirty="0" err="1" smtClean="0">
                <a:cs typeface="Arial" pitchFamily="34" charset="0"/>
              </a:rPr>
              <a:t>memenuhi</a:t>
            </a:r>
            <a:r>
              <a:rPr lang="en-US" sz="2400" dirty="0" smtClean="0">
                <a:cs typeface="Arial" pitchFamily="34" charset="0"/>
              </a:rPr>
              <a:t> </a:t>
            </a:r>
            <a:r>
              <a:rPr lang="en-US" sz="2400" dirty="0" err="1" smtClean="0">
                <a:cs typeface="Arial" pitchFamily="34" charset="0"/>
              </a:rPr>
              <a:t>kebutuhan</a:t>
            </a:r>
            <a:r>
              <a:rPr lang="en-US" sz="2400" dirty="0" smtClean="0">
                <a:cs typeface="Arial" pitchFamily="34" charset="0"/>
              </a:rPr>
              <a:t> </a:t>
            </a:r>
            <a:r>
              <a:rPr lang="id-ID" sz="2400" dirty="0" smtClean="0">
                <a:cs typeface="Arial" pitchFamily="34" charset="0"/>
              </a:rPr>
              <a:t>minimum </a:t>
            </a:r>
            <a:r>
              <a:rPr lang="en-US" sz="2400" dirty="0" err="1" smtClean="0">
                <a:cs typeface="Arial" pitchFamily="34" charset="0"/>
              </a:rPr>
              <a:t>serta</a:t>
            </a:r>
            <a:r>
              <a:rPr lang="id-ID" sz="2400" dirty="0" smtClean="0">
                <a:cs typeface="Arial" pitchFamily="34" charset="0"/>
              </a:rPr>
              <a:t> </a:t>
            </a:r>
            <a:r>
              <a:rPr lang="id-ID" sz="2400" dirty="0">
                <a:cs typeface="Arial" pitchFamily="34" charset="0"/>
              </a:rPr>
              <a:t>kemampuan teknologi RKE dan telah dilaksanakan dengan baik untuk mencapai sertifikasi.</a:t>
            </a:r>
          </a:p>
          <a:p>
            <a:pPr algn="just">
              <a:buFont typeface="Wingdings" pitchFamily="2" charset="2"/>
              <a:buChar char="v"/>
            </a:pPr>
            <a:r>
              <a:rPr lang="id-ID" sz="2400" dirty="0"/>
              <a:t>Fungsi RKE pada masyarakat telah mengembangkan sebuah standar ISO (ISO 2005: 18308- persyaratan untuk arsitektur referensi RKE) untuk memandu pengembang menuju ke arah rangka Standarisasi yang merupakan RKE dari perspektif global.</a:t>
            </a:r>
          </a:p>
          <a:p>
            <a:pPr marL="0" indent="0" algn="just">
              <a:buNone/>
            </a:pPr>
            <a:endParaRPr lang="id-ID" sz="2400" dirty="0"/>
          </a:p>
          <a:p>
            <a:pPr algn="just">
              <a:buFont typeface="Wingdings" pitchFamily="2" charset="2"/>
              <a:buChar char="v"/>
            </a:pPr>
            <a:endParaRPr lang="id-ID" sz="2400" dirty="0">
              <a:cs typeface="Arial" pitchFamily="34" charset="0"/>
            </a:endParaRPr>
          </a:p>
        </p:txBody>
      </p:sp>
      <p:sp>
        <p:nvSpPr>
          <p:cNvPr id="2" name="Title 1"/>
          <p:cNvSpPr>
            <a:spLocks noGrp="1"/>
          </p:cNvSpPr>
          <p:nvPr>
            <p:ph type="title"/>
          </p:nvPr>
        </p:nvSpPr>
        <p:spPr>
          <a:xfrm>
            <a:off x="487092" y="1052736"/>
            <a:ext cx="8229600" cy="648072"/>
          </a:xfrm>
        </p:spPr>
        <p:style>
          <a:lnRef idx="1">
            <a:schemeClr val="dk1"/>
          </a:lnRef>
          <a:fillRef idx="2">
            <a:schemeClr val="dk1"/>
          </a:fillRef>
          <a:effectRef idx="1">
            <a:schemeClr val="dk1"/>
          </a:effectRef>
          <a:fontRef idx="minor">
            <a:schemeClr val="dk1"/>
          </a:fontRef>
        </p:style>
        <p:txBody>
          <a:bodyPr>
            <a:normAutofit fontScale="90000"/>
          </a:bodyPr>
          <a:lstStyle/>
          <a:p>
            <a:r>
              <a:rPr lang="id-ID" sz="2800" b="1" dirty="0"/>
              <a:t>Sumber-sumber lain dari Kebutuhan Fungsional RKE</a:t>
            </a:r>
          </a:p>
        </p:txBody>
      </p:sp>
    </p:spTree>
    <p:extLst>
      <p:ext uri="{BB962C8B-B14F-4D97-AF65-F5344CB8AC3E}">
        <p14:creationId xmlns:p14="http://schemas.microsoft.com/office/powerpoint/2010/main" val="3959491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251520" y="1916832"/>
            <a:ext cx="8712968" cy="3600400"/>
          </a:xfrm>
        </p:spPr>
        <p:txBody>
          <a:bodyPr>
            <a:normAutofit/>
          </a:bodyPr>
          <a:lstStyle/>
          <a:p>
            <a:pPr marL="0" indent="0" algn="just">
              <a:buNone/>
            </a:pPr>
            <a:endParaRPr lang="id-ID" sz="2000" dirty="0"/>
          </a:p>
          <a:p>
            <a:pPr algn="just">
              <a:buFont typeface="Wingdings" pitchFamily="2" charset="2"/>
              <a:buChar char="v"/>
            </a:pPr>
            <a:r>
              <a:rPr lang="id-ID" sz="2000" b="1" dirty="0">
                <a:solidFill>
                  <a:srgbClr val="002060"/>
                </a:solidFill>
              </a:rPr>
              <a:t>Ada banyak fungsi mempelajari sistem dalam RKE :</a:t>
            </a:r>
          </a:p>
          <a:p>
            <a:pPr marL="457200" indent="-457200" algn="just">
              <a:buAutoNum type="arabicPeriod"/>
            </a:pPr>
            <a:r>
              <a:rPr lang="id-ID" sz="2000" b="1" dirty="0">
                <a:solidFill>
                  <a:srgbClr val="002060"/>
                </a:solidFill>
              </a:rPr>
              <a:t>Setiap YanKes harus memahami RKE, dan memastikan bahwa penyedia memperoleh RKE </a:t>
            </a:r>
            <a:r>
              <a:rPr lang="en-US" sz="2000" b="1" dirty="0" smtClean="0">
                <a:solidFill>
                  <a:srgbClr val="002060"/>
                </a:solidFill>
              </a:rPr>
              <a:t>yang </a:t>
            </a:r>
            <a:r>
              <a:rPr lang="en-US" sz="2000" b="1" dirty="0" err="1" smtClean="0">
                <a:solidFill>
                  <a:srgbClr val="002060"/>
                </a:solidFill>
              </a:rPr>
              <a:t>benar</a:t>
            </a:r>
            <a:r>
              <a:rPr lang="id-ID" sz="2000" b="1" dirty="0" smtClean="0">
                <a:solidFill>
                  <a:srgbClr val="002060"/>
                </a:solidFill>
              </a:rPr>
              <a:t>.</a:t>
            </a:r>
            <a:endParaRPr lang="id-ID" sz="2000" b="1" dirty="0">
              <a:solidFill>
                <a:srgbClr val="002060"/>
              </a:solidFill>
            </a:endParaRPr>
          </a:p>
          <a:p>
            <a:pPr marL="457200" indent="-457200" algn="just">
              <a:buAutoNum type="arabicPeriod"/>
            </a:pPr>
            <a:r>
              <a:rPr lang="id-ID" sz="2000" b="1" dirty="0">
                <a:solidFill>
                  <a:srgbClr val="002060"/>
                </a:solidFill>
              </a:rPr>
              <a:t>Menujukan fitur set yang relatif stabil dan komprehensif</a:t>
            </a:r>
          </a:p>
          <a:p>
            <a:pPr marL="457200" indent="-457200" algn="just">
              <a:buAutoNum type="arabicPeriod"/>
            </a:pPr>
            <a:r>
              <a:rPr lang="id-ID" sz="2000" b="1" dirty="0">
                <a:solidFill>
                  <a:srgbClr val="002060"/>
                </a:solidFill>
              </a:rPr>
              <a:t>Sistem harus disesuaikan untuk mengakomodasi variasi, harus interoperabilitas dan komparabilitas data untuk mencapai informasi kesehatan untuk perawatan pasien.</a:t>
            </a:r>
          </a:p>
          <a:p>
            <a:pPr marL="0" indent="0" algn="just">
              <a:buNone/>
            </a:pPr>
            <a:endParaRPr lang="id-ID" sz="2000" dirty="0"/>
          </a:p>
          <a:p>
            <a:pPr algn="just">
              <a:buFont typeface="Wingdings" pitchFamily="2" charset="2"/>
              <a:buChar char="v"/>
            </a:pPr>
            <a:endParaRPr lang="id-ID" sz="2000" dirty="0">
              <a:cs typeface="Arial" pitchFamily="34" charset="0"/>
            </a:endParaRPr>
          </a:p>
        </p:txBody>
      </p:sp>
      <p:sp>
        <p:nvSpPr>
          <p:cNvPr id="2" name="Title 1"/>
          <p:cNvSpPr>
            <a:spLocks noGrp="1"/>
          </p:cNvSpPr>
          <p:nvPr>
            <p:ph type="title"/>
          </p:nvPr>
        </p:nvSpPr>
        <p:spPr>
          <a:xfrm>
            <a:off x="471487" y="764704"/>
            <a:ext cx="8229600" cy="1008112"/>
          </a:xfrm>
        </p:spPr>
        <p:style>
          <a:lnRef idx="1">
            <a:schemeClr val="dk1"/>
          </a:lnRef>
          <a:fillRef idx="2">
            <a:schemeClr val="dk1"/>
          </a:fillRef>
          <a:effectRef idx="1">
            <a:schemeClr val="dk1"/>
          </a:effectRef>
          <a:fontRef idx="minor">
            <a:schemeClr val="dk1"/>
          </a:fontRef>
        </p:style>
        <p:txBody>
          <a:bodyPr>
            <a:normAutofit/>
          </a:bodyPr>
          <a:lstStyle/>
          <a:p>
            <a:r>
              <a:rPr lang="id-ID" sz="2800" b="1" dirty="0"/>
              <a:t>Sumber-sumber lain dari Kebutuhan Fungsional RKE</a:t>
            </a:r>
          </a:p>
        </p:txBody>
      </p:sp>
    </p:spTree>
    <p:extLst>
      <p:ext uri="{BB962C8B-B14F-4D97-AF65-F5344CB8AC3E}">
        <p14:creationId xmlns:p14="http://schemas.microsoft.com/office/powerpoint/2010/main" val="2171284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251520" y="1340768"/>
            <a:ext cx="8640960" cy="4968552"/>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just"/>
            <a:r>
              <a:rPr lang="id-ID" sz="2200" dirty="0" smtClean="0"/>
              <a:t>Fungsi </a:t>
            </a:r>
            <a:r>
              <a:rPr lang="id-ID" sz="2200" dirty="0"/>
              <a:t>dari RKE</a:t>
            </a:r>
          </a:p>
          <a:p>
            <a:pPr marL="342900" indent="-342900" algn="just">
              <a:buFont typeface="Arial" pitchFamily="34" charset="0"/>
              <a:buChar char="•"/>
            </a:pPr>
            <a:r>
              <a:rPr lang="id-ID" sz="2200" dirty="0" smtClean="0"/>
              <a:t>RKE </a:t>
            </a:r>
            <a:r>
              <a:rPr lang="id-ID" sz="2200" dirty="0"/>
              <a:t>menjadi “mudah untuk belajar " </a:t>
            </a:r>
            <a:r>
              <a:rPr lang="id-ID" sz="2200" dirty="0" smtClean="0"/>
              <a:t>dan</a:t>
            </a:r>
            <a:endParaRPr lang="en-US" sz="2200" dirty="0" smtClean="0"/>
          </a:p>
          <a:p>
            <a:pPr marL="342900" indent="-342900" algn="just">
              <a:buFont typeface="Arial" pitchFamily="34" charset="0"/>
              <a:buChar char="•"/>
            </a:pPr>
            <a:r>
              <a:rPr lang="en-US" sz="2200" dirty="0" smtClean="0"/>
              <a:t>E</a:t>
            </a:r>
            <a:r>
              <a:rPr lang="id-ID" sz="2200" dirty="0" smtClean="0"/>
              <a:t>fisien </a:t>
            </a:r>
            <a:r>
              <a:rPr lang="id-ID" sz="2200" dirty="0"/>
              <a:t>untuk menggunakan" (Holliday 2008; Dolan 2009). </a:t>
            </a:r>
          </a:p>
          <a:p>
            <a:pPr algn="just"/>
            <a:r>
              <a:rPr lang="id-ID" sz="2200" dirty="0" smtClean="0"/>
              <a:t>CCHIT </a:t>
            </a:r>
            <a:r>
              <a:rPr lang="id-ID" sz="2200" dirty="0"/>
              <a:t>dan pemerintah federal </a:t>
            </a:r>
            <a:endParaRPr lang="en-US" sz="2200" dirty="0" smtClean="0"/>
          </a:p>
          <a:p>
            <a:pPr algn="just"/>
            <a:r>
              <a:rPr lang="en-US" sz="2200" dirty="0" smtClean="0"/>
              <a:t>: </a:t>
            </a:r>
            <a:r>
              <a:rPr lang="id-ID" sz="2200" dirty="0" smtClean="0"/>
              <a:t>meningkatkan </a:t>
            </a:r>
            <a:r>
              <a:rPr lang="id-ID" sz="2200" dirty="0"/>
              <a:t>kegunaan dan menghapus subjektivitas dari penilaian kegunaan .</a:t>
            </a:r>
          </a:p>
          <a:p>
            <a:pPr algn="just"/>
            <a:r>
              <a:rPr lang="id-ID" sz="2200" dirty="0"/>
              <a:t>ONC pada (2007) </a:t>
            </a:r>
            <a:r>
              <a:rPr lang="en-US" sz="2200" dirty="0" smtClean="0"/>
              <a:t>:</a:t>
            </a:r>
            <a:r>
              <a:rPr lang="id-ID" sz="2200" dirty="0" smtClean="0"/>
              <a:t> </a:t>
            </a:r>
            <a:r>
              <a:rPr lang="id-ID" sz="2200" dirty="0"/>
              <a:t>menjelaskan persyaratan dalam meningkatkan kualitas data dalam RKEs, dan </a:t>
            </a:r>
            <a:endParaRPr lang="en-US" sz="2200" dirty="0" smtClean="0"/>
          </a:p>
          <a:p>
            <a:pPr algn="just"/>
            <a:r>
              <a:rPr lang="id-ID" sz="2200" dirty="0" smtClean="0"/>
              <a:t>AHIMA </a:t>
            </a:r>
            <a:r>
              <a:rPr lang="id-ID" sz="2200" dirty="0"/>
              <a:t>(2007) </a:t>
            </a:r>
            <a:r>
              <a:rPr lang="en-US" sz="2200" dirty="0" smtClean="0"/>
              <a:t>:</a:t>
            </a:r>
            <a:r>
              <a:rPr lang="id-ID" sz="2200" dirty="0" smtClean="0"/>
              <a:t> </a:t>
            </a:r>
            <a:endParaRPr lang="en-US" sz="2200" dirty="0" smtClean="0"/>
          </a:p>
          <a:p>
            <a:pPr marL="342900" indent="-342900" algn="just">
              <a:buFont typeface="Arial" pitchFamily="34" charset="0"/>
              <a:buChar char="•"/>
            </a:pPr>
            <a:r>
              <a:rPr lang="id-ID" sz="2200" dirty="0" smtClean="0"/>
              <a:t>memberikan </a:t>
            </a:r>
            <a:r>
              <a:rPr lang="id-ID" sz="2200" dirty="0"/>
              <a:t>kontribusi untuk menjelaskan persyaratan untuk meningkatkan kualitas data di RKEs, </a:t>
            </a:r>
            <a:endParaRPr lang="en-US" sz="2200" dirty="0" smtClean="0"/>
          </a:p>
          <a:p>
            <a:pPr marL="342900" indent="-342900" algn="just">
              <a:buFont typeface="Arial" pitchFamily="34" charset="0"/>
              <a:buChar char="•"/>
            </a:pPr>
            <a:r>
              <a:rPr lang="id-ID" sz="2200" dirty="0" smtClean="0"/>
              <a:t>memberikan </a:t>
            </a:r>
            <a:r>
              <a:rPr lang="id-ID" sz="2200" dirty="0"/>
              <a:t>pedoman untuk penggunaan persyaratan kualitas data - baik upaya dimaksudkan untuk </a:t>
            </a:r>
            <a:r>
              <a:rPr lang="en-US" sz="2200" dirty="0" err="1" smtClean="0"/>
              <a:t>mencegah</a:t>
            </a:r>
            <a:r>
              <a:rPr lang="en-US" sz="2200" dirty="0" smtClean="0"/>
              <a:t> </a:t>
            </a:r>
            <a:r>
              <a:rPr lang="id-ID" sz="2200" dirty="0" smtClean="0"/>
              <a:t>penyalahgunaan dokumentasi </a:t>
            </a:r>
            <a:r>
              <a:rPr lang="id-ID" sz="2200" dirty="0"/>
              <a:t>RKE.</a:t>
            </a:r>
          </a:p>
          <a:p>
            <a:pPr algn="just"/>
            <a:endParaRPr lang="id-ID" sz="2200" dirty="0"/>
          </a:p>
          <a:p>
            <a:pPr algn="just"/>
            <a:endParaRPr lang="id-ID" sz="2200" dirty="0"/>
          </a:p>
        </p:txBody>
      </p:sp>
      <p:sp>
        <p:nvSpPr>
          <p:cNvPr id="2" name="Title 1"/>
          <p:cNvSpPr>
            <a:spLocks noGrp="1"/>
          </p:cNvSpPr>
          <p:nvPr>
            <p:ph type="title"/>
          </p:nvPr>
        </p:nvSpPr>
        <p:spPr>
          <a:xfrm>
            <a:off x="323528" y="764704"/>
            <a:ext cx="8229600" cy="562074"/>
          </a:xfrm>
        </p:spPr>
        <p:style>
          <a:lnRef idx="1">
            <a:schemeClr val="accent3"/>
          </a:lnRef>
          <a:fillRef idx="2">
            <a:schemeClr val="accent3"/>
          </a:fillRef>
          <a:effectRef idx="1">
            <a:schemeClr val="accent3"/>
          </a:effectRef>
          <a:fontRef idx="minor">
            <a:schemeClr val="dk1"/>
          </a:fontRef>
        </p:style>
        <p:txBody>
          <a:bodyPr>
            <a:noAutofit/>
          </a:bodyPr>
          <a:lstStyle/>
          <a:p>
            <a:r>
              <a:rPr lang="id-ID" sz="2800" b="1" dirty="0"/>
              <a:t>Persyaratan untuk kegunaan </a:t>
            </a:r>
            <a:r>
              <a:rPr lang="id-ID" sz="2800" b="1" dirty="0" smtClean="0"/>
              <a:t>RKE:</a:t>
            </a:r>
            <a:endParaRPr lang="id-ID" sz="2800" b="1" dirty="0"/>
          </a:p>
        </p:txBody>
      </p:sp>
    </p:spTree>
    <p:extLst>
      <p:ext uri="{BB962C8B-B14F-4D97-AF65-F5344CB8AC3E}">
        <p14:creationId xmlns:p14="http://schemas.microsoft.com/office/powerpoint/2010/main" val="326945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179512" y="980728"/>
            <a:ext cx="8784976" cy="5688632"/>
          </a:xfrm>
        </p:spPr>
        <p:txBody>
          <a:bodyPr/>
          <a:lstStyle/>
          <a:p>
            <a:pPr marL="0" indent="0">
              <a:buNone/>
            </a:pPr>
            <a:endParaRPr lang="id-ID" dirty="0"/>
          </a:p>
          <a:p>
            <a:pPr marL="0" indent="0">
              <a:buNone/>
            </a:pPr>
            <a:endParaRPr lang="id-ID" dirty="0"/>
          </a:p>
        </p:txBody>
      </p:sp>
      <p:sp>
        <p:nvSpPr>
          <p:cNvPr id="2" name="Title 1"/>
          <p:cNvSpPr>
            <a:spLocks noGrp="1"/>
          </p:cNvSpPr>
          <p:nvPr>
            <p:ph type="title"/>
          </p:nvPr>
        </p:nvSpPr>
        <p:spPr>
          <a:xfrm>
            <a:off x="457200" y="836712"/>
            <a:ext cx="8229600" cy="648072"/>
          </a:xfrm>
        </p:spPr>
        <p:style>
          <a:lnRef idx="2">
            <a:schemeClr val="accent5"/>
          </a:lnRef>
          <a:fillRef idx="1">
            <a:schemeClr val="lt1"/>
          </a:fillRef>
          <a:effectRef idx="0">
            <a:schemeClr val="accent5"/>
          </a:effectRef>
          <a:fontRef idx="minor">
            <a:schemeClr val="dk1"/>
          </a:fontRef>
        </p:style>
        <p:txBody>
          <a:bodyPr>
            <a:normAutofit/>
          </a:bodyPr>
          <a:lstStyle/>
          <a:p>
            <a:r>
              <a:rPr lang="id-ID" sz="3200" dirty="0">
                <a:latin typeface="AR CENA" pitchFamily="2" charset="0"/>
              </a:rPr>
              <a:t>Proses Penilaian Kebutuhan Fungsional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5" y="1844824"/>
            <a:ext cx="9118670" cy="3168352"/>
          </a:xfrm>
          <a:prstGeom prst="rect">
            <a:avLst/>
          </a:prstGeom>
        </p:spPr>
      </p:pic>
    </p:spTree>
    <p:extLst>
      <p:ext uri="{BB962C8B-B14F-4D97-AF65-F5344CB8AC3E}">
        <p14:creationId xmlns:p14="http://schemas.microsoft.com/office/powerpoint/2010/main" val="3218742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179512" y="1412776"/>
            <a:ext cx="8784976" cy="4896544"/>
          </a:xfrm>
        </p:spPr>
        <p:txBody>
          <a:bodyPr>
            <a:normAutofit fontScale="92500" lnSpcReduction="10000"/>
          </a:bodyPr>
          <a:lstStyle/>
          <a:p>
            <a:pPr marL="457200" indent="-457200">
              <a:buAutoNum type="arabicPeriod"/>
            </a:pPr>
            <a:endParaRPr lang="id-ID" sz="2000" i="1" dirty="0"/>
          </a:p>
          <a:p>
            <a:pPr marL="457200" indent="-457200">
              <a:buAutoNum type="arabicPeriod"/>
            </a:pPr>
            <a:r>
              <a:rPr lang="id-ID" sz="2000" i="1" dirty="0"/>
              <a:t>Setiap organisasi dimulai dari titik yang berbeda</a:t>
            </a:r>
          </a:p>
          <a:p>
            <a:pPr marL="457200" indent="-457200">
              <a:buAutoNum type="arabicPeriod"/>
            </a:pPr>
            <a:r>
              <a:rPr lang="id-ID" sz="2000" i="1" dirty="0"/>
              <a:t>Setiap organisasi memiliki kebutuhan yang berbeda</a:t>
            </a:r>
          </a:p>
          <a:p>
            <a:pPr marL="457200" indent="-457200">
              <a:buAutoNum type="arabicPeriod"/>
            </a:pPr>
            <a:r>
              <a:rPr lang="id-ID" sz="2000" i="1" dirty="0"/>
              <a:t>Setiap vendor menawarkan pendekatan yang agak berbeda</a:t>
            </a:r>
          </a:p>
          <a:p>
            <a:pPr marL="457200" indent="-457200">
              <a:buAutoNum type="arabicPeriod"/>
            </a:pPr>
            <a:r>
              <a:rPr lang="id-ID" sz="2000" i="1" dirty="0"/>
              <a:t>Unsur lain dari pemilihan produk harus diperhatikan</a:t>
            </a:r>
            <a:endParaRPr lang="id-ID" sz="2000" dirty="0"/>
          </a:p>
          <a:p>
            <a:pPr marL="0" indent="0">
              <a:buNone/>
            </a:pPr>
            <a:endParaRPr lang="id-ID" sz="2000" dirty="0"/>
          </a:p>
          <a:p>
            <a:pPr marL="0" indent="0">
              <a:buNone/>
            </a:pPr>
            <a:r>
              <a:rPr lang="id-ID" sz="2000" b="1" u="sng" dirty="0">
                <a:solidFill>
                  <a:srgbClr val="002060"/>
                </a:solidFill>
              </a:rPr>
              <a:t>Mengidentifikasi Kebutuhan Fungsional :</a:t>
            </a:r>
          </a:p>
          <a:p>
            <a:pPr>
              <a:buFont typeface="Wingdings" pitchFamily="2" charset="2"/>
              <a:buChar char="ü"/>
            </a:pPr>
            <a:r>
              <a:rPr lang="id-ID" sz="2000" dirty="0">
                <a:solidFill>
                  <a:srgbClr val="002060"/>
                </a:solidFill>
              </a:rPr>
              <a:t>Lakukan Survei kebutuhan fungsional pengguna</a:t>
            </a:r>
          </a:p>
          <a:p>
            <a:pPr>
              <a:buFont typeface="Wingdings" pitchFamily="2" charset="2"/>
              <a:buChar char="ü"/>
            </a:pPr>
            <a:r>
              <a:rPr lang="id-ID" sz="2000" dirty="0">
                <a:solidFill>
                  <a:srgbClr val="002060"/>
                </a:solidFill>
              </a:rPr>
              <a:t>Jika set lengkap fungsi tidak direncanakan sebelumnya, maka pilihan vendor yang salah bisa terjadi.</a:t>
            </a:r>
          </a:p>
          <a:p>
            <a:pPr>
              <a:buFont typeface="Wingdings" pitchFamily="2" charset="2"/>
              <a:buChar char="ü"/>
            </a:pPr>
            <a:r>
              <a:rPr lang="id-ID" sz="2000" dirty="0">
                <a:solidFill>
                  <a:srgbClr val="002060"/>
                </a:solidFill>
              </a:rPr>
              <a:t>Proses survei memulai upaya pendidikan dan pengguna terlibat dari awal. Sebagai pengguna lebih memahami kemampuan fungsional miliknya, mereka dapat berkontribusi lebih banyak untuk upaya perencanaan.</a:t>
            </a:r>
          </a:p>
          <a:p>
            <a:pPr>
              <a:buFont typeface="Wingdings" pitchFamily="2" charset="2"/>
              <a:buChar char="ü"/>
            </a:pPr>
            <a:r>
              <a:rPr lang="id-ID" sz="2000" dirty="0">
                <a:solidFill>
                  <a:srgbClr val="002060"/>
                </a:solidFill>
              </a:rPr>
              <a:t>Proses melibatkan pengguna itu penting untuk sukses pemilihan dan pelaksanaan RKE</a:t>
            </a:r>
          </a:p>
          <a:p>
            <a:pPr>
              <a:buFont typeface="Wingdings" pitchFamily="2" charset="2"/>
              <a:buChar char="ü"/>
            </a:pPr>
            <a:endParaRPr lang="id-ID" sz="2000" dirty="0"/>
          </a:p>
          <a:p>
            <a:pPr>
              <a:buFont typeface="Wingdings" pitchFamily="2" charset="2"/>
              <a:buChar char="ü"/>
            </a:pPr>
            <a:endParaRPr lang="id-ID" sz="2000" dirty="0"/>
          </a:p>
          <a:p>
            <a:pPr>
              <a:buFont typeface="Wingdings" pitchFamily="2" charset="2"/>
              <a:buChar char="ü"/>
            </a:pPr>
            <a:endParaRPr lang="id-ID" sz="2000" dirty="0"/>
          </a:p>
          <a:p>
            <a:pPr marL="0" indent="0">
              <a:buNone/>
            </a:pPr>
            <a:endParaRPr lang="id-ID" sz="2000" dirty="0"/>
          </a:p>
        </p:txBody>
      </p:sp>
      <p:sp>
        <p:nvSpPr>
          <p:cNvPr id="2" name="Title 1"/>
          <p:cNvSpPr>
            <a:spLocks noGrp="1"/>
          </p:cNvSpPr>
          <p:nvPr>
            <p:ph type="title"/>
          </p:nvPr>
        </p:nvSpPr>
        <p:spPr>
          <a:xfrm>
            <a:off x="179512" y="908720"/>
            <a:ext cx="8517632" cy="706090"/>
          </a:xfrm>
        </p:spPr>
        <p:style>
          <a:lnRef idx="1">
            <a:schemeClr val="accent5"/>
          </a:lnRef>
          <a:fillRef idx="2">
            <a:schemeClr val="accent5"/>
          </a:fillRef>
          <a:effectRef idx="1">
            <a:schemeClr val="accent5"/>
          </a:effectRef>
          <a:fontRef idx="minor">
            <a:schemeClr val="dk1"/>
          </a:fontRef>
        </p:style>
        <p:txBody>
          <a:bodyPr>
            <a:noAutofit/>
          </a:bodyPr>
          <a:lstStyle/>
          <a:p>
            <a:r>
              <a:rPr lang="id-ID" sz="2800" b="1" dirty="0"/>
              <a:t>Setiap organisasi perlu menetapkan persyaratan </a:t>
            </a:r>
            <a:r>
              <a:rPr lang="id-ID" sz="2800" b="1" dirty="0" smtClean="0"/>
              <a:t>fungsional</a:t>
            </a:r>
            <a:endParaRPr lang="id-ID" sz="2800" b="1" dirty="0"/>
          </a:p>
        </p:txBody>
      </p:sp>
    </p:spTree>
    <p:extLst>
      <p:ext uri="{BB962C8B-B14F-4D97-AF65-F5344CB8AC3E}">
        <p14:creationId xmlns:p14="http://schemas.microsoft.com/office/powerpoint/2010/main" val="369623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457200" y="1484784"/>
            <a:ext cx="8229600" cy="4536503"/>
          </a:xfrm>
        </p:spPr>
        <p:txBody>
          <a:bodyPr>
            <a:noAutofit/>
          </a:bodyPr>
          <a:lstStyle/>
          <a:p>
            <a:pPr algn="just"/>
            <a:r>
              <a:rPr lang="en-US" sz="2800" dirty="0" smtClean="0"/>
              <a:t>Ada </a:t>
            </a:r>
            <a:r>
              <a:rPr lang="en-US" sz="2800" dirty="0" err="1" smtClean="0"/>
              <a:t>beberapa</a:t>
            </a:r>
            <a:r>
              <a:rPr lang="en-US" sz="2800" dirty="0" smtClean="0"/>
              <a:t> </a:t>
            </a:r>
            <a:r>
              <a:rPr lang="en-US" sz="2800" dirty="0" err="1" smtClean="0"/>
              <a:t>usaha</a:t>
            </a:r>
            <a:r>
              <a:rPr lang="en-US" sz="2800" dirty="0" smtClean="0"/>
              <a:t> </a:t>
            </a:r>
            <a:r>
              <a:rPr lang="en-US" sz="2800" dirty="0" err="1" smtClean="0"/>
              <a:t>dalammelaksanakan</a:t>
            </a:r>
            <a:r>
              <a:rPr lang="en-US" sz="2800" dirty="0" smtClean="0"/>
              <a:t> RKE al.: </a:t>
            </a:r>
            <a:r>
              <a:rPr lang="id-ID" sz="2800" dirty="0" smtClean="0"/>
              <a:t> </a:t>
            </a:r>
            <a:endParaRPr lang="en-US" sz="2800" dirty="0" smtClean="0"/>
          </a:p>
          <a:p>
            <a:pPr marL="342900" indent="-342900" algn="just">
              <a:buFont typeface="Arial" pitchFamily="34" charset="0"/>
              <a:buChar char="•"/>
            </a:pPr>
            <a:r>
              <a:rPr lang="en-US" dirty="0" err="1" smtClean="0"/>
              <a:t>Memperoleh</a:t>
            </a:r>
            <a:r>
              <a:rPr lang="en-US" dirty="0" smtClean="0"/>
              <a:t> </a:t>
            </a:r>
            <a:r>
              <a:rPr lang="en-US" dirty="0" err="1" smtClean="0"/>
              <a:t>insentif</a:t>
            </a:r>
            <a:r>
              <a:rPr lang="en-US" dirty="0" smtClean="0"/>
              <a:t> </a:t>
            </a:r>
            <a:r>
              <a:rPr lang="en-US" dirty="0" err="1" smtClean="0"/>
              <a:t>dari</a:t>
            </a:r>
            <a:r>
              <a:rPr lang="en-US" dirty="0" smtClean="0"/>
              <a:t> </a:t>
            </a:r>
            <a:r>
              <a:rPr lang="en-US" dirty="0" err="1" smtClean="0"/>
              <a:t>pemerintah</a:t>
            </a:r>
            <a:r>
              <a:rPr lang="en-US" dirty="0" smtClean="0"/>
              <a:t> </a:t>
            </a:r>
            <a:r>
              <a:rPr lang="en-US" dirty="0" err="1" smtClean="0"/>
              <a:t>pusat</a:t>
            </a:r>
            <a:r>
              <a:rPr lang="en-US" dirty="0" smtClean="0"/>
              <a:t> (USA)</a:t>
            </a:r>
          </a:p>
          <a:p>
            <a:pPr marL="342900" indent="-342900" algn="just">
              <a:buFont typeface="Arial" pitchFamily="34" charset="0"/>
              <a:buChar char="•"/>
            </a:pPr>
            <a:r>
              <a:rPr lang="en-US" dirty="0" err="1" smtClean="0"/>
              <a:t>Kemampuan</a:t>
            </a:r>
            <a:r>
              <a:rPr lang="en-US" dirty="0" smtClean="0"/>
              <a:t> </a:t>
            </a:r>
            <a:r>
              <a:rPr lang="en-US" dirty="0" err="1" smtClean="0"/>
              <a:t>melakukan</a:t>
            </a:r>
            <a:r>
              <a:rPr lang="en-US" dirty="0" smtClean="0"/>
              <a:t> yang </a:t>
            </a:r>
            <a:r>
              <a:rPr lang="en-US" dirty="0"/>
              <a:t>orang lain </a:t>
            </a:r>
            <a:r>
              <a:rPr lang="en-US" dirty="0" err="1"/>
              <a:t>lakukan</a:t>
            </a:r>
            <a:r>
              <a:rPr lang="en-US" dirty="0"/>
              <a:t>. </a:t>
            </a:r>
            <a:endParaRPr lang="en-US" dirty="0" smtClean="0"/>
          </a:p>
          <a:p>
            <a:pPr marL="342900" indent="-342900" algn="just">
              <a:buFont typeface="Arial" pitchFamily="34" charset="0"/>
              <a:buChar char="•"/>
            </a:pPr>
            <a:r>
              <a:rPr lang="en-US" dirty="0" smtClean="0"/>
              <a:t>Proses </a:t>
            </a:r>
            <a:r>
              <a:rPr lang="en-US" dirty="0" err="1"/>
              <a:t>untuk</a:t>
            </a:r>
            <a:r>
              <a:rPr lang="en-US" dirty="0"/>
              <a:t> </a:t>
            </a:r>
            <a:r>
              <a:rPr lang="en-US" dirty="0" err="1"/>
              <a:t>membangun</a:t>
            </a:r>
            <a:r>
              <a:rPr lang="en-US" dirty="0"/>
              <a:t> </a:t>
            </a:r>
            <a:r>
              <a:rPr lang="en-US" dirty="0" err="1"/>
              <a:t>jalur</a:t>
            </a:r>
            <a:r>
              <a:rPr lang="en-US" dirty="0"/>
              <a:t> </a:t>
            </a:r>
            <a:r>
              <a:rPr lang="en-US" dirty="0" err="1"/>
              <a:t>migrasi</a:t>
            </a:r>
            <a:r>
              <a:rPr lang="en-US" dirty="0"/>
              <a:t> </a:t>
            </a:r>
            <a:r>
              <a:rPr lang="en-US" dirty="0" err="1" smtClean="0"/>
              <a:t>menuju</a:t>
            </a:r>
            <a:r>
              <a:rPr lang="en-US" dirty="0" smtClean="0"/>
              <a:t> RKE (</a:t>
            </a:r>
            <a:r>
              <a:rPr lang="en-US" dirty="0" err="1" smtClean="0"/>
              <a:t>pada</a:t>
            </a:r>
            <a:r>
              <a:rPr lang="en-US" dirty="0" smtClean="0"/>
              <a:t> </a:t>
            </a:r>
            <a:r>
              <a:rPr lang="en-US" dirty="0" err="1" smtClean="0"/>
              <a:t>pertemuan</a:t>
            </a:r>
            <a:r>
              <a:rPr lang="en-US" dirty="0" smtClean="0"/>
              <a:t> 6-7)</a:t>
            </a:r>
          </a:p>
          <a:p>
            <a:pPr marL="342900" indent="-342900" algn="just">
              <a:buFont typeface="Arial" pitchFamily="34" charset="0"/>
              <a:buChar char="•"/>
            </a:pPr>
            <a:r>
              <a:rPr lang="en-US" dirty="0" err="1" smtClean="0"/>
              <a:t>Alat</a:t>
            </a:r>
            <a:r>
              <a:rPr lang="en-US" dirty="0" smtClean="0"/>
              <a:t> </a:t>
            </a:r>
            <a:r>
              <a:rPr lang="en-US" dirty="0"/>
              <a:t>yang </a:t>
            </a:r>
            <a:r>
              <a:rPr lang="en-US" dirty="0" err="1"/>
              <a:t>diperlukan</a:t>
            </a:r>
            <a:r>
              <a:rPr lang="en-US" dirty="0"/>
              <a:t> </a:t>
            </a:r>
            <a:r>
              <a:rPr lang="en-US" dirty="0" err="1"/>
              <a:t>untuk</a:t>
            </a:r>
            <a:r>
              <a:rPr lang="en-US" dirty="0"/>
              <a:t> </a:t>
            </a:r>
            <a:r>
              <a:rPr lang="en-US" dirty="0" err="1"/>
              <a:t>mempelajari</a:t>
            </a:r>
            <a:r>
              <a:rPr lang="en-US" dirty="0"/>
              <a:t> </a:t>
            </a:r>
            <a:r>
              <a:rPr lang="en-US" dirty="0" err="1"/>
              <a:t>fungsi</a:t>
            </a:r>
            <a:r>
              <a:rPr lang="en-US" dirty="0"/>
              <a:t> </a:t>
            </a:r>
            <a:r>
              <a:rPr lang="en-US" dirty="0" smtClean="0"/>
              <a:t>RKE. (</a:t>
            </a:r>
            <a:r>
              <a:rPr lang="en-US" dirty="0" err="1" smtClean="0"/>
              <a:t>pada</a:t>
            </a:r>
            <a:r>
              <a:rPr lang="en-US" dirty="0" smtClean="0"/>
              <a:t> </a:t>
            </a:r>
            <a:r>
              <a:rPr lang="en-US" dirty="0" err="1" smtClean="0"/>
              <a:t>pertemuan</a:t>
            </a:r>
            <a:r>
              <a:rPr lang="en-US" dirty="0" smtClean="0"/>
              <a:t> 8)</a:t>
            </a:r>
            <a:endParaRPr lang="en-US" dirty="0"/>
          </a:p>
          <a:p>
            <a:pPr algn="just"/>
            <a:endParaRPr lang="en-US" sz="2800" dirty="0" smtClean="0"/>
          </a:p>
          <a:p>
            <a:pPr algn="just"/>
            <a:r>
              <a:rPr lang="id-ID" sz="2800" dirty="0" smtClean="0"/>
              <a:t>Ruang </a:t>
            </a:r>
            <a:r>
              <a:rPr lang="id-ID" sz="2800" dirty="0"/>
              <a:t>lingkup</a:t>
            </a:r>
            <a:r>
              <a:rPr lang="en-US" sz="2800" dirty="0"/>
              <a:t> </a:t>
            </a:r>
            <a:r>
              <a:rPr lang="en-US" sz="2800" dirty="0" err="1"/>
              <a:t>untuk</a:t>
            </a:r>
            <a:r>
              <a:rPr lang="en-US" sz="2800" dirty="0"/>
              <a:t> </a:t>
            </a:r>
            <a:r>
              <a:rPr lang="id-ID" sz="2800" dirty="0"/>
              <a:t>kebutuhan fungsional untuk </a:t>
            </a:r>
            <a:r>
              <a:rPr lang="id-ID" sz="2800" dirty="0" smtClean="0"/>
              <a:t>RKE</a:t>
            </a:r>
            <a:r>
              <a:rPr lang="en-US" sz="2800" dirty="0" smtClean="0"/>
              <a:t>:</a:t>
            </a:r>
          </a:p>
          <a:p>
            <a:pPr marL="457200" indent="-457200" algn="just">
              <a:buFont typeface="Wingdings" pitchFamily="2" charset="2"/>
              <a:buChar char="à"/>
            </a:pPr>
            <a:r>
              <a:rPr lang="en-US" sz="2800" u="sng" dirty="0" smtClean="0">
                <a:sym typeface="Wingdings" pitchFamily="2" charset="2"/>
              </a:rPr>
              <a:t>INFRASTRUKTUR INFORMASI</a:t>
            </a:r>
          </a:p>
          <a:p>
            <a:pPr marL="457200" indent="-457200" algn="just">
              <a:buFont typeface="Wingdings" pitchFamily="2" charset="2"/>
              <a:buChar char="à"/>
            </a:pPr>
            <a:r>
              <a:rPr lang="en-US" sz="2800" dirty="0" err="1" smtClean="0">
                <a:sym typeface="Wingdings" pitchFamily="2" charset="2"/>
              </a:rPr>
              <a:t>Gambar</a:t>
            </a:r>
            <a:r>
              <a:rPr lang="en-US" sz="2800" dirty="0" smtClean="0">
                <a:sym typeface="Wingdings" pitchFamily="2" charset="2"/>
              </a:rPr>
              <a:t> 8.1</a:t>
            </a:r>
            <a:endParaRPr lang="id-ID" sz="2800" dirty="0"/>
          </a:p>
        </p:txBody>
      </p:sp>
      <p:sp>
        <p:nvSpPr>
          <p:cNvPr id="2" name="Title 1"/>
          <p:cNvSpPr>
            <a:spLocks noGrp="1"/>
          </p:cNvSpPr>
          <p:nvPr>
            <p:ph type="title"/>
          </p:nvPr>
        </p:nvSpPr>
        <p:spPr>
          <a:xfrm>
            <a:off x="471487" y="548680"/>
            <a:ext cx="8229600" cy="850106"/>
          </a:xfrm>
        </p:spPr>
        <p:style>
          <a:lnRef idx="1">
            <a:schemeClr val="accent3"/>
          </a:lnRef>
          <a:fillRef idx="2">
            <a:schemeClr val="accent3"/>
          </a:fillRef>
          <a:effectRef idx="1">
            <a:schemeClr val="accent3"/>
          </a:effectRef>
          <a:fontRef idx="minor">
            <a:schemeClr val="dk1"/>
          </a:fontRef>
        </p:style>
        <p:txBody>
          <a:bodyPr>
            <a:normAutofit/>
          </a:bodyPr>
          <a:lstStyle/>
          <a:p>
            <a:r>
              <a:rPr lang="en-US" sz="2800" dirty="0">
                <a:solidFill>
                  <a:schemeClr val="tx1"/>
                </a:solidFill>
              </a:rPr>
              <a:t>R</a:t>
            </a:r>
            <a:r>
              <a:rPr lang="id-ID" sz="2800" dirty="0">
                <a:solidFill>
                  <a:schemeClr val="tx1"/>
                </a:solidFill>
              </a:rPr>
              <a:t>uang lingkup dan tujuan </a:t>
            </a:r>
          </a:p>
        </p:txBody>
      </p:sp>
    </p:spTree>
    <p:extLst>
      <p:ext uri="{BB962C8B-B14F-4D97-AF65-F5344CB8AC3E}">
        <p14:creationId xmlns:p14="http://schemas.microsoft.com/office/powerpoint/2010/main" val="3091370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179512" y="1340768"/>
            <a:ext cx="8784976" cy="5112568"/>
          </a:xfrm>
        </p:spPr>
        <p:txBody>
          <a:bodyPr>
            <a:normAutofit/>
          </a:bodyPr>
          <a:lstStyle/>
          <a:p>
            <a:pPr algn="just">
              <a:buFont typeface="Wingdings" pitchFamily="2" charset="2"/>
              <a:buChar char="§"/>
            </a:pPr>
            <a:r>
              <a:rPr lang="id-ID" sz="1800" dirty="0" smtClean="0">
                <a:latin typeface="Arial" pitchFamily="34" charset="0"/>
                <a:cs typeface="Arial" pitchFamily="34" charset="0"/>
              </a:rPr>
              <a:t>Sebagai contoh</a:t>
            </a:r>
            <a:r>
              <a:rPr lang="en-US" sz="1800" dirty="0">
                <a:latin typeface="Arial" pitchFamily="34" charset="0"/>
                <a:cs typeface="Arial" pitchFamily="34" charset="0"/>
              </a:rPr>
              <a:t>:</a:t>
            </a:r>
            <a:endParaRPr lang="en-US" sz="1800" dirty="0" smtClean="0">
              <a:latin typeface="Arial" pitchFamily="34" charset="0"/>
              <a:cs typeface="Arial" pitchFamily="34" charset="0"/>
            </a:endParaRPr>
          </a:p>
          <a:p>
            <a:pPr algn="just">
              <a:buFont typeface="Wingdings" pitchFamily="2" charset="2"/>
              <a:buChar char="§"/>
            </a:pPr>
            <a:endParaRPr lang="en-US" sz="1800" dirty="0" smtClean="0">
              <a:latin typeface="Arial" pitchFamily="34" charset="0"/>
              <a:cs typeface="Arial" pitchFamily="34" charset="0"/>
            </a:endParaRPr>
          </a:p>
          <a:p>
            <a:pPr algn="just">
              <a:buFont typeface="Wingdings" pitchFamily="2" charset="2"/>
              <a:buChar char="§"/>
            </a:pPr>
            <a:r>
              <a:rPr lang="id-ID" sz="1800" dirty="0" smtClean="0">
                <a:latin typeface="Arial" pitchFamily="34" charset="0"/>
                <a:cs typeface="Arial" pitchFamily="34" charset="0"/>
              </a:rPr>
              <a:t> </a:t>
            </a:r>
            <a:r>
              <a:rPr lang="id-ID" sz="1800" dirty="0">
                <a:latin typeface="Arial" pitchFamily="34" charset="0"/>
                <a:cs typeface="Arial" pitchFamily="34" charset="0"/>
              </a:rPr>
              <a:t>seorang individu telah menggunakan satu produk secara </a:t>
            </a:r>
            <a:r>
              <a:rPr lang="en-US" sz="1800" dirty="0" err="1" smtClean="0">
                <a:latin typeface="Arial" pitchFamily="34" charset="0"/>
                <a:cs typeface="Arial" pitchFamily="34" charset="0"/>
              </a:rPr>
              <a:t>lengkap</a:t>
            </a:r>
            <a:r>
              <a:rPr lang="id-ID" sz="1800" dirty="0" smtClean="0">
                <a:latin typeface="Arial" pitchFamily="34" charset="0"/>
                <a:cs typeface="Arial" pitchFamily="34" charset="0"/>
              </a:rPr>
              <a:t> </a:t>
            </a:r>
            <a:r>
              <a:rPr lang="id-ID" sz="1800" dirty="0">
                <a:latin typeface="Arial" pitchFamily="34" charset="0"/>
                <a:cs typeface="Arial" pitchFamily="34" charset="0"/>
              </a:rPr>
              <a:t>akan menguntungkan </a:t>
            </a:r>
            <a:r>
              <a:rPr lang="id-ID" sz="1800" dirty="0" smtClean="0">
                <a:latin typeface="Arial" pitchFamily="34" charset="0"/>
                <a:cs typeface="Arial" pitchFamily="34" charset="0"/>
              </a:rPr>
              <a:t>vendor </a:t>
            </a:r>
            <a:r>
              <a:rPr lang="id-ID" sz="1800" dirty="0">
                <a:latin typeface="Arial" pitchFamily="34" charset="0"/>
                <a:cs typeface="Arial" pitchFamily="34" charset="0"/>
              </a:rPr>
              <a:t>dan mendorong </a:t>
            </a:r>
            <a:r>
              <a:rPr lang="id-ID" sz="1800" dirty="0" smtClean="0">
                <a:latin typeface="Arial" pitchFamily="34" charset="0"/>
                <a:cs typeface="Arial" pitchFamily="34" charset="0"/>
              </a:rPr>
              <a:t>organisasi </a:t>
            </a:r>
            <a:r>
              <a:rPr lang="id-ID" sz="1800" dirty="0">
                <a:latin typeface="Arial" pitchFamily="34" charset="0"/>
                <a:cs typeface="Arial" pitchFamily="34" charset="0"/>
              </a:rPr>
              <a:t>untuk mengadopsi produk vendor, terlepas dari fungsi tersebut. </a:t>
            </a:r>
            <a:endParaRPr lang="en-US" sz="1800" dirty="0" smtClean="0">
              <a:latin typeface="Arial" pitchFamily="34" charset="0"/>
              <a:cs typeface="Arial" pitchFamily="34" charset="0"/>
            </a:endParaRPr>
          </a:p>
          <a:p>
            <a:pPr algn="just">
              <a:buFont typeface="Wingdings" pitchFamily="2" charset="2"/>
              <a:buChar char="§"/>
            </a:pPr>
            <a:r>
              <a:rPr lang="id-ID" sz="1800" dirty="0" smtClean="0">
                <a:latin typeface="Arial" pitchFamily="34" charset="0"/>
                <a:cs typeface="Arial" pitchFamily="34" charset="0"/>
              </a:rPr>
              <a:t>Di </a:t>
            </a:r>
            <a:r>
              <a:rPr lang="id-ID" sz="1800" dirty="0">
                <a:latin typeface="Arial" pitchFamily="34" charset="0"/>
                <a:cs typeface="Arial" pitchFamily="34" charset="0"/>
              </a:rPr>
              <a:t>sisi lain, pengguna yang memiliki pengalaman buruk dengan produk dapat memperkenalkan pengalaman terhadap produk vendor tersebut</a:t>
            </a:r>
            <a:r>
              <a:rPr lang="id-ID" sz="1800" dirty="0" smtClean="0">
                <a:latin typeface="Arial" pitchFamily="34" charset="0"/>
                <a:cs typeface="Arial" pitchFamily="34" charset="0"/>
              </a:rPr>
              <a:t>.</a:t>
            </a:r>
            <a:endParaRPr lang="en-US" sz="1800" dirty="0" smtClean="0">
              <a:latin typeface="Arial" pitchFamily="34" charset="0"/>
              <a:cs typeface="Arial" pitchFamily="34" charset="0"/>
            </a:endParaRPr>
          </a:p>
          <a:p>
            <a:pPr algn="just">
              <a:buFont typeface="Wingdings" pitchFamily="2" charset="2"/>
              <a:buChar char="§"/>
            </a:pPr>
            <a:r>
              <a:rPr lang="id-ID" sz="1800" dirty="0" smtClean="0">
                <a:latin typeface="Arial" pitchFamily="34" charset="0"/>
                <a:cs typeface="Arial" pitchFamily="34" charset="0"/>
              </a:rPr>
              <a:t> </a:t>
            </a:r>
            <a:r>
              <a:rPr lang="id-ID" sz="1800" dirty="0">
                <a:latin typeface="Arial" pitchFamily="34" charset="0"/>
                <a:cs typeface="Arial" pitchFamily="34" charset="0"/>
              </a:rPr>
              <a:t>Proses survei pengguna pada fungsi RKE’s  seharusnya vendor netral.</a:t>
            </a:r>
          </a:p>
          <a:p>
            <a:pPr algn="just">
              <a:buFont typeface="Wingdings" pitchFamily="2" charset="2"/>
              <a:buChar char="§"/>
            </a:pPr>
            <a:r>
              <a:rPr lang="id-ID" sz="1800" dirty="0">
                <a:latin typeface="Arial" pitchFamily="34" charset="0"/>
                <a:cs typeface="Arial" pitchFamily="34" charset="0"/>
              </a:rPr>
              <a:t>Penting bagi pengguna membuat kuesioner untuk mengidentifikasi setiap fungsi </a:t>
            </a:r>
            <a:endParaRPr lang="en-US" sz="1800" dirty="0" smtClean="0">
              <a:latin typeface="Arial" pitchFamily="34" charset="0"/>
              <a:cs typeface="Arial" pitchFamily="34" charset="0"/>
            </a:endParaRPr>
          </a:p>
        </p:txBody>
      </p:sp>
      <p:sp>
        <p:nvSpPr>
          <p:cNvPr id="2" name="Title 1"/>
          <p:cNvSpPr>
            <a:spLocks noGrp="1"/>
          </p:cNvSpPr>
          <p:nvPr>
            <p:ph type="title"/>
          </p:nvPr>
        </p:nvSpPr>
        <p:spPr>
          <a:xfrm>
            <a:off x="181472" y="332656"/>
            <a:ext cx="8928992" cy="720080"/>
          </a:xfrm>
        </p:spPr>
        <p:style>
          <a:lnRef idx="1">
            <a:schemeClr val="accent6"/>
          </a:lnRef>
          <a:fillRef idx="2">
            <a:schemeClr val="accent6"/>
          </a:fillRef>
          <a:effectRef idx="1">
            <a:schemeClr val="accent6"/>
          </a:effectRef>
          <a:fontRef idx="minor">
            <a:schemeClr val="dk1"/>
          </a:fontRef>
        </p:style>
        <p:txBody>
          <a:bodyPr>
            <a:normAutofit/>
          </a:bodyPr>
          <a:lstStyle/>
          <a:p>
            <a:r>
              <a:rPr lang="id-ID" sz="3200" b="1" dirty="0"/>
              <a:t>SURVEI PENGGUNA</a:t>
            </a:r>
          </a:p>
        </p:txBody>
      </p:sp>
    </p:spTree>
    <p:extLst>
      <p:ext uri="{BB962C8B-B14F-4D97-AF65-F5344CB8AC3E}">
        <p14:creationId xmlns:p14="http://schemas.microsoft.com/office/powerpoint/2010/main" val="395336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251520" y="1556792"/>
            <a:ext cx="8712968" cy="5112568"/>
          </a:xfrm>
        </p:spPr>
        <p:txBody>
          <a:bodyPr>
            <a:noAutofit/>
          </a:bodyPr>
          <a:lstStyle/>
          <a:p>
            <a:r>
              <a:rPr lang="id-ID" sz="2400" b="1" dirty="0" smtClean="0">
                <a:solidFill>
                  <a:srgbClr val="7030A0"/>
                </a:solidFill>
              </a:rPr>
              <a:t>Misalnya</a:t>
            </a:r>
            <a:r>
              <a:rPr lang="id-ID" sz="2400" b="1" dirty="0">
                <a:solidFill>
                  <a:srgbClr val="7030A0"/>
                </a:solidFill>
              </a:rPr>
              <a:t>, dalam kasus RKE/Hasil Laboratorium di NHIN, persyaratan fungsional akan mencakup (Tercantum dalam urutan deskripsi mereka dalam kasus penggunaan):</a:t>
            </a:r>
          </a:p>
          <a:p>
            <a:pPr algn="l">
              <a:buFont typeface="+mj-lt"/>
              <a:buAutoNum type="arabicPeriod"/>
            </a:pPr>
            <a:r>
              <a:rPr lang="id-ID" dirty="0"/>
              <a:t>Kesesuaian Identitas Pasien</a:t>
            </a:r>
          </a:p>
          <a:p>
            <a:pPr algn="l">
              <a:buFont typeface="+mj-lt"/>
              <a:buAutoNum type="arabicPeriod"/>
            </a:pPr>
            <a:r>
              <a:rPr lang="id-ID" dirty="0"/>
              <a:t>Persetujuan Manajemen	</a:t>
            </a:r>
          </a:p>
          <a:p>
            <a:pPr algn="l">
              <a:buFont typeface="+mj-lt"/>
              <a:buAutoNum type="arabicPeriod"/>
            </a:pPr>
            <a:r>
              <a:rPr lang="id-ID" dirty="0"/>
              <a:t>Catatan Layanan Dokter</a:t>
            </a:r>
          </a:p>
          <a:p>
            <a:pPr algn="l">
              <a:buFont typeface="+mj-lt"/>
              <a:buAutoNum type="arabicPeriod"/>
            </a:pPr>
            <a:r>
              <a:rPr lang="id-ID" dirty="0"/>
              <a:t>Gudang Hasil Laboratorium</a:t>
            </a:r>
          </a:p>
          <a:p>
            <a:pPr algn="l">
              <a:buFont typeface="+mj-lt"/>
              <a:buAutoNum type="arabicPeriod"/>
            </a:pPr>
            <a:r>
              <a:rPr lang="id-ID" dirty="0"/>
              <a:t>Pemberitahuan dari ketersediaan hasil untuk pemesanan dokter dengan RKE</a:t>
            </a:r>
          </a:p>
          <a:p>
            <a:pPr algn="l">
              <a:buFont typeface="+mj-lt"/>
              <a:buAutoNum type="arabicPeriod"/>
            </a:pPr>
            <a:r>
              <a:rPr lang="id-ID" dirty="0"/>
              <a:t>Pemberitahuan ketersediaan hasil untuk pemesanan dokter tanpa RKE</a:t>
            </a:r>
          </a:p>
          <a:p>
            <a:pPr algn="l">
              <a:buFont typeface="+mj-lt"/>
              <a:buAutoNum type="arabicPeriod"/>
            </a:pPr>
            <a:r>
              <a:rPr lang="id-ID" dirty="0"/>
              <a:t>Verifikasi pemesanan tanggal penerimaan dokter</a:t>
            </a:r>
          </a:p>
          <a:p>
            <a:pPr algn="l">
              <a:buFont typeface="+mj-lt"/>
              <a:buAutoNum type="arabicPeriod"/>
            </a:pPr>
            <a:r>
              <a:rPr lang="id-ID" dirty="0"/>
              <a:t>Permintaan proses dan memberikan hasil laboratorium untuk penyedia perawatan dengan RKE</a:t>
            </a:r>
          </a:p>
          <a:p>
            <a:pPr algn="l">
              <a:buFont typeface="+mj-lt"/>
              <a:buAutoNum type="arabicPeriod"/>
            </a:pPr>
            <a:r>
              <a:rPr lang="id-ID" dirty="0"/>
              <a:t>Pemberitahuan ketersediaan hasil laboratorium baru</a:t>
            </a:r>
          </a:p>
        </p:txBody>
      </p:sp>
      <p:sp>
        <p:nvSpPr>
          <p:cNvPr id="2" name="Title 1"/>
          <p:cNvSpPr>
            <a:spLocks noGrp="1"/>
          </p:cNvSpPr>
          <p:nvPr>
            <p:ph type="title"/>
          </p:nvPr>
        </p:nvSpPr>
        <p:spPr>
          <a:xfrm>
            <a:off x="323528" y="692696"/>
            <a:ext cx="8229600" cy="576064"/>
          </a:xfrm>
        </p:spPr>
        <p:style>
          <a:lnRef idx="1">
            <a:schemeClr val="accent2"/>
          </a:lnRef>
          <a:fillRef idx="2">
            <a:schemeClr val="accent2"/>
          </a:fillRef>
          <a:effectRef idx="1">
            <a:schemeClr val="accent2"/>
          </a:effectRef>
          <a:fontRef idx="minor">
            <a:schemeClr val="dk1"/>
          </a:fontRef>
        </p:style>
        <p:txBody>
          <a:bodyPr>
            <a:normAutofit/>
          </a:bodyPr>
          <a:lstStyle/>
          <a:p>
            <a:pPr algn="r"/>
            <a:r>
              <a:rPr lang="id-ID" sz="2800" dirty="0">
                <a:latin typeface="AR JULIAN" pitchFamily="2" charset="0"/>
              </a:rPr>
              <a:t>Kasus Penggunaan</a:t>
            </a:r>
          </a:p>
        </p:txBody>
      </p:sp>
    </p:spTree>
    <p:extLst>
      <p:ext uri="{BB962C8B-B14F-4D97-AF65-F5344CB8AC3E}">
        <p14:creationId xmlns:p14="http://schemas.microsoft.com/office/powerpoint/2010/main" val="2163765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5536" y="171682"/>
            <a:ext cx="7776864" cy="6601870"/>
          </a:xfrm>
        </p:spPr>
      </p:pic>
    </p:spTree>
    <p:extLst>
      <p:ext uri="{BB962C8B-B14F-4D97-AF65-F5344CB8AC3E}">
        <p14:creationId xmlns:p14="http://schemas.microsoft.com/office/powerpoint/2010/main" val="1251219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251520" y="1628800"/>
            <a:ext cx="8640960" cy="4752528"/>
          </a:xfrm>
        </p:spPr>
        <p:txBody>
          <a:bodyPr>
            <a:noAutofit/>
          </a:bodyPr>
          <a:lstStyle/>
          <a:p>
            <a:pPr marL="0" indent="0" algn="l">
              <a:buNone/>
            </a:pPr>
            <a:r>
              <a:rPr lang="id-ID" sz="2400" b="1" dirty="0"/>
              <a:t>1.   Kemampuan </a:t>
            </a:r>
            <a:r>
              <a:rPr lang="en-US" sz="2400" b="1" dirty="0" err="1" smtClean="0"/>
              <a:t>Inventaris</a:t>
            </a:r>
            <a:r>
              <a:rPr lang="en-US" sz="2400" b="1" dirty="0" smtClean="0"/>
              <a:t> </a:t>
            </a:r>
            <a:r>
              <a:rPr lang="id-ID" sz="2400" b="1" dirty="0" smtClean="0"/>
              <a:t>Fungsional saat </a:t>
            </a:r>
            <a:r>
              <a:rPr lang="id-ID" sz="2400" b="1" dirty="0"/>
              <a:t>ini</a:t>
            </a:r>
          </a:p>
          <a:p>
            <a:pPr marL="0" indent="0" algn="just">
              <a:buNone/>
            </a:pPr>
            <a:r>
              <a:rPr lang="id-ID" sz="2400" b="1" dirty="0"/>
              <a:t>	</a:t>
            </a:r>
            <a:r>
              <a:rPr lang="id-ID" sz="2400" dirty="0"/>
              <a:t>Kemampuan fungsional ada dan diinginkan harus diidentifikasi dari alur 	kerja dan 	proses peta atau kasus penggunaan</a:t>
            </a:r>
            <a:r>
              <a:rPr lang="id-ID" sz="2400" dirty="0" smtClean="0"/>
              <a:t>.</a:t>
            </a:r>
            <a:endParaRPr lang="id-ID" sz="2400" b="1" dirty="0"/>
          </a:p>
          <a:p>
            <a:pPr algn="l"/>
            <a:r>
              <a:rPr lang="id-ID" sz="2400" b="1" dirty="0" smtClean="0"/>
              <a:t> </a:t>
            </a:r>
            <a:r>
              <a:rPr lang="id-ID" sz="2400" b="1" dirty="0"/>
              <a:t>2.   Melakukan </a:t>
            </a:r>
            <a:r>
              <a:rPr lang="en-US" sz="2400" b="1" dirty="0" err="1" smtClean="0"/>
              <a:t>Inventaris</a:t>
            </a:r>
            <a:r>
              <a:rPr lang="id-ID" sz="2400" b="1" dirty="0" smtClean="0"/>
              <a:t>Aplikasi</a:t>
            </a:r>
            <a:endParaRPr lang="id-ID" sz="2400" b="1" dirty="0"/>
          </a:p>
          <a:p>
            <a:pPr algn="just"/>
            <a:r>
              <a:rPr lang="id-ID" sz="2400" b="1" dirty="0"/>
              <a:t>	</a:t>
            </a:r>
            <a:r>
              <a:rPr lang="id-ID" sz="2400" dirty="0"/>
              <a:t>Fungsi RKE bergantung pada ketersediaan sistem sumber untuk memasok 	data. Pendekatan lain untuk 	menentukan kebutuhan fungsional adalah melakukan 	aplikasi inventarisasi untuk mengidentifikasi semua aplikasi yang saat ini ada 	dan bagaimana </a:t>
            </a:r>
            <a:r>
              <a:rPr lang="id-ID" sz="2400" dirty="0" smtClean="0"/>
              <a:t>hubungan </a:t>
            </a:r>
            <a:r>
              <a:rPr lang="id-ID" sz="2400" dirty="0"/>
              <a:t>satu sama lain </a:t>
            </a:r>
            <a:r>
              <a:rPr lang="en-US" sz="2400" dirty="0" smtClean="0"/>
              <a:t>.</a:t>
            </a:r>
            <a:r>
              <a:rPr lang="id-ID" sz="2400" dirty="0" smtClean="0"/>
              <a:t> </a:t>
            </a:r>
            <a:endParaRPr lang="id-ID" sz="2400" b="1" dirty="0"/>
          </a:p>
          <a:p>
            <a:pPr marL="0" indent="0">
              <a:buNone/>
            </a:pPr>
            <a:endParaRPr lang="id-ID" sz="2400" b="1" dirty="0"/>
          </a:p>
        </p:txBody>
      </p:sp>
      <p:sp>
        <p:nvSpPr>
          <p:cNvPr id="2" name="Title 1"/>
          <p:cNvSpPr>
            <a:spLocks noGrp="1"/>
          </p:cNvSpPr>
          <p:nvPr>
            <p:ph type="title"/>
          </p:nvPr>
        </p:nvSpPr>
        <p:spPr>
          <a:xfrm>
            <a:off x="265807" y="692696"/>
            <a:ext cx="8640960" cy="562074"/>
          </a:xfrm>
        </p:spPr>
        <p:style>
          <a:lnRef idx="1">
            <a:schemeClr val="accent5"/>
          </a:lnRef>
          <a:fillRef idx="2">
            <a:schemeClr val="accent5"/>
          </a:fillRef>
          <a:effectRef idx="1">
            <a:schemeClr val="accent5"/>
          </a:effectRef>
          <a:fontRef idx="minor">
            <a:schemeClr val="dk1"/>
          </a:fontRef>
        </p:style>
        <p:txBody>
          <a:bodyPr>
            <a:normAutofit/>
          </a:bodyPr>
          <a:lstStyle/>
          <a:p>
            <a:r>
              <a:rPr lang="id-ID" sz="2400" b="1" dirty="0"/>
              <a:t>Langkah Memverifikasi Persyaratan Pengguna :</a:t>
            </a:r>
          </a:p>
        </p:txBody>
      </p:sp>
    </p:spTree>
    <p:extLst>
      <p:ext uri="{BB962C8B-B14F-4D97-AF65-F5344CB8AC3E}">
        <p14:creationId xmlns:p14="http://schemas.microsoft.com/office/powerpoint/2010/main" val="1518570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251520" y="764704"/>
            <a:ext cx="8640960" cy="5832648"/>
          </a:xfrm>
        </p:spPr>
        <p:txBody>
          <a:bodyPr>
            <a:normAutofit/>
          </a:bodyPr>
          <a:lstStyle/>
          <a:p>
            <a:pPr marL="0" indent="0">
              <a:buNone/>
            </a:pPr>
            <a:endParaRPr lang="en-US" sz="2000" b="1" dirty="0" smtClean="0"/>
          </a:p>
          <a:p>
            <a:pPr marL="0" indent="0">
              <a:buNone/>
            </a:pPr>
            <a:endParaRPr lang="en-US" b="1" dirty="0"/>
          </a:p>
          <a:p>
            <a:pPr algn="just"/>
            <a:r>
              <a:rPr lang="en-US" b="1" dirty="0" err="1" smtClean="0"/>
              <a:t>Inventaris</a:t>
            </a:r>
            <a:r>
              <a:rPr lang="en-US" b="1" dirty="0" smtClean="0"/>
              <a:t> </a:t>
            </a:r>
            <a:r>
              <a:rPr lang="id-ID" b="1" dirty="0" smtClean="0"/>
              <a:t>Aplikasi</a:t>
            </a:r>
            <a:r>
              <a:rPr lang="en-US" b="1" dirty="0" smtClean="0"/>
              <a:t> </a:t>
            </a:r>
            <a:r>
              <a:rPr lang="id-ID" sz="2000" b="1" dirty="0" smtClean="0"/>
              <a:t>ada </a:t>
            </a:r>
            <a:r>
              <a:rPr lang="id-ID" sz="2000" b="1" dirty="0"/>
              <a:t>3 kategori utama :</a:t>
            </a:r>
          </a:p>
          <a:p>
            <a:pPr algn="just"/>
            <a:r>
              <a:rPr lang="id-ID" sz="2000" dirty="0" smtClean="0"/>
              <a:t>1</a:t>
            </a:r>
            <a:r>
              <a:rPr lang="id-ID" sz="2000" dirty="0"/>
              <a:t>. Fungsi administratif</a:t>
            </a:r>
          </a:p>
          <a:p>
            <a:pPr marL="236538" algn="just"/>
            <a:r>
              <a:rPr lang="id-ID" sz="2000" dirty="0" smtClean="0"/>
              <a:t>Manajemen </a:t>
            </a:r>
            <a:r>
              <a:rPr lang="en-US" sz="2000" dirty="0" err="1" smtClean="0"/>
              <a:t>inventaris</a:t>
            </a:r>
            <a:r>
              <a:rPr lang="id-ID" sz="2000" dirty="0" smtClean="0"/>
              <a:t>, </a:t>
            </a:r>
            <a:r>
              <a:rPr lang="id-ID" sz="2000" dirty="0"/>
              <a:t>Penjadwalan staf, Kontrol kualitas, akutansi dan </a:t>
            </a:r>
            <a:r>
              <a:rPr lang="en-US" sz="2000" dirty="0" smtClean="0"/>
              <a:t>	  </a:t>
            </a:r>
            <a:r>
              <a:rPr lang="id-ID" sz="2000" dirty="0" smtClean="0"/>
              <a:t>jasa  </a:t>
            </a:r>
            <a:r>
              <a:rPr lang="en-US" sz="2000" dirty="0" smtClean="0"/>
              <a:t> </a:t>
            </a:r>
            <a:r>
              <a:rPr lang="id-ID" sz="2000" dirty="0" smtClean="0"/>
              <a:t>penagihan</a:t>
            </a:r>
            <a:endParaRPr lang="id-ID" sz="2000" dirty="0"/>
          </a:p>
          <a:p>
            <a:pPr algn="just"/>
            <a:r>
              <a:rPr lang="id-ID" sz="2000" dirty="0" smtClean="0"/>
              <a:t>2</a:t>
            </a:r>
            <a:r>
              <a:rPr lang="id-ID" sz="2000" dirty="0"/>
              <a:t>. Fungsi </a:t>
            </a:r>
            <a:r>
              <a:rPr lang="id-ID" dirty="0"/>
              <a:t>Perawatan</a:t>
            </a:r>
          </a:p>
          <a:p>
            <a:pPr lvl="1" algn="just"/>
            <a:r>
              <a:rPr lang="id-ID" sz="1800" dirty="0" smtClean="0"/>
              <a:t>    </a:t>
            </a:r>
            <a:r>
              <a:rPr lang="id-ID" sz="2000" spc="30" dirty="0">
                <a:solidFill>
                  <a:schemeClr val="tx1"/>
                </a:solidFill>
              </a:rPr>
              <a:t>Manajemen</a:t>
            </a:r>
            <a:r>
              <a:rPr lang="id-ID" sz="1800" dirty="0"/>
              <a:t> spesimen di laboratorium, manajemen dosis dalam sistem farmasi </a:t>
            </a:r>
            <a:r>
              <a:rPr lang="en-US" sz="1800" dirty="0" smtClean="0"/>
              <a:t>  </a:t>
            </a:r>
            <a:r>
              <a:rPr lang="id-ID" sz="1800" dirty="0" smtClean="0"/>
              <a:t>dan  </a:t>
            </a:r>
            <a:r>
              <a:rPr lang="en-US" sz="1800" dirty="0" smtClean="0"/>
              <a:t> </a:t>
            </a:r>
          </a:p>
          <a:p>
            <a:pPr lvl="1" algn="just"/>
            <a:r>
              <a:rPr lang="en-US" dirty="0"/>
              <a:t> </a:t>
            </a:r>
            <a:r>
              <a:rPr lang="en-US" dirty="0" smtClean="0"/>
              <a:t>    </a:t>
            </a:r>
            <a:r>
              <a:rPr lang="id-ID" sz="1800" dirty="0" smtClean="0"/>
              <a:t>penjadwalan </a:t>
            </a:r>
            <a:r>
              <a:rPr lang="id-ID" sz="1800" dirty="0"/>
              <a:t>perawat.</a:t>
            </a:r>
          </a:p>
          <a:p>
            <a:pPr algn="just"/>
            <a:r>
              <a:rPr lang="id-ID" sz="2000" dirty="0" smtClean="0"/>
              <a:t>3</a:t>
            </a:r>
            <a:r>
              <a:rPr lang="id-ID" sz="2000" dirty="0"/>
              <a:t>. Fungsi </a:t>
            </a:r>
            <a:r>
              <a:rPr lang="id-ID" sz="2000" i="1" dirty="0"/>
              <a:t>Feeder</a:t>
            </a:r>
          </a:p>
          <a:p>
            <a:pPr algn="just"/>
            <a:r>
              <a:rPr lang="id-ID" sz="2000" dirty="0" smtClean="0"/>
              <a:t>    </a:t>
            </a:r>
            <a:r>
              <a:rPr lang="id-ID" sz="2000" dirty="0"/>
              <a:t>dimana sumber sistem mengirim dan menerima data dari sistem RKE, </a:t>
            </a:r>
            <a:endParaRPr lang="en-US" sz="2000" dirty="0" smtClean="0"/>
          </a:p>
          <a:p>
            <a:pPr algn="l"/>
            <a:r>
              <a:rPr lang="en-US" sz="2000" dirty="0" smtClean="0"/>
              <a:t>    </a:t>
            </a:r>
            <a:r>
              <a:rPr lang="id-ID" sz="2000" dirty="0" smtClean="0"/>
              <a:t>misalnya </a:t>
            </a:r>
            <a:r>
              <a:rPr lang="id-ID" sz="2000" dirty="0"/>
              <a:t>: </a:t>
            </a:r>
            <a:r>
              <a:rPr lang="id-ID" sz="2000" dirty="0" smtClean="0"/>
              <a:t>Sistem </a:t>
            </a:r>
            <a:r>
              <a:rPr lang="id-ID" sz="2000" dirty="0"/>
              <a:t>farmasi perlu mengirim </a:t>
            </a:r>
            <a:r>
              <a:rPr lang="en-US" sz="2000" dirty="0" err="1" smtClean="0"/>
              <a:t>i</a:t>
            </a:r>
            <a:r>
              <a:rPr lang="id-ID" sz="2000" dirty="0" smtClean="0"/>
              <a:t>nformasi </a:t>
            </a:r>
            <a:r>
              <a:rPr lang="id-ID" sz="2000" dirty="0"/>
              <a:t>resep dan menerima </a:t>
            </a:r>
            <a:endParaRPr lang="en-US" sz="2000" dirty="0" smtClean="0"/>
          </a:p>
          <a:p>
            <a:pPr algn="just"/>
            <a:r>
              <a:rPr lang="en-US" dirty="0"/>
              <a:t> </a:t>
            </a:r>
            <a:r>
              <a:rPr lang="en-US" dirty="0" smtClean="0"/>
              <a:t>  </a:t>
            </a:r>
            <a:r>
              <a:rPr lang="en-US" dirty="0" smtClean="0"/>
              <a:t> </a:t>
            </a:r>
            <a:r>
              <a:rPr lang="id-ID" sz="2000" dirty="0" smtClean="0"/>
              <a:t>semua </a:t>
            </a:r>
            <a:r>
              <a:rPr lang="id-ID" sz="2000" dirty="0"/>
              <a:t>informasi </a:t>
            </a:r>
            <a:r>
              <a:rPr lang="id-ID" sz="2000" dirty="0" smtClean="0"/>
              <a:t> resep</a:t>
            </a:r>
            <a:r>
              <a:rPr lang="id-ID" sz="2000" dirty="0"/>
              <a:t>.</a:t>
            </a:r>
          </a:p>
          <a:p>
            <a:pPr>
              <a:buFont typeface="Wingdings" pitchFamily="2" charset="2"/>
              <a:buChar char="q"/>
            </a:pPr>
            <a:endParaRPr lang="id-ID" sz="2000" b="1" dirty="0"/>
          </a:p>
          <a:p>
            <a:pPr marL="0" indent="0">
              <a:buNone/>
            </a:pPr>
            <a:r>
              <a:rPr lang="id-ID" sz="2000" b="1" dirty="0"/>
              <a:t>	</a:t>
            </a:r>
          </a:p>
          <a:p>
            <a:pPr marL="0" indent="0">
              <a:buNone/>
            </a:pPr>
            <a:endParaRPr lang="id-ID" sz="2000" b="1" dirty="0"/>
          </a:p>
        </p:txBody>
      </p:sp>
      <p:sp>
        <p:nvSpPr>
          <p:cNvPr id="2" name="Title 1"/>
          <p:cNvSpPr>
            <a:spLocks noGrp="1"/>
          </p:cNvSpPr>
          <p:nvPr>
            <p:ph type="title"/>
          </p:nvPr>
        </p:nvSpPr>
        <p:spPr>
          <a:xfrm>
            <a:off x="265807" y="836712"/>
            <a:ext cx="8640960" cy="562074"/>
          </a:xfrm>
        </p:spPr>
        <p:style>
          <a:lnRef idx="1">
            <a:schemeClr val="accent5"/>
          </a:lnRef>
          <a:fillRef idx="2">
            <a:schemeClr val="accent5"/>
          </a:fillRef>
          <a:effectRef idx="1">
            <a:schemeClr val="accent5"/>
          </a:effectRef>
          <a:fontRef idx="minor">
            <a:schemeClr val="dk1"/>
          </a:fontRef>
        </p:style>
        <p:txBody>
          <a:bodyPr>
            <a:normAutofit/>
          </a:bodyPr>
          <a:lstStyle/>
          <a:p>
            <a:r>
              <a:rPr lang="id-ID" sz="2400" b="1" dirty="0"/>
              <a:t>Langkah Memverifikasi Persyaratan Pengguna :</a:t>
            </a:r>
          </a:p>
        </p:txBody>
      </p:sp>
    </p:spTree>
    <p:extLst>
      <p:ext uri="{BB962C8B-B14F-4D97-AF65-F5344CB8AC3E}">
        <p14:creationId xmlns:p14="http://schemas.microsoft.com/office/powerpoint/2010/main" val="4075000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467544" y="1196752"/>
            <a:ext cx="8568952" cy="5112568"/>
          </a:xfrm>
        </p:spPr>
        <p:txBody>
          <a:bodyPr>
            <a:noAutofit/>
          </a:bodyPr>
          <a:lstStyle/>
          <a:p>
            <a:pPr marL="0" indent="0" algn="just">
              <a:buNone/>
            </a:pPr>
            <a:r>
              <a:rPr lang="id-ID" sz="2000" b="1" dirty="0"/>
              <a:t>3</a:t>
            </a:r>
            <a:r>
              <a:rPr lang="id-ID" sz="2400" b="1" dirty="0"/>
              <a:t>.   Melakukan Review </a:t>
            </a:r>
            <a:r>
              <a:rPr lang="id-ID" sz="2400" b="1" dirty="0" smtClean="0"/>
              <a:t>Laporan</a:t>
            </a:r>
            <a:r>
              <a:rPr lang="en-US" sz="2400" b="1" dirty="0" smtClean="0"/>
              <a:t> </a:t>
            </a:r>
            <a:r>
              <a:rPr lang="en-US" sz="2400" b="1" dirty="0" err="1" smtClean="0"/>
              <a:t>Inventaris</a:t>
            </a:r>
            <a:endParaRPr lang="id-ID" sz="2400" b="1" dirty="0"/>
          </a:p>
          <a:p>
            <a:pPr marL="398463" indent="457200" algn="just"/>
            <a:r>
              <a:rPr lang="id-ID" sz="2400" b="1" dirty="0"/>
              <a:t>	</a:t>
            </a:r>
            <a:r>
              <a:rPr lang="id-ID" sz="2400" dirty="0"/>
              <a:t>Menyusun Laporan </a:t>
            </a:r>
            <a:r>
              <a:rPr lang="en-US" sz="2400" dirty="0" err="1" smtClean="0"/>
              <a:t>Inventaris</a:t>
            </a:r>
            <a:r>
              <a:rPr lang="en-US" sz="2400" dirty="0" smtClean="0"/>
              <a:t> </a:t>
            </a:r>
            <a:r>
              <a:rPr lang="id-ID" sz="2400" dirty="0" smtClean="0"/>
              <a:t>adalah </a:t>
            </a:r>
            <a:r>
              <a:rPr lang="id-ID" sz="2400" dirty="0"/>
              <a:t>komponen lain dari penilaian </a:t>
            </a:r>
            <a:r>
              <a:rPr lang="id-ID" sz="2400" dirty="0" smtClean="0"/>
              <a:t>kebutuhan </a:t>
            </a:r>
            <a:r>
              <a:rPr lang="id-ID" sz="2400" dirty="0"/>
              <a:t>fungsional secara keseluruhan. Dalam menyusun </a:t>
            </a:r>
            <a:r>
              <a:rPr lang="en-US" sz="2400" dirty="0" err="1"/>
              <a:t>Inventaris</a:t>
            </a:r>
            <a:r>
              <a:rPr lang="id-ID" sz="2400" dirty="0" smtClean="0"/>
              <a:t> tersebut</a:t>
            </a:r>
            <a:r>
              <a:rPr lang="id-ID" sz="2400" dirty="0"/>
              <a:t>, setiap laporan yang dihasilkan secara elektronik atau secara </a:t>
            </a:r>
            <a:r>
              <a:rPr lang="id-ID" sz="2400" dirty="0" smtClean="0"/>
              <a:t>manual </a:t>
            </a:r>
            <a:r>
              <a:rPr lang="id-ID" sz="2400" dirty="0"/>
              <a:t>harus ditinjau; </a:t>
            </a:r>
            <a:r>
              <a:rPr lang="en-US" sz="2400" dirty="0" err="1" smtClean="0"/>
              <a:t>perlu</a:t>
            </a:r>
            <a:r>
              <a:rPr lang="en-US" sz="2400" dirty="0" smtClean="0"/>
              <a:t> review </a:t>
            </a:r>
            <a:r>
              <a:rPr lang="en-US" sz="2400" dirty="0" err="1" smtClean="0"/>
              <a:t>bahwa</a:t>
            </a:r>
            <a:r>
              <a:rPr lang="en-US" sz="2400" dirty="0" smtClean="0"/>
              <a:t> yang </a:t>
            </a:r>
            <a:r>
              <a:rPr lang="en-US" sz="2400" dirty="0" err="1" smtClean="0"/>
              <a:t>diinventaris</a:t>
            </a:r>
            <a:r>
              <a:rPr lang="en-US" sz="2400" dirty="0" smtClean="0"/>
              <a:t> </a:t>
            </a:r>
            <a:r>
              <a:rPr lang="en-US" sz="2400" dirty="0" err="1" smtClean="0"/>
              <a:t>yg</a:t>
            </a:r>
            <a:r>
              <a:rPr lang="en-US" sz="2400" dirty="0" smtClean="0"/>
              <a:t> </a:t>
            </a:r>
            <a:r>
              <a:rPr lang="en-US" sz="2400" dirty="0" err="1" smtClean="0"/>
              <a:t>diperlukan</a:t>
            </a:r>
            <a:r>
              <a:rPr lang="en-US" sz="2400" dirty="0" smtClean="0"/>
              <a:t> </a:t>
            </a:r>
            <a:r>
              <a:rPr lang="en-US" sz="2400" dirty="0" err="1" smtClean="0"/>
              <a:t>saja</a:t>
            </a:r>
            <a:endParaRPr lang="id-ID" sz="2400" b="1" dirty="0"/>
          </a:p>
          <a:p>
            <a:pPr algn="just">
              <a:buAutoNum type="arabicPeriod" startAt="4"/>
            </a:pPr>
            <a:r>
              <a:rPr lang="id-ID" sz="2400" b="1" dirty="0"/>
              <a:t>Melakukan Analisis Kebutuhan Informasi Ad Hoc</a:t>
            </a:r>
          </a:p>
          <a:p>
            <a:pPr marL="398463" indent="515938" algn="just">
              <a:buNone/>
            </a:pPr>
            <a:r>
              <a:rPr lang="id-ID" dirty="0" smtClean="0"/>
              <a:t>Dilakukan </a:t>
            </a:r>
            <a:r>
              <a:rPr lang="id-ID" dirty="0"/>
              <a:t>untuk menggambarkan </a:t>
            </a:r>
            <a:r>
              <a:rPr lang="en-US" dirty="0" err="1" smtClean="0"/>
              <a:t>kebutuhan</a:t>
            </a:r>
            <a:r>
              <a:rPr lang="en-US" dirty="0" smtClean="0"/>
              <a:t> </a:t>
            </a:r>
            <a:r>
              <a:rPr lang="en-US" dirty="0" err="1" smtClean="0"/>
              <a:t>informasi</a:t>
            </a:r>
            <a:r>
              <a:rPr lang="en-US" dirty="0" smtClean="0"/>
              <a:t> </a:t>
            </a:r>
            <a:r>
              <a:rPr lang="id-ID" dirty="0" smtClean="0"/>
              <a:t>yang </a:t>
            </a:r>
            <a:r>
              <a:rPr lang="id-ID" dirty="0"/>
              <a:t>paling sulit </a:t>
            </a:r>
            <a:r>
              <a:rPr lang="en-US" dirty="0" err="1" smtClean="0"/>
              <a:t>seperti</a:t>
            </a:r>
            <a:r>
              <a:rPr lang="en-US" dirty="0" smtClean="0"/>
              <a:t> </a:t>
            </a:r>
            <a:r>
              <a:rPr lang="en-US" dirty="0" err="1" smtClean="0"/>
              <a:t>kejasian</a:t>
            </a:r>
            <a:r>
              <a:rPr lang="en-US" dirty="0" smtClean="0"/>
              <a:t> </a:t>
            </a:r>
            <a:r>
              <a:rPr lang="en-US" dirty="0" err="1" smtClean="0"/>
              <a:t>yg</a:t>
            </a:r>
            <a:r>
              <a:rPr lang="en-US" dirty="0" smtClean="0"/>
              <a:t> </a:t>
            </a:r>
            <a:r>
              <a:rPr lang="en-US" dirty="0" err="1" smtClean="0"/>
              <a:t>jarang</a:t>
            </a:r>
            <a:r>
              <a:rPr lang="id-ID" dirty="0" smtClean="0"/>
              <a:t>. </a:t>
            </a:r>
            <a:r>
              <a:rPr lang="id-ID" dirty="0"/>
              <a:t>Misalnya, </a:t>
            </a:r>
            <a:r>
              <a:rPr lang="en-US" dirty="0" err="1" smtClean="0"/>
              <a:t>presentasi</a:t>
            </a:r>
            <a:r>
              <a:rPr lang="en-US" dirty="0" smtClean="0"/>
              <a:t> </a:t>
            </a:r>
            <a:r>
              <a:rPr lang="en-US" dirty="0" err="1" smtClean="0"/>
              <a:t>dari</a:t>
            </a:r>
            <a:r>
              <a:rPr lang="en-US" dirty="0" smtClean="0"/>
              <a:t> </a:t>
            </a:r>
            <a:r>
              <a:rPr lang="id-ID" dirty="0" smtClean="0"/>
              <a:t>dokter </a:t>
            </a:r>
            <a:r>
              <a:rPr lang="id-ID" dirty="0"/>
              <a:t>yang merawat pasien </a:t>
            </a:r>
            <a:r>
              <a:rPr lang="en-US" dirty="0" err="1" smtClean="0"/>
              <a:t>dengan</a:t>
            </a:r>
            <a:r>
              <a:rPr lang="en-US" dirty="0" smtClean="0"/>
              <a:t> </a:t>
            </a:r>
            <a:r>
              <a:rPr lang="id-ID" dirty="0" smtClean="0"/>
              <a:t>gejala atipikal, </a:t>
            </a:r>
            <a:r>
              <a:rPr lang="id-ID" dirty="0"/>
              <a:t>dan </a:t>
            </a:r>
            <a:r>
              <a:rPr lang="en-US" dirty="0" smtClean="0"/>
              <a:t>DD/</a:t>
            </a:r>
            <a:r>
              <a:rPr lang="en-US" dirty="0" err="1" smtClean="0"/>
              <a:t>nya</a:t>
            </a:r>
            <a:r>
              <a:rPr lang="en-US" dirty="0" smtClean="0"/>
              <a:t> </a:t>
            </a:r>
            <a:r>
              <a:rPr lang="id-ID" dirty="0" smtClean="0"/>
              <a:t>sulit </a:t>
            </a:r>
            <a:r>
              <a:rPr lang="id-ID" dirty="0"/>
              <a:t>dipahami. </a:t>
            </a:r>
            <a:r>
              <a:rPr lang="en-US" dirty="0" smtClean="0"/>
              <a:t> </a:t>
            </a:r>
            <a:r>
              <a:rPr lang="id-ID" dirty="0" smtClean="0"/>
              <a:t>Analisis kebutuhan </a:t>
            </a:r>
            <a:r>
              <a:rPr lang="id-ID" dirty="0"/>
              <a:t>informasi Ad Hoc dapat 	dilakukan dengan membuat </a:t>
            </a:r>
            <a:r>
              <a:rPr lang="id-ID" dirty="0" smtClean="0"/>
              <a:t>serangkaian </a:t>
            </a:r>
            <a:r>
              <a:rPr lang="id-ID" dirty="0"/>
              <a:t>pengamatan atau dengan mengembangkan skenario 	kasus penggunaan dengan spesialis.</a:t>
            </a:r>
            <a:endParaRPr lang="id-ID" b="1" dirty="0"/>
          </a:p>
          <a:p>
            <a:pPr marL="0" indent="0" algn="just">
              <a:buNone/>
            </a:pPr>
            <a:endParaRPr lang="id-ID" dirty="0"/>
          </a:p>
        </p:txBody>
      </p:sp>
      <p:sp>
        <p:nvSpPr>
          <p:cNvPr id="2" name="Title 1"/>
          <p:cNvSpPr>
            <a:spLocks noGrp="1"/>
          </p:cNvSpPr>
          <p:nvPr>
            <p:ph type="title"/>
          </p:nvPr>
        </p:nvSpPr>
        <p:spPr>
          <a:xfrm>
            <a:off x="495227" y="476672"/>
            <a:ext cx="8640960" cy="648072"/>
          </a:xfrm>
          <a:solidFill>
            <a:schemeClr val="bg2">
              <a:lumMod val="75000"/>
            </a:schemeClr>
          </a:solidFill>
        </p:spPr>
        <p:txBody>
          <a:bodyPr>
            <a:noAutofit/>
          </a:bodyPr>
          <a:lstStyle/>
          <a:p>
            <a:r>
              <a:rPr lang="id-ID" sz="2400" dirty="0">
                <a:solidFill>
                  <a:schemeClr val="tx1"/>
                </a:solidFill>
              </a:rPr>
              <a:t>Langkah Memverifikasi Persyaratan Pengguna</a:t>
            </a:r>
            <a:endParaRPr lang="id-ID" sz="2400" dirty="0">
              <a:solidFill>
                <a:schemeClr val="tx1"/>
              </a:solidFill>
            </a:endParaRPr>
          </a:p>
        </p:txBody>
      </p:sp>
    </p:spTree>
    <p:extLst>
      <p:ext uri="{BB962C8B-B14F-4D97-AF65-F5344CB8AC3E}">
        <p14:creationId xmlns:p14="http://schemas.microsoft.com/office/powerpoint/2010/main" val="2779524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179512" y="1268760"/>
            <a:ext cx="8784976" cy="5328592"/>
          </a:xfrm>
        </p:spPr>
        <p:txBody>
          <a:bodyPr>
            <a:normAutofit/>
          </a:bodyPr>
          <a:lstStyle/>
          <a:p>
            <a:pPr marL="0" indent="0" algn="just">
              <a:buNone/>
            </a:pPr>
            <a:r>
              <a:rPr lang="id-ID" sz="2400" b="1" dirty="0"/>
              <a:t>5. Melakukan Analisis Retrospektif dari pengambilan Keputusan</a:t>
            </a:r>
          </a:p>
          <a:p>
            <a:pPr marL="280988" indent="352425" algn="just">
              <a:buNone/>
            </a:pPr>
            <a:r>
              <a:rPr lang="id-ID" sz="2400" dirty="0" smtClean="0"/>
              <a:t>adalah </a:t>
            </a:r>
            <a:r>
              <a:rPr lang="id-ID" sz="2400" dirty="0"/>
              <a:t>cara lain untuk </a:t>
            </a:r>
            <a:r>
              <a:rPr lang="en-US" sz="2400" dirty="0" err="1" smtClean="0"/>
              <a:t>memperoleh</a:t>
            </a:r>
            <a:r>
              <a:rPr lang="en-US" sz="2400" dirty="0" smtClean="0"/>
              <a:t> k</a:t>
            </a:r>
            <a:r>
              <a:rPr lang="id-ID" sz="2400" dirty="0" smtClean="0"/>
              <a:t>ebutuhan </a:t>
            </a:r>
            <a:r>
              <a:rPr lang="id-ID" sz="2400" dirty="0"/>
              <a:t>informasi Ad Hoc yang sulit untuk </a:t>
            </a:r>
            <a:r>
              <a:rPr lang="en-US" sz="2400" dirty="0" err="1" smtClean="0"/>
              <a:t>diinventarisasi</a:t>
            </a:r>
            <a:r>
              <a:rPr lang="id-ID" sz="2400" dirty="0" smtClean="0"/>
              <a:t>. </a:t>
            </a:r>
            <a:r>
              <a:rPr lang="en-US" sz="2400" dirty="0" err="1" smtClean="0"/>
              <a:t>Biasanya</a:t>
            </a:r>
            <a:r>
              <a:rPr lang="en-US" sz="2400" dirty="0" smtClean="0"/>
              <a:t> </a:t>
            </a:r>
            <a:r>
              <a:rPr lang="en-US" sz="2400" dirty="0" err="1" smtClean="0"/>
              <a:t>pengambilan</a:t>
            </a:r>
            <a:r>
              <a:rPr lang="en-US" sz="2400" dirty="0" smtClean="0"/>
              <a:t> </a:t>
            </a:r>
            <a:r>
              <a:rPr lang="en-US" sz="2400" dirty="0" err="1" smtClean="0"/>
              <a:t>keputusan</a:t>
            </a:r>
            <a:r>
              <a:rPr lang="en-US" sz="2400" dirty="0" smtClean="0"/>
              <a:t> </a:t>
            </a:r>
            <a:r>
              <a:rPr lang="en-US" sz="2400" dirty="0" err="1" smtClean="0"/>
              <a:t>tidak</a:t>
            </a:r>
            <a:r>
              <a:rPr lang="en-US" sz="2400" dirty="0" smtClean="0"/>
              <a:t> </a:t>
            </a:r>
            <a:r>
              <a:rPr lang="en-US" sz="2400" dirty="0" err="1" smtClean="0"/>
              <a:t>menggunakan</a:t>
            </a:r>
            <a:r>
              <a:rPr lang="en-US" sz="2400" dirty="0" smtClean="0"/>
              <a:t> </a:t>
            </a:r>
            <a:r>
              <a:rPr lang="en-US" sz="2400" dirty="0" err="1" smtClean="0"/>
              <a:t>informasi</a:t>
            </a:r>
            <a:r>
              <a:rPr lang="en-US" sz="2400" dirty="0" smtClean="0"/>
              <a:t> </a:t>
            </a:r>
            <a:r>
              <a:rPr lang="en-US" sz="2400" dirty="0" err="1" smtClean="0"/>
              <a:t>yg</a:t>
            </a:r>
            <a:r>
              <a:rPr lang="en-US" sz="2400" dirty="0" smtClean="0"/>
              <a:t> </a:t>
            </a:r>
            <a:r>
              <a:rPr lang="en-US" sz="2400" dirty="0" err="1" smtClean="0"/>
              <a:t>ada</a:t>
            </a:r>
            <a:r>
              <a:rPr lang="en-US" sz="2400" dirty="0"/>
              <a:t> </a:t>
            </a:r>
            <a:r>
              <a:rPr lang="en-US" sz="2400" dirty="0" err="1" smtClean="0"/>
              <a:t>tapi</a:t>
            </a:r>
            <a:r>
              <a:rPr lang="en-US" sz="2400" dirty="0" smtClean="0"/>
              <a:t> </a:t>
            </a:r>
            <a:r>
              <a:rPr lang="en-US" sz="2400" dirty="0" err="1" smtClean="0"/>
              <a:t>berdasarkan</a:t>
            </a:r>
            <a:r>
              <a:rPr lang="en-US" sz="2400" dirty="0" smtClean="0"/>
              <a:t> </a:t>
            </a:r>
            <a:r>
              <a:rPr lang="en-US" sz="2400" dirty="0" err="1" smtClean="0"/>
              <a:t>pengalaman</a:t>
            </a:r>
            <a:r>
              <a:rPr lang="en-US" sz="2400" dirty="0" smtClean="0"/>
              <a:t>. </a:t>
            </a:r>
            <a:r>
              <a:rPr lang="en-US" sz="2400" dirty="0" err="1" smtClean="0"/>
              <a:t>Dengan</a:t>
            </a:r>
            <a:r>
              <a:rPr lang="en-US" sz="2400" dirty="0" smtClean="0"/>
              <a:t> </a:t>
            </a:r>
            <a:r>
              <a:rPr lang="en-US" sz="2400" dirty="0" err="1" smtClean="0"/>
              <a:t>adanya</a:t>
            </a:r>
            <a:r>
              <a:rPr lang="en-US" sz="2400" dirty="0" smtClean="0"/>
              <a:t> </a:t>
            </a:r>
            <a:r>
              <a:rPr lang="en-US" sz="2400" dirty="0" err="1" smtClean="0"/>
              <a:t>informasi</a:t>
            </a:r>
            <a:r>
              <a:rPr lang="en-US" sz="2400" dirty="0" smtClean="0"/>
              <a:t> yang </a:t>
            </a:r>
            <a:r>
              <a:rPr lang="en-US" sz="2400" dirty="0" err="1" smtClean="0"/>
              <a:t>faktual</a:t>
            </a:r>
            <a:r>
              <a:rPr lang="en-US" sz="2400" dirty="0" smtClean="0"/>
              <a:t> </a:t>
            </a:r>
            <a:r>
              <a:rPr lang="en-US" sz="2400" dirty="0" err="1" smtClean="0"/>
              <a:t>maka</a:t>
            </a:r>
            <a:r>
              <a:rPr lang="en-US" sz="2400" dirty="0" smtClean="0"/>
              <a:t> </a:t>
            </a:r>
            <a:r>
              <a:rPr lang="en-US" sz="2400" dirty="0" err="1" smtClean="0"/>
              <a:t>pengambilan</a:t>
            </a:r>
            <a:r>
              <a:rPr lang="en-US" sz="2400" dirty="0" smtClean="0"/>
              <a:t> </a:t>
            </a:r>
            <a:r>
              <a:rPr lang="en-US" sz="2400" dirty="0" err="1" smtClean="0"/>
              <a:t>keputusan</a:t>
            </a:r>
            <a:r>
              <a:rPr lang="en-US" sz="2400" dirty="0"/>
              <a:t> </a:t>
            </a:r>
            <a:r>
              <a:rPr lang="en-US" sz="2400" dirty="0" err="1" smtClean="0"/>
              <a:t>akan</a:t>
            </a:r>
            <a:r>
              <a:rPr lang="en-US" sz="2400" dirty="0" smtClean="0"/>
              <a:t> </a:t>
            </a:r>
            <a:r>
              <a:rPr lang="en-US" sz="2400" dirty="0" err="1" smtClean="0"/>
              <a:t>lebih</a:t>
            </a:r>
            <a:r>
              <a:rPr lang="en-US" sz="2400" dirty="0" smtClean="0"/>
              <a:t> </a:t>
            </a:r>
            <a:r>
              <a:rPr lang="en-US" sz="2400" dirty="0" err="1" smtClean="0"/>
              <a:t>tepat</a:t>
            </a:r>
            <a:r>
              <a:rPr lang="en-US" sz="2400" dirty="0" smtClean="0"/>
              <a:t>.</a:t>
            </a:r>
          </a:p>
          <a:p>
            <a:pPr marL="280988" indent="352425" algn="just">
              <a:buNone/>
            </a:pPr>
            <a:endParaRPr lang="en-US" sz="2400" dirty="0" smtClean="0"/>
          </a:p>
          <a:p>
            <a:pPr marL="0" indent="0" algn="just">
              <a:buNone/>
            </a:pPr>
            <a:r>
              <a:rPr lang="id-ID" sz="1800" b="1" dirty="0" smtClean="0"/>
              <a:t>6</a:t>
            </a:r>
            <a:r>
              <a:rPr lang="id-ID" sz="1800" b="1" dirty="0"/>
              <a:t>. Membandingkan </a:t>
            </a:r>
            <a:r>
              <a:rPr lang="en-US" sz="1800" b="1" dirty="0" err="1" smtClean="0"/>
              <a:t>Manfaat</a:t>
            </a:r>
            <a:r>
              <a:rPr lang="en-US" sz="1800" b="1" dirty="0" smtClean="0"/>
              <a:t> </a:t>
            </a:r>
            <a:r>
              <a:rPr lang="en-US" sz="1800" b="1" dirty="0" err="1" smtClean="0"/>
              <a:t>dari</a:t>
            </a:r>
            <a:r>
              <a:rPr lang="en-US" sz="1800" b="1" dirty="0" smtClean="0"/>
              <a:t> </a:t>
            </a:r>
            <a:r>
              <a:rPr lang="en-US" sz="1800" b="1" dirty="0" err="1" smtClean="0"/>
              <a:t>Fungsi</a:t>
            </a:r>
            <a:r>
              <a:rPr lang="en-US" sz="1800" b="1" dirty="0" smtClean="0"/>
              <a:t> RKE</a:t>
            </a:r>
            <a:endParaRPr lang="id-ID" sz="1800" b="1" dirty="0"/>
          </a:p>
          <a:p>
            <a:pPr marL="236538" indent="457200" algn="just">
              <a:buNone/>
            </a:pPr>
            <a:r>
              <a:rPr lang="id-ID" sz="1800" dirty="0"/>
              <a:t>	</a:t>
            </a:r>
            <a:r>
              <a:rPr lang="id-ID" sz="1800" dirty="0" smtClean="0"/>
              <a:t>penilaian </a:t>
            </a:r>
            <a:r>
              <a:rPr lang="id-ID" sz="1800" dirty="0"/>
              <a:t>kebutuhan fungsional adalah </a:t>
            </a:r>
            <a:r>
              <a:rPr lang="en-US" sz="1800" dirty="0" err="1" smtClean="0"/>
              <a:t>dengan</a:t>
            </a:r>
            <a:r>
              <a:rPr lang="en-US" sz="1800" dirty="0" smtClean="0"/>
              <a:t> </a:t>
            </a:r>
            <a:r>
              <a:rPr lang="en-US" sz="1800" dirty="0" err="1" smtClean="0"/>
              <a:t>membandingkan</a:t>
            </a:r>
            <a:r>
              <a:rPr lang="en-US" sz="1800" dirty="0" smtClean="0"/>
              <a:t> </a:t>
            </a:r>
            <a:r>
              <a:rPr lang="en-US" sz="1800" dirty="0" err="1" smtClean="0"/>
              <a:t>fungsi</a:t>
            </a:r>
            <a:r>
              <a:rPr lang="en-US" sz="1800" dirty="0" smtClean="0"/>
              <a:t> </a:t>
            </a:r>
            <a:r>
              <a:rPr lang="en-US" sz="1800" dirty="0" err="1" smtClean="0"/>
              <a:t>dari</a:t>
            </a:r>
            <a:r>
              <a:rPr lang="en-US" sz="1800" dirty="0" smtClean="0"/>
              <a:t> </a:t>
            </a:r>
            <a:r>
              <a:rPr lang="en-US" sz="1800" dirty="0" err="1" smtClean="0"/>
              <a:t>fungsi</a:t>
            </a:r>
            <a:r>
              <a:rPr lang="en-US" sz="1800" dirty="0" smtClean="0"/>
              <a:t> RKE yang </a:t>
            </a:r>
            <a:r>
              <a:rPr lang="en-US" sz="1800" dirty="0" err="1" smtClean="0"/>
              <a:t>ada</a:t>
            </a:r>
            <a:r>
              <a:rPr lang="en-US" sz="1800" dirty="0" smtClean="0"/>
              <a:t> (</a:t>
            </a:r>
            <a:r>
              <a:rPr lang="en-US" sz="1800" dirty="0" err="1" smtClean="0"/>
              <a:t>lihat</a:t>
            </a:r>
            <a:r>
              <a:rPr lang="en-US" sz="1800" dirty="0" smtClean="0"/>
              <a:t> </a:t>
            </a:r>
            <a:r>
              <a:rPr lang="en-US" sz="1800" dirty="0" err="1" smtClean="0"/>
              <a:t>gambar</a:t>
            </a:r>
            <a:r>
              <a:rPr lang="en-US" sz="1800" dirty="0" smtClean="0"/>
              <a:t> 8.6)</a:t>
            </a:r>
          </a:p>
          <a:p>
            <a:pPr marL="236538" indent="457200" algn="just">
              <a:buNone/>
            </a:pPr>
            <a:r>
              <a:rPr lang="id-ID" sz="1800" dirty="0" smtClean="0"/>
              <a:t>Pertimbangan </a:t>
            </a:r>
            <a:r>
              <a:rPr lang="id-ID" sz="1800" dirty="0"/>
              <a:t>perlu diberikan 	untuk menggunakan kata-kata </a:t>
            </a:r>
            <a:r>
              <a:rPr lang="en-US" sz="1800" dirty="0" smtClean="0"/>
              <a:t>yang </a:t>
            </a:r>
            <a:r>
              <a:rPr lang="id-ID" sz="1800" dirty="0" smtClean="0"/>
              <a:t>sederhana </a:t>
            </a:r>
            <a:r>
              <a:rPr lang="id-ID" sz="1800" dirty="0"/>
              <a:t>dan </a:t>
            </a:r>
            <a:r>
              <a:rPr lang="id-ID" sz="1800" dirty="0" smtClean="0"/>
              <a:t>sehingga </a:t>
            </a:r>
            <a:r>
              <a:rPr lang="id-ID" sz="1800" dirty="0"/>
              <a:t>persyaratan yang jelas untuk semua pengguna potensial 	dari dokumen (Cantoria 2011).</a:t>
            </a:r>
          </a:p>
          <a:p>
            <a:pPr marL="0" indent="0" algn="just">
              <a:buNone/>
            </a:pPr>
            <a:endParaRPr lang="id-ID" sz="1800" dirty="0"/>
          </a:p>
        </p:txBody>
      </p:sp>
      <p:sp>
        <p:nvSpPr>
          <p:cNvPr id="2" name="Title 1"/>
          <p:cNvSpPr>
            <a:spLocks noGrp="1"/>
          </p:cNvSpPr>
          <p:nvPr>
            <p:ph type="title"/>
          </p:nvPr>
        </p:nvSpPr>
        <p:spPr>
          <a:xfrm>
            <a:off x="265807" y="692696"/>
            <a:ext cx="8640960" cy="562074"/>
          </a:xfrm>
        </p:spPr>
        <p:txBody>
          <a:bodyPr>
            <a:normAutofit/>
          </a:bodyPr>
          <a:lstStyle/>
          <a:p>
            <a:pPr algn="r"/>
            <a:r>
              <a:rPr lang="id-ID" sz="2400" dirty="0"/>
              <a:t>Langkah Memverifikasi Persyaratan Pengguna</a:t>
            </a:r>
            <a:endParaRPr lang="id-ID" sz="2400" b="1" dirty="0"/>
          </a:p>
        </p:txBody>
      </p:sp>
    </p:spTree>
    <p:extLst>
      <p:ext uri="{BB962C8B-B14F-4D97-AF65-F5344CB8AC3E}">
        <p14:creationId xmlns:p14="http://schemas.microsoft.com/office/powerpoint/2010/main" val="1670412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51520" y="1268760"/>
            <a:ext cx="8675135" cy="3857672"/>
          </a:xfrm>
        </p:spPr>
      </p:pic>
    </p:spTree>
    <p:extLst>
      <p:ext uri="{BB962C8B-B14F-4D97-AF65-F5344CB8AC3E}">
        <p14:creationId xmlns:p14="http://schemas.microsoft.com/office/powerpoint/2010/main" val="4047317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457200" y="1412776"/>
            <a:ext cx="8229600" cy="4713387"/>
          </a:xfrm>
        </p:spPr>
        <p:txBody>
          <a:bodyPr>
            <a:normAutofit lnSpcReduction="10000"/>
          </a:bodyPr>
          <a:lstStyle/>
          <a:p>
            <a:pPr marL="457200" indent="-457200" algn="just">
              <a:buFont typeface="+mj-lt"/>
              <a:buAutoNum type="arabicPeriod"/>
            </a:pPr>
            <a:r>
              <a:rPr lang="id-ID" sz="2400" dirty="0"/>
              <a:t>RKE adalah hasil akhir dari mengintegrasikan semua aplikasi dan guna menerapkan teknologi yang tepat dan alat-alat analisis untuk membuat informasi yang memberikan kontribusi untuk perbaikan sistem </a:t>
            </a:r>
            <a:r>
              <a:rPr lang="en-US" sz="2400" dirty="0" err="1" smtClean="0"/>
              <a:t>pelayanan</a:t>
            </a:r>
            <a:r>
              <a:rPr lang="id-ID" sz="2400" dirty="0" smtClean="0"/>
              <a:t> </a:t>
            </a:r>
            <a:r>
              <a:rPr lang="id-ID" sz="2400" dirty="0"/>
              <a:t>kesehatan.</a:t>
            </a:r>
          </a:p>
          <a:p>
            <a:pPr marL="457200" indent="-457200" algn="just">
              <a:buFont typeface="+mj-lt"/>
              <a:buAutoNum type="arabicPeriod"/>
            </a:pPr>
            <a:r>
              <a:rPr lang="id-ID" sz="2400" dirty="0"/>
              <a:t>Memahami infrastruktur informasi yang diperlukan untuk mencapai RKE sangat penting untuk semua orang yang terlibat dalam proyek.</a:t>
            </a:r>
          </a:p>
          <a:p>
            <a:pPr marL="457200" indent="-457200" algn="just">
              <a:buFont typeface="+mj-lt"/>
              <a:buAutoNum type="arabicPeriod"/>
            </a:pPr>
            <a:r>
              <a:rPr lang="id-ID" sz="2400" dirty="0"/>
              <a:t>Proyek RKE harus dimulai dengan pemahaman tentang kebutuhan pengguna dan kebutuhan fungsional. Kebutuhan pengguna terdiri dari isi informasi yang diperlukan untuk membuat keputusan eksekutif atau klinis. </a:t>
            </a:r>
            <a:r>
              <a:rPr lang="en-US" sz="2400" dirty="0" err="1" smtClean="0"/>
              <a:t>Kebutuhan</a:t>
            </a:r>
            <a:r>
              <a:rPr lang="id-ID" sz="2400" dirty="0" smtClean="0"/>
              <a:t> </a:t>
            </a:r>
            <a:r>
              <a:rPr lang="id-ID" sz="2400" dirty="0"/>
              <a:t>fungsional </a:t>
            </a:r>
            <a:r>
              <a:rPr lang="en-US" sz="2400" dirty="0" err="1" smtClean="0"/>
              <a:t>merupakan</a:t>
            </a:r>
            <a:r>
              <a:rPr lang="en-US" sz="2400" dirty="0" smtClean="0"/>
              <a:t> </a:t>
            </a:r>
            <a:r>
              <a:rPr lang="id-ID" sz="2400" dirty="0" smtClean="0"/>
              <a:t>data </a:t>
            </a:r>
            <a:r>
              <a:rPr lang="en-US" sz="2400" dirty="0" smtClean="0"/>
              <a:t>yang </a:t>
            </a:r>
            <a:r>
              <a:rPr lang="en-US" sz="2400" dirty="0" err="1" smtClean="0"/>
              <a:t>menjadi</a:t>
            </a:r>
            <a:r>
              <a:rPr lang="id-ID" sz="2400" dirty="0" smtClean="0"/>
              <a:t> </a:t>
            </a:r>
            <a:r>
              <a:rPr lang="id-ID" sz="2400" dirty="0"/>
              <a:t>informasi untuk memenuhi kebutuhan pengguna.</a:t>
            </a:r>
          </a:p>
          <a:p>
            <a:pPr marL="457200" indent="-457200" algn="just">
              <a:buFont typeface="+mj-lt"/>
              <a:buAutoNum type="arabicPeriod"/>
            </a:pPr>
            <a:endParaRPr lang="id-ID" sz="2400" dirty="0"/>
          </a:p>
          <a:p>
            <a:pPr marL="457200" indent="-457200" algn="just">
              <a:buFont typeface="+mj-lt"/>
              <a:buAutoNum type="arabicPeriod"/>
            </a:pPr>
            <a:endParaRPr lang="id-ID" sz="2400" dirty="0"/>
          </a:p>
          <a:p>
            <a:pPr marL="0" indent="0" algn="just">
              <a:buNone/>
            </a:pPr>
            <a:endParaRPr lang="id-ID" sz="2000" dirty="0"/>
          </a:p>
          <a:p>
            <a:pPr marL="0" indent="0" algn="just">
              <a:buNone/>
            </a:pPr>
            <a:endParaRPr lang="id-ID" sz="2000" dirty="0"/>
          </a:p>
        </p:txBody>
      </p:sp>
      <p:sp>
        <p:nvSpPr>
          <p:cNvPr id="2" name="Title 1"/>
          <p:cNvSpPr>
            <a:spLocks noGrp="1"/>
          </p:cNvSpPr>
          <p:nvPr>
            <p:ph type="title"/>
          </p:nvPr>
        </p:nvSpPr>
        <p:spPr>
          <a:xfrm>
            <a:off x="683567" y="764704"/>
            <a:ext cx="8017519" cy="634082"/>
          </a:xfrm>
        </p:spPr>
        <p:style>
          <a:lnRef idx="1">
            <a:schemeClr val="accent2"/>
          </a:lnRef>
          <a:fillRef idx="2">
            <a:schemeClr val="accent2"/>
          </a:fillRef>
          <a:effectRef idx="1">
            <a:schemeClr val="accent2"/>
          </a:effectRef>
          <a:fontRef idx="minor">
            <a:schemeClr val="dk1"/>
          </a:fontRef>
        </p:style>
        <p:txBody>
          <a:bodyPr>
            <a:normAutofit/>
          </a:bodyPr>
          <a:lstStyle/>
          <a:p>
            <a:r>
              <a:rPr lang="id-ID" sz="3200" dirty="0">
                <a:latin typeface="AR DARLING" pitchFamily="2" charset="0"/>
              </a:rPr>
              <a:t>Kesimpulan</a:t>
            </a:r>
          </a:p>
        </p:txBody>
      </p:sp>
    </p:spTree>
    <p:extLst>
      <p:ext uri="{BB962C8B-B14F-4D97-AF65-F5344CB8AC3E}">
        <p14:creationId xmlns:p14="http://schemas.microsoft.com/office/powerpoint/2010/main" val="125338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457200" y="1484784"/>
            <a:ext cx="8229600" cy="4641379"/>
          </a:xfrm>
        </p:spPr>
        <p:txBody>
          <a:bodyPr>
            <a:noAutofit/>
          </a:bodyPr>
          <a:lstStyle/>
          <a:p>
            <a:pPr algn="just"/>
            <a:r>
              <a:rPr lang="en-US" sz="2800" dirty="0" smtClean="0"/>
              <a:t>T</a:t>
            </a:r>
            <a:r>
              <a:rPr lang="id-ID" sz="2800" dirty="0" smtClean="0"/>
              <a:t>ujuan </a:t>
            </a:r>
            <a:r>
              <a:rPr lang="id-ID" sz="2800" dirty="0"/>
              <a:t>dari sistem informasi. </a:t>
            </a:r>
            <a:endParaRPr lang="en-US" sz="2800" dirty="0" smtClean="0"/>
          </a:p>
          <a:p>
            <a:pPr marL="457200" indent="-457200" algn="just">
              <a:buFont typeface="Arial" pitchFamily="34" charset="0"/>
              <a:buChar char="•"/>
            </a:pPr>
            <a:r>
              <a:rPr lang="id-ID" sz="2800" dirty="0" smtClean="0"/>
              <a:t>menerima </a:t>
            </a:r>
            <a:r>
              <a:rPr lang="en-US" sz="2800" dirty="0" err="1" smtClean="0"/>
              <a:t>dan</a:t>
            </a:r>
            <a:r>
              <a:rPr lang="en-US" sz="2800" dirty="0" smtClean="0"/>
              <a:t> </a:t>
            </a:r>
            <a:r>
              <a:rPr lang="en-US" sz="2800" dirty="0" err="1" smtClean="0"/>
              <a:t>mendistribusikan</a:t>
            </a:r>
            <a:r>
              <a:rPr lang="en-US" sz="2800" dirty="0" smtClean="0"/>
              <a:t> data  </a:t>
            </a:r>
            <a:r>
              <a:rPr lang="en-US" sz="2800" dirty="0" err="1" smtClean="0"/>
              <a:t>ke</a:t>
            </a:r>
            <a:r>
              <a:rPr lang="en-US" sz="2800" dirty="0" smtClean="0"/>
              <a:t> s</a:t>
            </a:r>
            <a:r>
              <a:rPr lang="id-ID" sz="2800" dirty="0" smtClean="0"/>
              <a:t>etiap </a:t>
            </a:r>
            <a:r>
              <a:rPr lang="id-ID" sz="2800" dirty="0"/>
              <a:t>sistem keuangan/administrasi, operasional, dan klinis (dalam dan luar perusahaan) dan </a:t>
            </a:r>
            <a:endParaRPr lang="en-US" sz="2800" dirty="0" smtClean="0"/>
          </a:p>
          <a:p>
            <a:pPr marL="457200" indent="-457200" algn="just">
              <a:buFont typeface="Arial" pitchFamily="34" charset="0"/>
              <a:buChar char="•"/>
            </a:pPr>
            <a:r>
              <a:rPr lang="en-US" sz="2800" dirty="0" smtClean="0"/>
              <a:t>M</a:t>
            </a:r>
            <a:r>
              <a:rPr lang="id-ID" sz="2800" dirty="0" smtClean="0"/>
              <a:t>emproses </a:t>
            </a:r>
            <a:r>
              <a:rPr lang="id-ID" sz="2800" dirty="0"/>
              <a:t>data secara efektif untuk mencapai transformasi klinis yang dimaksud oleh RKE.</a:t>
            </a:r>
          </a:p>
          <a:p>
            <a:pPr marL="514350" indent="-514350">
              <a:buAutoNum type="arabicPeriod"/>
            </a:pPr>
            <a:endParaRPr lang="id-ID" sz="2800" dirty="0"/>
          </a:p>
        </p:txBody>
      </p:sp>
      <p:sp>
        <p:nvSpPr>
          <p:cNvPr id="2" name="Title 1"/>
          <p:cNvSpPr>
            <a:spLocks noGrp="1"/>
          </p:cNvSpPr>
          <p:nvPr>
            <p:ph type="title"/>
          </p:nvPr>
        </p:nvSpPr>
        <p:spPr>
          <a:xfrm>
            <a:off x="471487" y="620688"/>
            <a:ext cx="8229600" cy="850106"/>
          </a:xfrm>
        </p:spPr>
        <p:style>
          <a:lnRef idx="1">
            <a:schemeClr val="accent3"/>
          </a:lnRef>
          <a:fillRef idx="2">
            <a:schemeClr val="accent3"/>
          </a:fillRef>
          <a:effectRef idx="1">
            <a:schemeClr val="accent3"/>
          </a:effectRef>
          <a:fontRef idx="minor">
            <a:schemeClr val="dk1"/>
          </a:fontRef>
        </p:style>
        <p:txBody>
          <a:bodyPr>
            <a:normAutofit/>
          </a:bodyPr>
          <a:lstStyle/>
          <a:p>
            <a:r>
              <a:rPr lang="en-US" sz="2800" dirty="0">
                <a:solidFill>
                  <a:schemeClr val="tx1"/>
                </a:solidFill>
              </a:rPr>
              <a:t>R</a:t>
            </a:r>
            <a:r>
              <a:rPr lang="id-ID" sz="2800" dirty="0">
                <a:solidFill>
                  <a:schemeClr val="tx1"/>
                </a:solidFill>
              </a:rPr>
              <a:t>uang lingkup dan tujuan </a:t>
            </a:r>
          </a:p>
        </p:txBody>
      </p:sp>
    </p:spTree>
    <p:extLst>
      <p:ext uri="{BB962C8B-B14F-4D97-AF65-F5344CB8AC3E}">
        <p14:creationId xmlns:p14="http://schemas.microsoft.com/office/powerpoint/2010/main" val="35318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1560" y="126567"/>
            <a:ext cx="7632848" cy="6673704"/>
          </a:xfrm>
        </p:spPr>
      </p:pic>
      <p:sp>
        <p:nvSpPr>
          <p:cNvPr id="5" name="Rounded Rectangular Callout 4"/>
          <p:cNvSpPr/>
          <p:nvPr/>
        </p:nvSpPr>
        <p:spPr>
          <a:xfrm>
            <a:off x="7956376" y="2348880"/>
            <a:ext cx="1062820" cy="504056"/>
          </a:xfrm>
          <a:prstGeom prst="wedgeRoundRectCallout">
            <a:avLst>
              <a:gd name="adj1" fmla="val -102705"/>
              <a:gd name="adj2" fmla="val 1861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Payer/ supplier</a:t>
            </a:r>
          </a:p>
          <a:p>
            <a:pPr algn="ctr"/>
            <a:endParaRPr lang="en-US" sz="1200" dirty="0"/>
          </a:p>
        </p:txBody>
      </p:sp>
      <p:sp>
        <p:nvSpPr>
          <p:cNvPr id="6" name="Rectangle 5"/>
          <p:cNvSpPr/>
          <p:nvPr/>
        </p:nvSpPr>
        <p:spPr>
          <a:xfrm>
            <a:off x="6444208" y="2630404"/>
            <a:ext cx="864096" cy="108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76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39752" y="980728"/>
            <a:ext cx="4114800" cy="701040"/>
          </a:xfrm>
        </p:spPr>
        <p:txBody>
          <a:bodyPr>
            <a:normAutofit/>
          </a:bodyPr>
          <a:lstStyle/>
          <a:p>
            <a:r>
              <a:rPr lang="en-US" dirty="0" err="1" smtClean="0"/>
              <a:t>Tabel</a:t>
            </a:r>
            <a:r>
              <a:rPr lang="id-ID" dirty="0" smtClean="0"/>
              <a:t> </a:t>
            </a:r>
            <a:r>
              <a:rPr lang="id-ID" dirty="0"/>
              <a:t>8.2 : Persyaratan pengguna IOM asli</a:t>
            </a:r>
          </a:p>
        </p:txBody>
      </p:sp>
      <p:graphicFrame>
        <p:nvGraphicFramePr>
          <p:cNvPr id="3" name="Table 2"/>
          <p:cNvGraphicFramePr>
            <a:graphicFrameLocks noGrp="1"/>
          </p:cNvGraphicFramePr>
          <p:nvPr>
            <p:extLst>
              <p:ext uri="{D42A27DB-BD31-4B8C-83A1-F6EECF244321}">
                <p14:modId xmlns:p14="http://schemas.microsoft.com/office/powerpoint/2010/main" val="1954524663"/>
              </p:ext>
            </p:extLst>
          </p:nvPr>
        </p:nvGraphicFramePr>
        <p:xfrm>
          <a:off x="683568" y="2060848"/>
          <a:ext cx="7560840" cy="4086953"/>
        </p:xfrm>
        <a:graphic>
          <a:graphicData uri="http://schemas.openxmlformats.org/drawingml/2006/table">
            <a:tbl>
              <a:tblPr firstRow="1" firstCol="1" bandRow="1">
                <a:tableStyleId>{5C22544A-7EE6-4342-B048-85BDC9FD1C3A}</a:tableStyleId>
              </a:tblPr>
              <a:tblGrid>
                <a:gridCol w="2898979"/>
                <a:gridCol w="4661861"/>
              </a:tblGrid>
              <a:tr h="294110">
                <a:tc>
                  <a:txBody>
                    <a:bodyPr/>
                    <a:lstStyle/>
                    <a:p>
                      <a:pPr marL="0" marR="0" algn="ctr">
                        <a:lnSpc>
                          <a:spcPct val="115000"/>
                        </a:lnSpc>
                        <a:spcBef>
                          <a:spcPts val="0"/>
                        </a:spcBef>
                        <a:spcAft>
                          <a:spcPts val="1000"/>
                        </a:spcAft>
                      </a:pPr>
                      <a:r>
                        <a:rPr lang="en-US" sz="2400" dirty="0" err="1">
                          <a:effectLst/>
                        </a:rPr>
                        <a:t>Persyaratan</a:t>
                      </a:r>
                      <a:r>
                        <a:rPr lang="en-US" sz="2400" dirty="0">
                          <a:effectLst/>
                        </a:rPr>
                        <a:t> </a:t>
                      </a:r>
                      <a:r>
                        <a:rPr lang="en-US" sz="2400" dirty="0" err="1">
                          <a:effectLst/>
                        </a:rPr>
                        <a:t>Kategori</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err="1">
                          <a:effectLst/>
                        </a:rPr>
                        <a:t>Contoh</a:t>
                      </a:r>
                      <a:endParaRPr lang="en-US" sz="2400" dirty="0">
                        <a:effectLst/>
                        <a:latin typeface="Calibri"/>
                        <a:ea typeface="Calibri"/>
                        <a:cs typeface="Times New Roman"/>
                      </a:endParaRPr>
                    </a:p>
                  </a:txBody>
                  <a:tcPr marL="68580" marR="68580" marT="0" marB="0"/>
                </a:tc>
              </a:tr>
              <a:tr h="1531443">
                <a:tc>
                  <a:txBody>
                    <a:bodyPr/>
                    <a:lstStyle/>
                    <a:p>
                      <a:pPr marL="0" marR="0" algn="ctr">
                        <a:lnSpc>
                          <a:spcPct val="115000"/>
                        </a:lnSpc>
                        <a:spcBef>
                          <a:spcPts val="0"/>
                        </a:spcBef>
                        <a:spcAft>
                          <a:spcPts val="0"/>
                        </a:spcAft>
                      </a:pPr>
                      <a:r>
                        <a:rPr lang="en-US" sz="2000" dirty="0" err="1">
                          <a:effectLst/>
                        </a:rPr>
                        <a:t>Konten</a:t>
                      </a:r>
                      <a:r>
                        <a:rPr lang="en-US" sz="2000" dirty="0">
                          <a:effectLst/>
                        </a:rPr>
                        <a:t> </a:t>
                      </a:r>
                      <a:r>
                        <a:rPr lang="en-US" sz="2000" dirty="0" err="1">
                          <a:effectLst/>
                        </a:rPr>
                        <a:t>Catatan</a:t>
                      </a:r>
                      <a:endParaRPr lang="en-US" sz="2000" dirty="0">
                        <a:effectLst/>
                        <a:latin typeface="Calibri"/>
                        <a:ea typeface="Calibri"/>
                        <a:cs typeface="Times New Roman"/>
                      </a:endParaRPr>
                    </a:p>
                  </a:txBody>
                  <a:tcPr marL="68580" marR="68580" marT="0" marB="0" anchor="ctr"/>
                </a:tc>
                <a:tc>
                  <a:txBody>
                    <a:bodyPr/>
                    <a:lstStyle/>
                    <a:p>
                      <a:pPr marL="201295" marR="0" indent="-179705">
                        <a:lnSpc>
                          <a:spcPct val="115000"/>
                        </a:lnSpc>
                        <a:spcBef>
                          <a:spcPts val="0"/>
                        </a:spcBef>
                        <a:spcAft>
                          <a:spcPts val="0"/>
                        </a:spcAft>
                      </a:pPr>
                      <a:r>
                        <a:rPr lang="en-US" sz="1600">
                          <a:effectLst/>
                        </a:rPr>
                        <a:t>Elemen inti data yang seragam</a:t>
                      </a:r>
                    </a:p>
                    <a:p>
                      <a:pPr marL="201295" marR="0" indent="-179705">
                        <a:lnSpc>
                          <a:spcPct val="115000"/>
                        </a:lnSpc>
                        <a:spcBef>
                          <a:spcPts val="0"/>
                        </a:spcBef>
                        <a:spcAft>
                          <a:spcPts val="0"/>
                        </a:spcAft>
                      </a:pPr>
                      <a:r>
                        <a:rPr lang="en-US" sz="1600">
                          <a:effectLst/>
                        </a:rPr>
                        <a:t>Standar dan format sistem pengkodean, </a:t>
                      </a:r>
                    </a:p>
                    <a:p>
                      <a:pPr marL="201295" marR="0" indent="-179705">
                        <a:lnSpc>
                          <a:spcPct val="115000"/>
                        </a:lnSpc>
                        <a:spcBef>
                          <a:spcPts val="0"/>
                        </a:spcBef>
                        <a:spcAft>
                          <a:spcPts val="0"/>
                        </a:spcAft>
                      </a:pPr>
                      <a:r>
                        <a:rPr lang="en-US" sz="1600">
                          <a:effectLst/>
                        </a:rPr>
                        <a:t>Kamus data umum,</a:t>
                      </a:r>
                    </a:p>
                    <a:p>
                      <a:pPr marL="201295" marR="0" indent="-179705">
                        <a:lnSpc>
                          <a:spcPct val="115000"/>
                        </a:lnSpc>
                        <a:spcBef>
                          <a:spcPts val="0"/>
                        </a:spcBef>
                        <a:spcAft>
                          <a:spcPts val="0"/>
                        </a:spcAft>
                      </a:pPr>
                      <a:r>
                        <a:rPr lang="en-US" sz="1600">
                          <a:effectLst/>
                        </a:rPr>
                        <a:t>Informasi tentang hasil perawatan dan status fungsional</a:t>
                      </a:r>
                      <a:endParaRPr lang="en-US" sz="1600">
                        <a:effectLst/>
                        <a:latin typeface="Calibri"/>
                        <a:ea typeface="Calibri"/>
                        <a:cs typeface="Times New Roman"/>
                      </a:endParaRPr>
                    </a:p>
                  </a:txBody>
                  <a:tcPr marL="68580" marR="68580" marT="0" marB="0" anchor="ctr"/>
                </a:tc>
              </a:tr>
              <a:tr h="912777">
                <a:tc>
                  <a:txBody>
                    <a:bodyPr/>
                    <a:lstStyle/>
                    <a:p>
                      <a:pPr marL="0" marR="0" algn="ctr">
                        <a:lnSpc>
                          <a:spcPct val="115000"/>
                        </a:lnSpc>
                        <a:spcBef>
                          <a:spcPts val="0"/>
                        </a:spcBef>
                        <a:spcAft>
                          <a:spcPts val="0"/>
                        </a:spcAft>
                      </a:pPr>
                      <a:r>
                        <a:rPr lang="en-US" sz="2000" dirty="0">
                          <a:effectLst/>
                        </a:rPr>
                        <a:t>Format </a:t>
                      </a:r>
                      <a:r>
                        <a:rPr lang="en-US" sz="2000" dirty="0" err="1">
                          <a:effectLst/>
                        </a:rPr>
                        <a:t>rekaman</a:t>
                      </a:r>
                      <a:endParaRPr lang="en-US" sz="2000" dirty="0">
                        <a:effectLst/>
                        <a:latin typeface="Calibri"/>
                        <a:ea typeface="Calibri"/>
                        <a:cs typeface="Times New Roman"/>
                      </a:endParaRPr>
                    </a:p>
                  </a:txBody>
                  <a:tcPr marL="68580" marR="68580" marT="0" marB="0" anchor="ctr"/>
                </a:tc>
                <a:tc>
                  <a:txBody>
                    <a:bodyPr/>
                    <a:lstStyle/>
                    <a:p>
                      <a:pPr marL="201295" marR="0" indent="-201295">
                        <a:lnSpc>
                          <a:spcPct val="115000"/>
                        </a:lnSpc>
                        <a:spcBef>
                          <a:spcPts val="0"/>
                        </a:spcBef>
                        <a:spcAft>
                          <a:spcPts val="0"/>
                        </a:spcAft>
                      </a:pPr>
                      <a:r>
                        <a:rPr lang="en-US" sz="1600" dirty="0">
                          <a:effectLst/>
                        </a:rPr>
                        <a:t>"</a:t>
                      </a:r>
                      <a:r>
                        <a:rPr lang="en-US" sz="1600" dirty="0" err="1">
                          <a:effectLst/>
                        </a:rPr>
                        <a:t>Halaman</a:t>
                      </a:r>
                      <a:r>
                        <a:rPr lang="en-US" sz="1600" dirty="0">
                          <a:effectLst/>
                        </a:rPr>
                        <a:t> </a:t>
                      </a:r>
                      <a:r>
                        <a:rPr lang="en-US" sz="1600" dirty="0" err="1">
                          <a:effectLst/>
                        </a:rPr>
                        <a:t>Depan</a:t>
                      </a:r>
                      <a:r>
                        <a:rPr lang="en-US" sz="1600" dirty="0">
                          <a:effectLst/>
                        </a:rPr>
                        <a:t> " </a:t>
                      </a:r>
                      <a:r>
                        <a:rPr lang="en-US" sz="1600" dirty="0" err="1">
                          <a:effectLst/>
                        </a:rPr>
                        <a:t>daftar</a:t>
                      </a:r>
                      <a:r>
                        <a:rPr lang="en-US" sz="1600" dirty="0">
                          <a:effectLst/>
                        </a:rPr>
                        <a:t> </a:t>
                      </a:r>
                      <a:r>
                        <a:rPr lang="en-US" sz="1600" dirty="0" err="1">
                          <a:effectLst/>
                        </a:rPr>
                        <a:t>masalah</a:t>
                      </a:r>
                      <a:r>
                        <a:rPr lang="en-US" sz="1600" dirty="0">
                          <a:effectLst/>
                        </a:rPr>
                        <a:t>, </a:t>
                      </a:r>
                    </a:p>
                    <a:p>
                      <a:pPr marL="201295" marR="0" indent="-201295">
                        <a:lnSpc>
                          <a:spcPct val="115000"/>
                        </a:lnSpc>
                        <a:spcBef>
                          <a:spcPts val="0"/>
                        </a:spcBef>
                        <a:spcAft>
                          <a:spcPts val="0"/>
                        </a:spcAft>
                      </a:pPr>
                      <a:r>
                        <a:rPr lang="en-US" sz="1600" dirty="0" err="1">
                          <a:effectLst/>
                        </a:rPr>
                        <a:t>Kemampuan</a:t>
                      </a:r>
                      <a:r>
                        <a:rPr lang="en-US" sz="1600" dirty="0">
                          <a:effectLst/>
                        </a:rPr>
                        <a:t> </a:t>
                      </a:r>
                      <a:r>
                        <a:rPr lang="en-US" sz="1600" dirty="0" err="1">
                          <a:effectLst/>
                        </a:rPr>
                        <a:t>untuk</a:t>
                      </a:r>
                      <a:r>
                        <a:rPr lang="en-US" sz="1600" dirty="0">
                          <a:effectLst/>
                        </a:rPr>
                        <a:t> "</a:t>
                      </a:r>
                      <a:r>
                        <a:rPr lang="en-US" sz="1600" dirty="0" err="1">
                          <a:effectLst/>
                        </a:rPr>
                        <a:t>membolak-balikan</a:t>
                      </a:r>
                      <a:r>
                        <a:rPr lang="en-US" sz="1600" dirty="0">
                          <a:effectLst/>
                        </a:rPr>
                        <a:t> </a:t>
                      </a:r>
                      <a:r>
                        <a:rPr lang="en-US" sz="1600" dirty="0" err="1">
                          <a:effectLst/>
                        </a:rPr>
                        <a:t>catatan</a:t>
                      </a:r>
                      <a:r>
                        <a:rPr lang="en-US" sz="1600" dirty="0">
                          <a:effectLst/>
                        </a:rPr>
                        <a:t>", </a:t>
                      </a:r>
                    </a:p>
                    <a:p>
                      <a:pPr marL="201295" marR="0" indent="-201295">
                        <a:lnSpc>
                          <a:spcPct val="115000"/>
                        </a:lnSpc>
                        <a:spcBef>
                          <a:spcPts val="0"/>
                        </a:spcBef>
                        <a:spcAft>
                          <a:spcPts val="0"/>
                        </a:spcAft>
                      </a:pPr>
                      <a:r>
                        <a:rPr lang="en-US" sz="1600" dirty="0" err="1">
                          <a:effectLst/>
                        </a:rPr>
                        <a:t>Integrasi</a:t>
                      </a:r>
                      <a:r>
                        <a:rPr lang="en-US" sz="1600" dirty="0">
                          <a:effectLst/>
                        </a:rPr>
                        <a:t> </a:t>
                      </a:r>
                      <a:r>
                        <a:rPr lang="en-US" sz="1600" dirty="0" err="1">
                          <a:effectLst/>
                        </a:rPr>
                        <a:t>antara</a:t>
                      </a:r>
                      <a:r>
                        <a:rPr lang="en-US" sz="1600" dirty="0">
                          <a:effectLst/>
                        </a:rPr>
                        <a:t> </a:t>
                      </a:r>
                      <a:r>
                        <a:rPr lang="en-US" sz="1600" dirty="0" err="1">
                          <a:effectLst/>
                        </a:rPr>
                        <a:t>disiplin</a:t>
                      </a:r>
                      <a:r>
                        <a:rPr lang="en-US" sz="1600" dirty="0">
                          <a:effectLst/>
                        </a:rPr>
                        <a:t> </a:t>
                      </a:r>
                      <a:r>
                        <a:rPr lang="en-US" sz="1600" dirty="0" err="1">
                          <a:effectLst/>
                        </a:rPr>
                        <a:t>dan</a:t>
                      </a:r>
                      <a:r>
                        <a:rPr lang="en-US" sz="1600" dirty="0">
                          <a:effectLst/>
                        </a:rPr>
                        <a:t> </a:t>
                      </a:r>
                      <a:r>
                        <a:rPr lang="en-US" sz="1600" dirty="0" err="1">
                          <a:effectLst/>
                        </a:rPr>
                        <a:t>situs</a:t>
                      </a:r>
                      <a:r>
                        <a:rPr lang="en-US" sz="1600" dirty="0">
                          <a:effectLst/>
                        </a:rPr>
                        <a:t> </a:t>
                      </a:r>
                      <a:r>
                        <a:rPr lang="en-US" sz="1600" dirty="0" err="1">
                          <a:effectLst/>
                        </a:rPr>
                        <a:t>perawatan</a:t>
                      </a:r>
                      <a:endParaRPr lang="en-US" sz="1600" dirty="0">
                        <a:effectLst/>
                        <a:latin typeface="Calibri"/>
                        <a:ea typeface="Calibri"/>
                        <a:cs typeface="Times New Roman"/>
                      </a:endParaRPr>
                    </a:p>
                  </a:txBody>
                  <a:tcPr marL="68580" marR="68580" marT="0" marB="0" anchor="ctr"/>
                </a:tc>
              </a:tr>
              <a:tr h="1222109">
                <a:tc>
                  <a:txBody>
                    <a:bodyPr/>
                    <a:lstStyle/>
                    <a:p>
                      <a:pPr marL="0" marR="0" algn="ctr">
                        <a:lnSpc>
                          <a:spcPct val="115000"/>
                        </a:lnSpc>
                        <a:spcBef>
                          <a:spcPts val="0"/>
                        </a:spcBef>
                        <a:spcAft>
                          <a:spcPts val="0"/>
                        </a:spcAft>
                      </a:pPr>
                      <a:r>
                        <a:rPr lang="en-US" sz="2000" dirty="0" err="1">
                          <a:effectLst/>
                        </a:rPr>
                        <a:t>Sistem</a:t>
                      </a:r>
                      <a:r>
                        <a:rPr lang="en-US" sz="2000" dirty="0">
                          <a:effectLst/>
                        </a:rPr>
                        <a:t> </a:t>
                      </a:r>
                      <a:r>
                        <a:rPr lang="en-US" sz="2000" dirty="0" err="1">
                          <a:effectLst/>
                        </a:rPr>
                        <a:t>Kinerja</a:t>
                      </a:r>
                      <a:endParaRPr lang="en-US" sz="20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err="1">
                          <a:effectLst/>
                        </a:rPr>
                        <a:t>Pengambilan</a:t>
                      </a:r>
                      <a:r>
                        <a:rPr lang="en-US" sz="1600" dirty="0">
                          <a:effectLst/>
                        </a:rPr>
                        <a:t> yang </a:t>
                      </a:r>
                      <a:r>
                        <a:rPr lang="en-US" sz="1600" dirty="0" err="1">
                          <a:effectLst/>
                        </a:rPr>
                        <a:t>cepat</a:t>
                      </a:r>
                      <a:r>
                        <a:rPr lang="en-US" sz="1600" dirty="0">
                          <a:effectLst/>
                        </a:rPr>
                        <a:t>, </a:t>
                      </a:r>
                    </a:p>
                    <a:p>
                      <a:pPr marL="0" marR="0">
                        <a:lnSpc>
                          <a:spcPct val="115000"/>
                        </a:lnSpc>
                        <a:spcBef>
                          <a:spcPts val="0"/>
                        </a:spcBef>
                        <a:spcAft>
                          <a:spcPts val="0"/>
                        </a:spcAft>
                      </a:pPr>
                      <a:r>
                        <a:rPr lang="en-US" sz="1600" dirty="0" err="1">
                          <a:effectLst/>
                        </a:rPr>
                        <a:t>Akses</a:t>
                      </a:r>
                      <a:r>
                        <a:rPr lang="en-US" sz="1600" dirty="0">
                          <a:effectLst/>
                        </a:rPr>
                        <a:t> 24 jam, </a:t>
                      </a:r>
                    </a:p>
                    <a:p>
                      <a:pPr marL="0" marR="0">
                        <a:lnSpc>
                          <a:spcPct val="115000"/>
                        </a:lnSpc>
                        <a:spcBef>
                          <a:spcPts val="0"/>
                        </a:spcBef>
                        <a:spcAft>
                          <a:spcPts val="0"/>
                        </a:spcAft>
                      </a:pPr>
                      <a:r>
                        <a:rPr lang="en-US" sz="1600" dirty="0" err="1">
                          <a:effectLst/>
                        </a:rPr>
                        <a:t>Tersedia</a:t>
                      </a:r>
                      <a:r>
                        <a:rPr lang="en-US" sz="1600" dirty="0">
                          <a:effectLst/>
                        </a:rPr>
                        <a:t> </a:t>
                      </a:r>
                      <a:r>
                        <a:rPr lang="en-US" sz="1600" dirty="0" err="1" smtClean="0">
                          <a:effectLst/>
                        </a:rPr>
                        <a:t>ruang</a:t>
                      </a:r>
                      <a:r>
                        <a:rPr lang="en-US" sz="1600" dirty="0" smtClean="0">
                          <a:effectLst/>
                        </a:rPr>
                        <a:t> </a:t>
                      </a:r>
                      <a:r>
                        <a:rPr lang="en-US" sz="1600" dirty="0" err="1" smtClean="0">
                          <a:effectLst/>
                        </a:rPr>
                        <a:t>kerja</a:t>
                      </a:r>
                      <a:r>
                        <a:rPr lang="en-US" sz="1600" dirty="0" smtClean="0">
                          <a:effectLst/>
                        </a:rPr>
                        <a:t> yang </a:t>
                      </a:r>
                      <a:r>
                        <a:rPr lang="en-US" sz="1600" dirty="0" err="1">
                          <a:effectLst/>
                        </a:rPr>
                        <a:t>nyaman</a:t>
                      </a:r>
                      <a:r>
                        <a:rPr lang="en-US" sz="1600" dirty="0">
                          <a:effectLst/>
                        </a:rPr>
                        <a:t>, </a:t>
                      </a:r>
                    </a:p>
                    <a:p>
                      <a:pPr marL="0" marR="0">
                        <a:lnSpc>
                          <a:spcPct val="115000"/>
                        </a:lnSpc>
                        <a:spcBef>
                          <a:spcPts val="0"/>
                        </a:spcBef>
                        <a:spcAft>
                          <a:spcPts val="0"/>
                        </a:spcAft>
                      </a:pPr>
                      <a:r>
                        <a:rPr lang="en-US" sz="1600" dirty="0">
                          <a:effectLst/>
                        </a:rPr>
                        <a:t>Input data </a:t>
                      </a:r>
                      <a:r>
                        <a:rPr lang="en-US" sz="1600" dirty="0" err="1">
                          <a:effectLst/>
                        </a:rPr>
                        <a:t>mudah</a:t>
                      </a:r>
                      <a:endParaRPr lang="en-US" sz="1600" dirty="0">
                        <a:effectLst/>
                        <a:latin typeface="Calibri"/>
                        <a:ea typeface="Calibri"/>
                        <a:cs typeface="Times New Roman"/>
                      </a:endParaRPr>
                    </a:p>
                  </a:txBody>
                  <a:tcPr marL="68580" marR="68580" marT="0" marB="0" anchor="ctr"/>
                </a:tc>
              </a:tr>
            </a:tbl>
          </a:graphicData>
        </a:graphic>
      </p:graphicFrame>
      <p:sp>
        <p:nvSpPr>
          <p:cNvPr id="4" name="Rectangle 3"/>
          <p:cNvSpPr/>
          <p:nvPr/>
        </p:nvSpPr>
        <p:spPr>
          <a:xfrm>
            <a:off x="755576" y="6165304"/>
            <a:ext cx="4140621" cy="369332"/>
          </a:xfrm>
          <a:prstGeom prst="rect">
            <a:avLst/>
          </a:prstGeom>
        </p:spPr>
        <p:txBody>
          <a:bodyPr wrap="none">
            <a:spAutoFit/>
          </a:bodyPr>
          <a:lstStyle/>
          <a:p>
            <a:r>
              <a:rPr lang="en-US" dirty="0" err="1"/>
              <a:t>Sumber</a:t>
            </a:r>
            <a:r>
              <a:rPr lang="en-US" dirty="0"/>
              <a:t> : Institute of Medicine </a:t>
            </a:r>
            <a:r>
              <a:rPr lang="en-US" dirty="0" smtClean="0"/>
              <a:t>(IOM.) </a:t>
            </a:r>
            <a:r>
              <a:rPr lang="en-US" dirty="0"/>
              <a:t>2003</a:t>
            </a:r>
          </a:p>
        </p:txBody>
      </p:sp>
    </p:spTree>
    <p:extLst>
      <p:ext uri="{BB962C8B-B14F-4D97-AF65-F5344CB8AC3E}">
        <p14:creationId xmlns:p14="http://schemas.microsoft.com/office/powerpoint/2010/main" val="66338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11760" y="764704"/>
            <a:ext cx="4114800" cy="701040"/>
          </a:xfrm>
        </p:spPr>
        <p:txBody>
          <a:bodyPr>
            <a:normAutofit/>
          </a:bodyPr>
          <a:lstStyle/>
          <a:p>
            <a:r>
              <a:rPr lang="en-US" dirty="0" err="1" smtClean="0"/>
              <a:t>Tabel</a:t>
            </a:r>
            <a:r>
              <a:rPr lang="en-US" dirty="0" smtClean="0"/>
              <a:t> </a:t>
            </a:r>
            <a:r>
              <a:rPr lang="id-ID" dirty="0" smtClean="0"/>
              <a:t>8.2 </a:t>
            </a:r>
            <a:r>
              <a:rPr lang="id-ID" dirty="0"/>
              <a:t>: Persyaratan pengguna IOM asli</a:t>
            </a:r>
          </a:p>
        </p:txBody>
      </p:sp>
      <p:graphicFrame>
        <p:nvGraphicFramePr>
          <p:cNvPr id="3" name="Table 2"/>
          <p:cNvGraphicFramePr>
            <a:graphicFrameLocks noGrp="1"/>
          </p:cNvGraphicFramePr>
          <p:nvPr>
            <p:extLst>
              <p:ext uri="{D42A27DB-BD31-4B8C-83A1-F6EECF244321}">
                <p14:modId xmlns:p14="http://schemas.microsoft.com/office/powerpoint/2010/main" val="3538410733"/>
              </p:ext>
            </p:extLst>
          </p:nvPr>
        </p:nvGraphicFramePr>
        <p:xfrm>
          <a:off x="683568" y="1556792"/>
          <a:ext cx="7560840" cy="4666848"/>
        </p:xfrm>
        <a:graphic>
          <a:graphicData uri="http://schemas.openxmlformats.org/drawingml/2006/table">
            <a:tbl>
              <a:tblPr firstRow="1" firstCol="1" bandRow="1">
                <a:tableStyleId>{5C22544A-7EE6-4342-B048-85BDC9FD1C3A}</a:tableStyleId>
              </a:tblPr>
              <a:tblGrid>
                <a:gridCol w="2898979"/>
                <a:gridCol w="4661861"/>
              </a:tblGrid>
              <a:tr h="294110">
                <a:tc>
                  <a:txBody>
                    <a:bodyPr/>
                    <a:lstStyle/>
                    <a:p>
                      <a:pPr marL="0" marR="0" algn="ctr">
                        <a:lnSpc>
                          <a:spcPct val="115000"/>
                        </a:lnSpc>
                        <a:spcBef>
                          <a:spcPts val="0"/>
                        </a:spcBef>
                        <a:spcAft>
                          <a:spcPts val="1000"/>
                        </a:spcAft>
                      </a:pPr>
                      <a:r>
                        <a:rPr lang="en-US" sz="2400" dirty="0" err="1">
                          <a:effectLst/>
                        </a:rPr>
                        <a:t>Persyaratan</a:t>
                      </a:r>
                      <a:r>
                        <a:rPr lang="en-US" sz="2400" dirty="0">
                          <a:effectLst/>
                        </a:rPr>
                        <a:t> </a:t>
                      </a:r>
                      <a:r>
                        <a:rPr lang="en-US" sz="2400" dirty="0" err="1">
                          <a:effectLst/>
                        </a:rPr>
                        <a:t>Kategori</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err="1">
                          <a:effectLst/>
                        </a:rPr>
                        <a:t>Contoh</a:t>
                      </a:r>
                      <a:endParaRPr lang="en-US" sz="2400" dirty="0">
                        <a:effectLst/>
                        <a:latin typeface="Calibri"/>
                        <a:ea typeface="Calibri"/>
                        <a:cs typeface="Times New Roman"/>
                      </a:endParaRPr>
                    </a:p>
                  </a:txBody>
                  <a:tcPr marL="68580" marR="68580" marT="0" marB="0"/>
                </a:tc>
              </a:tr>
              <a:tr h="1091544">
                <a:tc>
                  <a:txBody>
                    <a:bodyPr/>
                    <a:lstStyle/>
                    <a:p>
                      <a:pPr marL="0" marR="0" algn="ctr">
                        <a:lnSpc>
                          <a:spcPct val="115000"/>
                        </a:lnSpc>
                        <a:spcBef>
                          <a:spcPts val="0"/>
                        </a:spcBef>
                        <a:spcAft>
                          <a:spcPts val="0"/>
                        </a:spcAft>
                      </a:pPr>
                      <a:r>
                        <a:rPr lang="en-US" sz="2000" dirty="0" err="1">
                          <a:effectLst/>
                          <a:latin typeface="Times New Roman"/>
                          <a:ea typeface="Times New Roman"/>
                          <a:cs typeface="Times New Roman"/>
                        </a:rPr>
                        <a:t>Kecerdasan</a:t>
                      </a:r>
                      <a:endParaRPr lang="en-US" sz="2000" dirty="0">
                        <a:effectLst/>
                        <a:latin typeface="Calibri"/>
                        <a:ea typeface="Calibri"/>
                        <a:cs typeface="Times New Roman"/>
                      </a:endParaRPr>
                    </a:p>
                  </a:txBody>
                  <a:tcPr marL="68580" marR="68580" marT="0" marB="0" anchor="ctr"/>
                </a:tc>
                <a:tc>
                  <a:txBody>
                    <a:bodyPr/>
                    <a:lstStyle/>
                    <a:p>
                      <a:pPr marL="285750" marR="0" indent="-285750">
                        <a:lnSpc>
                          <a:spcPct val="115000"/>
                        </a:lnSpc>
                        <a:spcBef>
                          <a:spcPts val="0"/>
                        </a:spcBef>
                        <a:spcAft>
                          <a:spcPts val="0"/>
                        </a:spcAft>
                        <a:buFont typeface="Arial" pitchFamily="34" charset="0"/>
                        <a:buChar char="•"/>
                      </a:pPr>
                      <a:r>
                        <a:rPr lang="en-US" sz="1800" dirty="0" err="1">
                          <a:effectLst/>
                          <a:latin typeface="Times New Roman"/>
                          <a:ea typeface="Times New Roman"/>
                          <a:cs typeface="Times New Roman"/>
                        </a:rPr>
                        <a:t>Pendukung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keputusan</a:t>
                      </a:r>
                      <a:r>
                        <a:rPr lang="en-US" sz="1800" dirty="0">
                          <a:effectLst/>
                          <a:latin typeface="Times New Roman"/>
                          <a:ea typeface="Times New Roman"/>
                          <a:cs typeface="Times New Roman"/>
                        </a:rPr>
                        <a:t>, </a:t>
                      </a:r>
                      <a:endParaRPr lang="en-US" sz="1800" dirty="0">
                        <a:effectLst/>
                        <a:latin typeface="Calibri"/>
                        <a:ea typeface="Calibri"/>
                        <a:cs typeface="Times New Roman"/>
                      </a:endParaRPr>
                    </a:p>
                    <a:p>
                      <a:pPr marL="285750" marR="0" indent="-285750">
                        <a:lnSpc>
                          <a:spcPct val="115000"/>
                        </a:lnSpc>
                        <a:spcBef>
                          <a:spcPts val="0"/>
                        </a:spcBef>
                        <a:spcAft>
                          <a:spcPts val="0"/>
                        </a:spcAft>
                        <a:buFont typeface="Arial" pitchFamily="34" charset="0"/>
                        <a:buChar char="•"/>
                      </a:pPr>
                      <a:r>
                        <a:rPr lang="en-US" sz="1800" dirty="0" err="1">
                          <a:effectLst/>
                          <a:latin typeface="Times New Roman"/>
                          <a:ea typeface="Times New Roman"/>
                          <a:cs typeface="Times New Roman"/>
                        </a:rPr>
                        <a:t>Pengingat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klinis</a:t>
                      </a:r>
                      <a:r>
                        <a:rPr lang="en-US" sz="1800" dirty="0">
                          <a:effectLst/>
                          <a:latin typeface="Times New Roman"/>
                          <a:ea typeface="Times New Roman"/>
                          <a:cs typeface="Times New Roman"/>
                        </a:rPr>
                        <a:t>, </a:t>
                      </a:r>
                      <a:endParaRPr lang="en-US" sz="1800" dirty="0">
                        <a:effectLst/>
                        <a:latin typeface="Calibri"/>
                        <a:ea typeface="Calibri"/>
                        <a:cs typeface="Times New Roman"/>
                      </a:endParaRPr>
                    </a:p>
                    <a:p>
                      <a:pPr marL="285750" marR="0" indent="-285750">
                        <a:lnSpc>
                          <a:spcPct val="115000"/>
                        </a:lnSpc>
                        <a:spcBef>
                          <a:spcPts val="0"/>
                        </a:spcBef>
                        <a:spcAft>
                          <a:spcPts val="0"/>
                        </a:spcAft>
                        <a:buFont typeface="Arial" pitchFamily="34" charset="0"/>
                        <a:buChar char="•"/>
                      </a:pPr>
                      <a:r>
                        <a:rPr lang="en-US" sz="1800" dirty="0">
                          <a:effectLst/>
                          <a:latin typeface="Times New Roman"/>
                          <a:ea typeface="Times New Roman"/>
                          <a:cs typeface="Times New Roman"/>
                        </a:rPr>
                        <a:t>"Alarm" </a:t>
                      </a:r>
                      <a:r>
                        <a:rPr lang="en-US" sz="1800" dirty="0" err="1">
                          <a:effectLst/>
                          <a:latin typeface="Times New Roman"/>
                          <a:ea typeface="Times New Roman"/>
                          <a:cs typeface="Times New Roman"/>
                        </a:rPr>
                        <a:t>sistem</a:t>
                      </a:r>
                      <a:r>
                        <a:rPr lang="en-US" sz="1800" dirty="0">
                          <a:effectLst/>
                          <a:latin typeface="Times New Roman"/>
                          <a:ea typeface="Times New Roman"/>
                          <a:cs typeface="Times New Roman"/>
                        </a:rPr>
                        <a:t> yang </a:t>
                      </a:r>
                      <a:r>
                        <a:rPr lang="en-US" sz="1800" dirty="0" err="1">
                          <a:effectLst/>
                          <a:latin typeface="Times New Roman"/>
                          <a:ea typeface="Times New Roman"/>
                          <a:cs typeface="Times New Roman"/>
                        </a:rPr>
                        <a:t>mampu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disesuaikan</a:t>
                      </a:r>
                      <a:endParaRPr lang="en-US" sz="1800" dirty="0">
                        <a:effectLst/>
                        <a:latin typeface="Calibri"/>
                        <a:ea typeface="Calibri"/>
                        <a:cs typeface="Times New Roman"/>
                      </a:endParaRPr>
                    </a:p>
                  </a:txBody>
                  <a:tcPr marL="68580" marR="68580" marT="0" marB="0" anchor="ctr"/>
                </a:tc>
              </a:tr>
              <a:tr h="2296405">
                <a:tc>
                  <a:txBody>
                    <a:bodyPr/>
                    <a:lstStyle/>
                    <a:p>
                      <a:pPr marL="0" marR="0" algn="ctr">
                        <a:lnSpc>
                          <a:spcPct val="115000"/>
                        </a:lnSpc>
                        <a:spcBef>
                          <a:spcPts val="0"/>
                        </a:spcBef>
                        <a:spcAft>
                          <a:spcPts val="0"/>
                        </a:spcAft>
                      </a:pPr>
                      <a:r>
                        <a:rPr lang="en-US" sz="2000" dirty="0" err="1">
                          <a:effectLst/>
                          <a:latin typeface="Times New Roman"/>
                          <a:ea typeface="Times New Roman"/>
                          <a:cs typeface="Times New Roman"/>
                        </a:rPr>
                        <a:t>Hubungan</a:t>
                      </a:r>
                      <a:endParaRPr lang="en-US" sz="2000" dirty="0">
                        <a:effectLst/>
                        <a:latin typeface="Calibri"/>
                        <a:ea typeface="Calibri"/>
                        <a:cs typeface="Times New Roman"/>
                      </a:endParaRPr>
                    </a:p>
                  </a:txBody>
                  <a:tcPr marL="68580" marR="68580" marT="0" marB="0" anchor="ctr"/>
                </a:tc>
                <a:tc>
                  <a:txBody>
                    <a:bodyPr/>
                    <a:lstStyle/>
                    <a:p>
                      <a:pPr marL="307340" marR="0" indent="-285750">
                        <a:lnSpc>
                          <a:spcPct val="115000"/>
                        </a:lnSpc>
                        <a:spcBef>
                          <a:spcPts val="0"/>
                        </a:spcBef>
                        <a:spcAft>
                          <a:spcPts val="0"/>
                        </a:spcAft>
                        <a:buFont typeface="Arial" pitchFamily="34" charset="0"/>
                        <a:buChar char="•"/>
                      </a:pPr>
                      <a:r>
                        <a:rPr lang="en-US" sz="1800" dirty="0" err="1">
                          <a:effectLst/>
                          <a:latin typeface="Times New Roman"/>
                          <a:ea typeface="Times New Roman"/>
                          <a:cs typeface="Times New Roman"/>
                        </a:rPr>
                        <a:t>Keterkaitan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dengan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Sistem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Informasi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lainnya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radiologi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laboratorium</a:t>
                      </a:r>
                      <a:r>
                        <a:rPr lang="en-US" sz="1800" dirty="0">
                          <a:effectLst/>
                          <a:latin typeface="Times New Roman"/>
                          <a:ea typeface="Times New Roman"/>
                          <a:cs typeface="Times New Roman"/>
                        </a:rPr>
                        <a:t>), </a:t>
                      </a:r>
                      <a:endParaRPr lang="en-US" sz="1800" dirty="0">
                        <a:effectLst/>
                        <a:latin typeface="Calibri"/>
                        <a:ea typeface="Calibri"/>
                        <a:cs typeface="Times New Roman"/>
                      </a:endParaRPr>
                    </a:p>
                    <a:p>
                      <a:pPr marL="285750" marR="0" indent="-285750">
                        <a:lnSpc>
                          <a:spcPct val="115000"/>
                        </a:lnSpc>
                        <a:spcBef>
                          <a:spcPts val="0"/>
                        </a:spcBef>
                        <a:spcAft>
                          <a:spcPts val="0"/>
                        </a:spcAft>
                        <a:buFont typeface="Arial" pitchFamily="34" charset="0"/>
                        <a:buChar char="•"/>
                      </a:pPr>
                      <a:r>
                        <a:rPr lang="en-US" sz="1800" dirty="0" err="1">
                          <a:effectLst/>
                          <a:latin typeface="Times New Roman"/>
                          <a:ea typeface="Times New Roman"/>
                          <a:cs typeface="Times New Roman"/>
                        </a:rPr>
                        <a:t>Pengalihan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informasi</a:t>
                      </a:r>
                      <a:r>
                        <a:rPr lang="en-US" sz="1800" dirty="0">
                          <a:effectLst/>
                          <a:latin typeface="Times New Roman"/>
                          <a:ea typeface="Times New Roman"/>
                          <a:cs typeface="Times New Roman"/>
                        </a:rPr>
                        <a:t> di </a:t>
                      </a:r>
                      <a:r>
                        <a:rPr lang="en-US" sz="1800" dirty="0" err="1">
                          <a:effectLst/>
                          <a:latin typeface="Times New Roman"/>
                          <a:ea typeface="Times New Roman"/>
                          <a:cs typeface="Times New Roman"/>
                        </a:rPr>
                        <a:t>antara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spesialisasi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situs</a:t>
                      </a:r>
                      <a:r>
                        <a:rPr lang="en-US" sz="1800" dirty="0">
                          <a:effectLst/>
                          <a:latin typeface="Times New Roman"/>
                          <a:ea typeface="Times New Roman"/>
                          <a:cs typeface="Times New Roman"/>
                        </a:rPr>
                        <a:t>, </a:t>
                      </a:r>
                      <a:endParaRPr lang="en-US" sz="1800" dirty="0">
                        <a:effectLst/>
                        <a:latin typeface="Calibri"/>
                        <a:ea typeface="Calibri"/>
                        <a:cs typeface="Times New Roman"/>
                      </a:endParaRPr>
                    </a:p>
                    <a:p>
                      <a:pPr marL="285750" marR="0" indent="-285750">
                        <a:lnSpc>
                          <a:spcPct val="115000"/>
                        </a:lnSpc>
                        <a:spcBef>
                          <a:spcPts val="0"/>
                        </a:spcBef>
                        <a:spcAft>
                          <a:spcPts val="0"/>
                        </a:spcAft>
                        <a:buFont typeface="Arial" pitchFamily="34" charset="0"/>
                        <a:buChar char="•"/>
                      </a:pPr>
                      <a:r>
                        <a:rPr lang="en-US" sz="1800" dirty="0" err="1">
                          <a:effectLst/>
                          <a:latin typeface="Times New Roman"/>
                          <a:ea typeface="Times New Roman"/>
                          <a:cs typeface="Times New Roman"/>
                        </a:rPr>
                        <a:t>Hubungan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dengan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literatur</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ilmiah</a:t>
                      </a:r>
                      <a:r>
                        <a:rPr lang="en-US" sz="1800" dirty="0">
                          <a:effectLst/>
                          <a:latin typeface="Times New Roman"/>
                          <a:ea typeface="Times New Roman"/>
                          <a:cs typeface="Times New Roman"/>
                        </a:rPr>
                        <a:t> yang </a:t>
                      </a:r>
                      <a:r>
                        <a:rPr lang="en-US" sz="1800" dirty="0" err="1">
                          <a:effectLst/>
                          <a:latin typeface="Times New Roman"/>
                          <a:ea typeface="Times New Roman"/>
                          <a:cs typeface="Times New Roman"/>
                        </a:rPr>
                        <a:t>relevan</a:t>
                      </a:r>
                      <a:r>
                        <a:rPr lang="en-US" sz="1800" dirty="0">
                          <a:effectLst/>
                          <a:latin typeface="Times New Roman"/>
                          <a:ea typeface="Times New Roman"/>
                          <a:cs typeface="Times New Roman"/>
                        </a:rPr>
                        <a:t>, </a:t>
                      </a:r>
                      <a:endParaRPr lang="en-US" sz="1800" dirty="0">
                        <a:effectLst/>
                        <a:latin typeface="Calibri"/>
                        <a:ea typeface="Calibri"/>
                        <a:cs typeface="Times New Roman"/>
                      </a:endParaRPr>
                    </a:p>
                    <a:p>
                      <a:pPr marL="285750" marR="0" indent="-285750">
                        <a:lnSpc>
                          <a:spcPct val="115000"/>
                        </a:lnSpc>
                        <a:spcBef>
                          <a:spcPts val="0"/>
                        </a:spcBef>
                        <a:spcAft>
                          <a:spcPts val="0"/>
                        </a:spcAft>
                        <a:buFont typeface="Arial" pitchFamily="34" charset="0"/>
                        <a:buChar char="•"/>
                      </a:pPr>
                      <a:r>
                        <a:rPr lang="en-US" sz="1800" dirty="0" err="1">
                          <a:effectLst/>
                          <a:latin typeface="Times New Roman"/>
                          <a:ea typeface="Times New Roman"/>
                          <a:cs typeface="Times New Roman"/>
                        </a:rPr>
                        <a:t>Keterkaitan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dengan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pendaftar</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dan</a:t>
                      </a:r>
                      <a:r>
                        <a:rPr lang="en-US" sz="1800" dirty="0">
                          <a:effectLst/>
                          <a:latin typeface="Times New Roman"/>
                          <a:ea typeface="Times New Roman"/>
                          <a:cs typeface="Times New Roman"/>
                        </a:rPr>
                        <a:t> database </a:t>
                      </a:r>
                      <a:r>
                        <a:rPr lang="en-US" sz="1800" dirty="0" err="1">
                          <a:effectLst/>
                          <a:latin typeface="Times New Roman"/>
                          <a:ea typeface="Times New Roman"/>
                          <a:cs typeface="Times New Roman"/>
                        </a:rPr>
                        <a:t>kelembagaan</a:t>
                      </a:r>
                      <a:r>
                        <a:rPr lang="en-US" sz="1800" dirty="0">
                          <a:effectLst/>
                          <a:latin typeface="Times New Roman"/>
                          <a:ea typeface="Times New Roman"/>
                          <a:cs typeface="Times New Roman"/>
                        </a:rPr>
                        <a:t> lain </a:t>
                      </a:r>
                      <a:endParaRPr lang="en-US" sz="1800" dirty="0">
                        <a:effectLst/>
                        <a:latin typeface="Calibri"/>
                        <a:ea typeface="Calibri"/>
                        <a:cs typeface="Times New Roman"/>
                      </a:endParaRPr>
                    </a:p>
                    <a:p>
                      <a:pPr marL="285750" marR="0" indent="-285750">
                        <a:lnSpc>
                          <a:spcPct val="115000"/>
                        </a:lnSpc>
                        <a:spcBef>
                          <a:spcPts val="0"/>
                        </a:spcBef>
                        <a:spcAft>
                          <a:spcPts val="0"/>
                        </a:spcAft>
                        <a:buFont typeface="Arial" pitchFamily="34" charset="0"/>
                        <a:buChar char="•"/>
                      </a:pPr>
                      <a:r>
                        <a:rPr lang="en-US" sz="1800" dirty="0" err="1">
                          <a:effectLst/>
                          <a:latin typeface="Times New Roman"/>
                          <a:ea typeface="Times New Roman"/>
                          <a:cs typeface="Times New Roman"/>
                        </a:rPr>
                        <a:t>Keterkaitan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dengan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catatan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anggota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keluarga</a:t>
                      </a:r>
                      <a:r>
                        <a:rPr lang="en-US" sz="1800" dirty="0">
                          <a:effectLst/>
                          <a:latin typeface="Times New Roman"/>
                          <a:ea typeface="Times New Roman"/>
                          <a:cs typeface="Times New Roman"/>
                        </a:rPr>
                        <a:t>, </a:t>
                      </a:r>
                      <a:endParaRPr lang="en-US" sz="1800" dirty="0">
                        <a:effectLst/>
                        <a:latin typeface="Calibri"/>
                        <a:ea typeface="Calibri"/>
                        <a:cs typeface="Times New Roman"/>
                      </a:endParaRPr>
                    </a:p>
                    <a:p>
                      <a:pPr marL="285750" marR="0" indent="-285750">
                        <a:lnSpc>
                          <a:spcPct val="115000"/>
                        </a:lnSpc>
                        <a:spcBef>
                          <a:spcPts val="0"/>
                        </a:spcBef>
                        <a:spcAft>
                          <a:spcPts val="0"/>
                        </a:spcAft>
                        <a:buFont typeface="Arial" pitchFamily="34" charset="0"/>
                        <a:buChar char="•"/>
                      </a:pPr>
                      <a:r>
                        <a:rPr lang="en-US" sz="1800" dirty="0">
                          <a:effectLst/>
                          <a:latin typeface="Times New Roman"/>
                          <a:ea typeface="Times New Roman"/>
                          <a:cs typeface="Times New Roman"/>
                        </a:rPr>
                        <a:t>Transfer </a:t>
                      </a:r>
                      <a:r>
                        <a:rPr lang="en-US" sz="1800" dirty="0" err="1">
                          <a:effectLst/>
                          <a:latin typeface="Times New Roman"/>
                          <a:ea typeface="Times New Roman"/>
                          <a:cs typeface="Times New Roman"/>
                        </a:rPr>
                        <a:t>informasi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penagihan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elektronik</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txBody>
                  <a:tcPr marL="68580" marR="68580" marT="0" marB="0" anchor="ctr"/>
                </a:tc>
              </a:tr>
            </a:tbl>
          </a:graphicData>
        </a:graphic>
      </p:graphicFrame>
      <p:sp>
        <p:nvSpPr>
          <p:cNvPr id="4" name="Rectangle 3"/>
          <p:cNvSpPr/>
          <p:nvPr/>
        </p:nvSpPr>
        <p:spPr>
          <a:xfrm>
            <a:off x="755576" y="6165304"/>
            <a:ext cx="4140621" cy="369332"/>
          </a:xfrm>
          <a:prstGeom prst="rect">
            <a:avLst/>
          </a:prstGeom>
        </p:spPr>
        <p:txBody>
          <a:bodyPr wrap="none">
            <a:spAutoFit/>
          </a:bodyPr>
          <a:lstStyle/>
          <a:p>
            <a:r>
              <a:rPr lang="en-US" dirty="0" err="1"/>
              <a:t>Sumber</a:t>
            </a:r>
            <a:r>
              <a:rPr lang="en-US" dirty="0"/>
              <a:t> : Institute of Medicine </a:t>
            </a:r>
            <a:r>
              <a:rPr lang="en-US" dirty="0" smtClean="0"/>
              <a:t>(IOM.) </a:t>
            </a:r>
            <a:r>
              <a:rPr lang="en-US" dirty="0"/>
              <a:t>2003</a:t>
            </a:r>
          </a:p>
        </p:txBody>
      </p:sp>
    </p:spTree>
    <p:extLst>
      <p:ext uri="{BB962C8B-B14F-4D97-AF65-F5344CB8AC3E}">
        <p14:creationId xmlns:p14="http://schemas.microsoft.com/office/powerpoint/2010/main" val="15542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4114800" cy="917064"/>
          </a:xfrm>
        </p:spPr>
        <p:txBody>
          <a:bodyPr>
            <a:normAutofit/>
          </a:bodyPr>
          <a:lstStyle/>
          <a:p>
            <a:r>
              <a:rPr lang="id-ID" dirty="0" smtClean="0"/>
              <a:t> </a:t>
            </a:r>
            <a:r>
              <a:rPr lang="en-US" dirty="0"/>
              <a:t>Table </a:t>
            </a:r>
            <a:r>
              <a:rPr lang="en-US" dirty="0" smtClean="0"/>
              <a:t>8.2 </a:t>
            </a:r>
            <a:r>
              <a:rPr lang="id-ID" dirty="0"/>
              <a:t>Persyaratan pengguna IOM asli</a:t>
            </a:r>
          </a:p>
        </p:txBody>
      </p:sp>
      <p:graphicFrame>
        <p:nvGraphicFramePr>
          <p:cNvPr id="3" name="Table 2"/>
          <p:cNvGraphicFramePr>
            <a:graphicFrameLocks noGrp="1"/>
          </p:cNvGraphicFramePr>
          <p:nvPr>
            <p:extLst>
              <p:ext uri="{D42A27DB-BD31-4B8C-83A1-F6EECF244321}">
                <p14:modId xmlns:p14="http://schemas.microsoft.com/office/powerpoint/2010/main" val="4171634652"/>
              </p:ext>
            </p:extLst>
          </p:nvPr>
        </p:nvGraphicFramePr>
        <p:xfrm>
          <a:off x="683568" y="1412776"/>
          <a:ext cx="7560840" cy="4763786"/>
        </p:xfrm>
        <a:graphic>
          <a:graphicData uri="http://schemas.openxmlformats.org/drawingml/2006/table">
            <a:tbl>
              <a:tblPr firstRow="1" firstCol="1" bandRow="1">
                <a:tableStyleId>{5C22544A-7EE6-4342-B048-85BDC9FD1C3A}</a:tableStyleId>
              </a:tblPr>
              <a:tblGrid>
                <a:gridCol w="2898979"/>
                <a:gridCol w="4661861"/>
              </a:tblGrid>
              <a:tr h="294110">
                <a:tc>
                  <a:txBody>
                    <a:bodyPr/>
                    <a:lstStyle/>
                    <a:p>
                      <a:pPr marL="0" marR="0" algn="ctr">
                        <a:lnSpc>
                          <a:spcPct val="115000"/>
                        </a:lnSpc>
                        <a:spcBef>
                          <a:spcPts val="0"/>
                        </a:spcBef>
                        <a:spcAft>
                          <a:spcPts val="1000"/>
                        </a:spcAft>
                      </a:pPr>
                      <a:r>
                        <a:rPr lang="en-US" sz="2400" dirty="0" err="1">
                          <a:effectLst/>
                        </a:rPr>
                        <a:t>Persyaratan</a:t>
                      </a:r>
                      <a:r>
                        <a:rPr lang="en-US" sz="2400" dirty="0">
                          <a:effectLst/>
                        </a:rPr>
                        <a:t> </a:t>
                      </a:r>
                      <a:r>
                        <a:rPr lang="en-US" sz="2400" dirty="0" err="1">
                          <a:effectLst/>
                        </a:rPr>
                        <a:t>Kategori</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err="1">
                          <a:effectLst/>
                        </a:rPr>
                        <a:t>Contoh</a:t>
                      </a:r>
                      <a:endParaRPr lang="en-US" sz="2400" dirty="0">
                        <a:effectLst/>
                        <a:latin typeface="Calibri"/>
                        <a:ea typeface="Calibri"/>
                        <a:cs typeface="Times New Roman"/>
                      </a:endParaRPr>
                    </a:p>
                  </a:txBody>
                  <a:tcPr marL="68580" marR="68580" marT="0" marB="0"/>
                </a:tc>
              </a:tr>
              <a:tr h="1531443">
                <a:tc>
                  <a:txBody>
                    <a:bodyPr/>
                    <a:lstStyle/>
                    <a:p>
                      <a:pPr marL="0" marR="0" algn="ctr">
                        <a:lnSpc>
                          <a:spcPct val="115000"/>
                        </a:lnSpc>
                        <a:spcBef>
                          <a:spcPts val="0"/>
                        </a:spcBef>
                        <a:spcAft>
                          <a:spcPts val="0"/>
                        </a:spcAft>
                      </a:pPr>
                      <a:r>
                        <a:rPr lang="en-US" sz="2000" dirty="0" err="1">
                          <a:effectLst/>
                          <a:latin typeface="Times New Roman"/>
                          <a:ea typeface="Times New Roman"/>
                          <a:cs typeface="Times New Roman"/>
                        </a:rPr>
                        <a:t>Kemampuan</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pelaporan</a:t>
                      </a:r>
                      <a:endParaRPr lang="en-US" sz="2000" dirty="0">
                        <a:effectLst/>
                        <a:latin typeface="Calibri"/>
                        <a:ea typeface="Calibri"/>
                        <a:cs typeface="Times New Roman"/>
                      </a:endParaRPr>
                    </a:p>
                  </a:txBody>
                  <a:tcPr marL="68580" marR="68580" marT="0" marB="0" anchor="ctr"/>
                </a:tc>
                <a:tc>
                  <a:txBody>
                    <a:bodyPr/>
                    <a:lstStyle/>
                    <a:p>
                      <a:pPr marL="285750" marR="0" indent="-285750">
                        <a:lnSpc>
                          <a:spcPct val="115000"/>
                        </a:lnSpc>
                        <a:spcBef>
                          <a:spcPts val="0"/>
                        </a:spcBef>
                        <a:spcAft>
                          <a:spcPts val="0"/>
                        </a:spcAft>
                        <a:buFont typeface="Arial" pitchFamily="34" charset="0"/>
                        <a:buChar char="•"/>
                      </a:pPr>
                      <a:r>
                        <a:rPr lang="en-US" sz="1800" dirty="0">
                          <a:effectLst/>
                          <a:latin typeface="Times New Roman"/>
                          <a:ea typeface="Times New Roman"/>
                          <a:cs typeface="Times New Roman"/>
                        </a:rPr>
                        <a:t>"</a:t>
                      </a:r>
                      <a:r>
                        <a:rPr lang="en-US" sz="1800" dirty="0" err="1">
                          <a:effectLst/>
                          <a:latin typeface="Times New Roman"/>
                          <a:ea typeface="Times New Roman"/>
                          <a:cs typeface="Times New Roman"/>
                        </a:rPr>
                        <a:t>Memperoleh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Dokumen</a:t>
                      </a:r>
                      <a:r>
                        <a:rPr lang="en-US" sz="1800" dirty="0">
                          <a:effectLst/>
                          <a:latin typeface="Times New Roman"/>
                          <a:ea typeface="Times New Roman"/>
                          <a:cs typeface="Times New Roman"/>
                        </a:rPr>
                        <a:t> " (</a:t>
                      </a:r>
                      <a:r>
                        <a:rPr lang="en-US" sz="1800" dirty="0" err="1">
                          <a:effectLst/>
                          <a:latin typeface="Times New Roman"/>
                          <a:ea typeface="Times New Roman"/>
                          <a:cs typeface="Times New Roman"/>
                        </a:rPr>
                        <a:t>bentuk</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asuransi</a:t>
                      </a:r>
                      <a:r>
                        <a:rPr lang="en-US" sz="1800" dirty="0">
                          <a:effectLst/>
                          <a:latin typeface="Times New Roman"/>
                          <a:ea typeface="Times New Roman"/>
                          <a:cs typeface="Times New Roman"/>
                        </a:rPr>
                        <a:t>), </a:t>
                      </a:r>
                      <a:endParaRPr lang="en-US" sz="1800" dirty="0">
                        <a:effectLst/>
                        <a:latin typeface="Calibri"/>
                        <a:ea typeface="Calibri"/>
                        <a:cs typeface="Times New Roman"/>
                      </a:endParaRPr>
                    </a:p>
                    <a:p>
                      <a:pPr marL="285750" marR="0" indent="-285750">
                        <a:lnSpc>
                          <a:spcPct val="115000"/>
                        </a:lnSpc>
                        <a:spcBef>
                          <a:spcPts val="0"/>
                        </a:spcBef>
                        <a:spcAft>
                          <a:spcPts val="0"/>
                        </a:spcAft>
                        <a:buFont typeface="Arial" pitchFamily="34" charset="0"/>
                        <a:buChar char="•"/>
                      </a:pPr>
                      <a:r>
                        <a:rPr lang="en-US" sz="1800" dirty="0">
                          <a:effectLst/>
                          <a:latin typeface="Times New Roman"/>
                          <a:ea typeface="Times New Roman"/>
                          <a:cs typeface="Times New Roman"/>
                        </a:rPr>
                        <a:t>Output </a:t>
                      </a:r>
                      <a:r>
                        <a:rPr lang="en-US" sz="1800" dirty="0" err="1">
                          <a:effectLst/>
                          <a:latin typeface="Times New Roman"/>
                          <a:ea typeface="Times New Roman"/>
                          <a:cs typeface="Times New Roman"/>
                        </a:rPr>
                        <a:t>dan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Pengguna</a:t>
                      </a:r>
                      <a:r>
                        <a:rPr lang="en-US" sz="1800" dirty="0">
                          <a:effectLst/>
                          <a:latin typeface="Times New Roman"/>
                          <a:ea typeface="Times New Roman"/>
                          <a:cs typeface="Times New Roman"/>
                        </a:rPr>
                        <a:t> </a:t>
                      </a:r>
                      <a:r>
                        <a:rPr lang="en-US" sz="1800" dirty="0" smtClean="0">
                          <a:effectLst/>
                          <a:latin typeface="Times New Roman"/>
                          <a:ea typeface="Times New Roman"/>
                          <a:cs typeface="Times New Roman"/>
                        </a:rPr>
                        <a:t>interface </a:t>
                      </a:r>
                      <a:r>
                        <a:rPr lang="en-US" sz="1800" dirty="0" err="1">
                          <a:effectLst/>
                          <a:latin typeface="Times New Roman"/>
                          <a:ea typeface="Times New Roman"/>
                          <a:cs typeface="Times New Roman"/>
                        </a:rPr>
                        <a:t>lainnya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mudah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disesuaikan</a:t>
                      </a:r>
                      <a:r>
                        <a:rPr lang="en-US" sz="1800" dirty="0">
                          <a:effectLst/>
                          <a:latin typeface="Times New Roman"/>
                          <a:ea typeface="Times New Roman"/>
                          <a:cs typeface="Times New Roman"/>
                        </a:rPr>
                        <a:t>, </a:t>
                      </a:r>
                      <a:endParaRPr lang="en-US" sz="1800" dirty="0">
                        <a:effectLst/>
                        <a:latin typeface="Calibri"/>
                        <a:ea typeface="Calibri"/>
                        <a:cs typeface="Times New Roman"/>
                      </a:endParaRPr>
                    </a:p>
                    <a:p>
                      <a:pPr marL="285750" marR="0" indent="-285750">
                        <a:lnSpc>
                          <a:spcPct val="115000"/>
                        </a:lnSpc>
                        <a:spcBef>
                          <a:spcPts val="0"/>
                        </a:spcBef>
                        <a:spcAft>
                          <a:spcPts val="0"/>
                        </a:spcAft>
                        <a:buFont typeface="Arial" pitchFamily="34" charset="0"/>
                        <a:buChar char="•"/>
                      </a:pPr>
                      <a:r>
                        <a:rPr lang="en-US" sz="1800" dirty="0" err="1">
                          <a:effectLst/>
                          <a:latin typeface="Times New Roman"/>
                          <a:ea typeface="Times New Roman"/>
                          <a:cs typeface="Times New Roman"/>
                        </a:rPr>
                        <a:t>Standar</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laporan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klinis</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ringkasan</a:t>
                      </a:r>
                      <a:r>
                        <a:rPr lang="en-US" sz="1800" dirty="0">
                          <a:effectLst/>
                          <a:latin typeface="Times New Roman"/>
                          <a:ea typeface="Times New Roman"/>
                          <a:cs typeface="Times New Roman"/>
                        </a:rPr>
                        <a:t> debit),</a:t>
                      </a:r>
                      <a:endParaRPr lang="en-US" sz="1800" dirty="0">
                        <a:effectLst/>
                        <a:latin typeface="Calibri"/>
                        <a:ea typeface="Calibri"/>
                        <a:cs typeface="Times New Roman"/>
                      </a:endParaRPr>
                    </a:p>
                    <a:p>
                      <a:pPr marL="285750" marR="0" indent="-285750">
                        <a:lnSpc>
                          <a:spcPct val="115000"/>
                        </a:lnSpc>
                        <a:spcBef>
                          <a:spcPts val="0"/>
                        </a:spcBef>
                        <a:spcAft>
                          <a:spcPts val="0"/>
                        </a:spcAft>
                        <a:buFont typeface="Arial" pitchFamily="34" charset="0"/>
                        <a:buChar char="•"/>
                      </a:pPr>
                      <a:r>
                        <a:rPr lang="en-US" sz="1800" dirty="0" err="1">
                          <a:effectLst/>
                          <a:latin typeface="Times New Roman"/>
                          <a:ea typeface="Times New Roman"/>
                          <a:cs typeface="Times New Roman"/>
                        </a:rPr>
                        <a:t>Disesuaikan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dengan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laporan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pertanyaan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evaluasi</a:t>
                      </a:r>
                      <a:r>
                        <a:rPr lang="en-US" sz="1800" dirty="0">
                          <a:effectLst/>
                          <a:latin typeface="Times New Roman"/>
                          <a:ea typeface="Times New Roman"/>
                          <a:cs typeface="Times New Roman"/>
                        </a:rPr>
                        <a:t> yang </a:t>
                      </a:r>
                      <a:r>
                        <a:rPr lang="en-US" sz="1800" dirty="0" err="1">
                          <a:effectLst/>
                          <a:latin typeface="Times New Roman"/>
                          <a:ea typeface="Times New Roman"/>
                          <a:cs typeface="Times New Roman"/>
                        </a:rPr>
                        <a:t>spesifik</a:t>
                      </a:r>
                      <a:r>
                        <a:rPr lang="en-US" sz="1800" dirty="0">
                          <a:effectLst/>
                          <a:latin typeface="Times New Roman"/>
                          <a:ea typeface="Times New Roman"/>
                          <a:cs typeface="Times New Roman"/>
                        </a:rPr>
                        <a:t>), </a:t>
                      </a:r>
                      <a:endParaRPr lang="en-US" sz="1800" dirty="0">
                        <a:effectLst/>
                        <a:latin typeface="Calibri"/>
                        <a:ea typeface="Calibri"/>
                        <a:cs typeface="Times New Roman"/>
                      </a:endParaRPr>
                    </a:p>
                    <a:p>
                      <a:pPr marL="285750" marR="0" indent="-285750">
                        <a:lnSpc>
                          <a:spcPct val="115000"/>
                        </a:lnSpc>
                        <a:spcBef>
                          <a:spcPts val="0"/>
                        </a:spcBef>
                        <a:spcAft>
                          <a:spcPts val="0"/>
                        </a:spcAft>
                        <a:buFont typeface="Arial" pitchFamily="34" charset="0"/>
                        <a:buChar char="•"/>
                      </a:pPr>
                      <a:r>
                        <a:rPr lang="en-US" sz="1800" dirty="0" err="1">
                          <a:effectLst/>
                          <a:latin typeface="Times New Roman"/>
                          <a:ea typeface="Times New Roman"/>
                          <a:cs typeface="Times New Roman"/>
                        </a:rPr>
                        <a:t>Tren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Laporan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grafik</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txBody>
                  <a:tcPr marL="68580" marR="68580" marT="0" marB="0" anchor="ctr"/>
                </a:tc>
              </a:tr>
              <a:tr h="912777">
                <a:tc>
                  <a:txBody>
                    <a:bodyPr/>
                    <a:lstStyle/>
                    <a:p>
                      <a:pPr marL="0" marR="0" algn="ctr">
                        <a:lnSpc>
                          <a:spcPct val="115000"/>
                        </a:lnSpc>
                        <a:spcBef>
                          <a:spcPts val="0"/>
                        </a:spcBef>
                        <a:spcAft>
                          <a:spcPts val="0"/>
                        </a:spcAft>
                      </a:pPr>
                      <a:r>
                        <a:rPr lang="en-US" sz="2000" dirty="0" err="1">
                          <a:effectLst/>
                          <a:latin typeface="Times New Roman"/>
                          <a:ea typeface="Times New Roman"/>
                          <a:cs typeface="Times New Roman"/>
                        </a:rPr>
                        <a:t>Akses</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dan</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kontrol</a:t>
                      </a:r>
                      <a:endParaRPr lang="en-US" sz="2000" dirty="0">
                        <a:effectLst/>
                        <a:latin typeface="Calibri"/>
                        <a:ea typeface="Calibri"/>
                        <a:cs typeface="Times New Roman"/>
                      </a:endParaRPr>
                    </a:p>
                  </a:txBody>
                  <a:tcPr marL="68580" marR="68580" marT="0" marB="0" anchor="ctr"/>
                </a:tc>
                <a:tc>
                  <a:txBody>
                    <a:bodyPr/>
                    <a:lstStyle/>
                    <a:p>
                      <a:pPr marL="285750" marR="0" indent="-285750">
                        <a:lnSpc>
                          <a:spcPct val="115000"/>
                        </a:lnSpc>
                        <a:spcBef>
                          <a:spcPts val="0"/>
                        </a:spcBef>
                        <a:spcAft>
                          <a:spcPts val="0"/>
                        </a:spcAft>
                        <a:buFont typeface="Arial" pitchFamily="34" charset="0"/>
                        <a:buChar char="•"/>
                      </a:pPr>
                      <a:r>
                        <a:rPr lang="en-US" sz="1800" dirty="0" err="1">
                          <a:effectLst/>
                          <a:latin typeface="Times New Roman"/>
                          <a:ea typeface="Times New Roman"/>
                          <a:cs typeface="Times New Roman"/>
                        </a:rPr>
                        <a:t>Akses</a:t>
                      </a:r>
                      <a:r>
                        <a:rPr lang="en-US" sz="1800" dirty="0">
                          <a:effectLst/>
                          <a:latin typeface="Times New Roman"/>
                          <a:ea typeface="Times New Roman"/>
                          <a:cs typeface="Times New Roman"/>
                        </a:rPr>
                        <a:t> yang  </a:t>
                      </a:r>
                      <a:r>
                        <a:rPr lang="en-US" sz="1800" dirty="0" err="1">
                          <a:effectLst/>
                          <a:latin typeface="Times New Roman"/>
                          <a:ea typeface="Times New Roman"/>
                          <a:cs typeface="Times New Roman"/>
                        </a:rPr>
                        <a:t>mudah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untuk</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mendukung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pasien</a:t>
                      </a:r>
                      <a:r>
                        <a:rPr lang="en-US" sz="1800" dirty="0">
                          <a:effectLst/>
                          <a:latin typeface="Times New Roman"/>
                          <a:ea typeface="Times New Roman"/>
                          <a:cs typeface="Times New Roman"/>
                        </a:rPr>
                        <a:t> </a:t>
                      </a:r>
                      <a:endParaRPr lang="en-US" sz="1800" dirty="0">
                        <a:effectLst/>
                        <a:latin typeface="Calibri"/>
                        <a:ea typeface="Calibri"/>
                        <a:cs typeface="Times New Roman"/>
                      </a:endParaRPr>
                    </a:p>
                    <a:p>
                      <a:pPr marL="285750" marR="0" indent="-285750">
                        <a:lnSpc>
                          <a:spcPct val="115000"/>
                        </a:lnSpc>
                        <a:spcBef>
                          <a:spcPts val="0"/>
                        </a:spcBef>
                        <a:spcAft>
                          <a:spcPts val="0"/>
                        </a:spcAft>
                        <a:buFont typeface="Arial" pitchFamily="34" charset="0"/>
                        <a:buChar char="•"/>
                      </a:pPr>
                      <a:r>
                        <a:rPr lang="en-US" sz="1800" dirty="0" err="1">
                          <a:effectLst/>
                          <a:latin typeface="Times New Roman"/>
                          <a:ea typeface="Times New Roman"/>
                          <a:cs typeface="Times New Roman"/>
                        </a:rPr>
                        <a:t>Penjagaan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terhadap</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pelanggaran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kerahasiaan</a:t>
                      </a:r>
                      <a:endParaRPr lang="en-US" sz="1800" dirty="0">
                        <a:effectLst/>
                        <a:latin typeface="Calibri"/>
                        <a:ea typeface="Calibri"/>
                        <a:cs typeface="Times New Roman"/>
                      </a:endParaRPr>
                    </a:p>
                  </a:txBody>
                  <a:tcPr marL="68580" marR="68580" marT="0" marB="0" anchor="ctr"/>
                </a:tc>
              </a:tr>
              <a:tr h="1222109">
                <a:tc>
                  <a:txBody>
                    <a:bodyPr/>
                    <a:lstStyle/>
                    <a:p>
                      <a:pPr marL="0" marR="0" algn="ctr">
                        <a:lnSpc>
                          <a:spcPct val="115000"/>
                        </a:lnSpc>
                        <a:spcBef>
                          <a:spcPts val="0"/>
                        </a:spcBef>
                        <a:spcAft>
                          <a:spcPts val="0"/>
                        </a:spcAft>
                      </a:pPr>
                      <a:r>
                        <a:rPr lang="en-US" sz="2000" dirty="0" err="1">
                          <a:effectLst/>
                          <a:latin typeface="Times New Roman"/>
                          <a:ea typeface="Times New Roman"/>
                          <a:cs typeface="Times New Roman"/>
                        </a:rPr>
                        <a:t>Pelatihan</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dan</a:t>
                      </a:r>
                      <a:r>
                        <a:rPr lang="en-US" sz="2000" dirty="0">
                          <a:effectLst/>
                          <a:latin typeface="Times New Roman"/>
                          <a:ea typeface="Times New Roman"/>
                          <a:cs typeface="Times New Roman"/>
                        </a:rPr>
                        <a:t> </a:t>
                      </a:r>
                      <a:r>
                        <a:rPr lang="en-US" sz="2000" dirty="0" err="1">
                          <a:effectLst/>
                          <a:latin typeface="Times New Roman"/>
                          <a:ea typeface="Times New Roman"/>
                          <a:cs typeface="Times New Roman"/>
                        </a:rPr>
                        <a:t>implementasi</a:t>
                      </a:r>
                      <a:endParaRPr lang="en-US" sz="2000" dirty="0">
                        <a:effectLst/>
                        <a:latin typeface="Calibri"/>
                        <a:ea typeface="Calibri"/>
                        <a:cs typeface="Times New Roman"/>
                      </a:endParaRPr>
                    </a:p>
                  </a:txBody>
                  <a:tcPr marL="68580" marR="68580" marT="0" marB="0" anchor="ctr"/>
                </a:tc>
                <a:tc>
                  <a:txBody>
                    <a:bodyPr/>
                    <a:lstStyle/>
                    <a:p>
                      <a:pPr marL="307340" marR="0" indent="-285750">
                        <a:lnSpc>
                          <a:spcPct val="115000"/>
                        </a:lnSpc>
                        <a:spcBef>
                          <a:spcPts val="0"/>
                        </a:spcBef>
                        <a:spcAft>
                          <a:spcPts val="0"/>
                        </a:spcAft>
                        <a:buFont typeface="Arial" pitchFamily="34" charset="0"/>
                        <a:buChar char="•"/>
                      </a:pPr>
                      <a:r>
                        <a:rPr lang="en-US" sz="1800" dirty="0" err="1">
                          <a:effectLst/>
                          <a:latin typeface="Times New Roman"/>
                          <a:ea typeface="Times New Roman"/>
                          <a:cs typeface="Times New Roman"/>
                        </a:rPr>
                        <a:t>Pelatihan</a:t>
                      </a:r>
                      <a:r>
                        <a:rPr lang="en-US" sz="1800" dirty="0">
                          <a:effectLst/>
                          <a:latin typeface="Times New Roman"/>
                          <a:ea typeface="Times New Roman"/>
                          <a:cs typeface="Times New Roman"/>
                        </a:rPr>
                        <a:t> yang minimal </a:t>
                      </a:r>
                      <a:r>
                        <a:rPr lang="en-US" sz="1800" dirty="0" err="1">
                          <a:effectLst/>
                          <a:latin typeface="Times New Roman"/>
                          <a:ea typeface="Times New Roman"/>
                          <a:cs typeface="Times New Roman"/>
                        </a:rPr>
                        <a:t>diperlukan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untuk</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penggunaan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sistem</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p>
                      <a:pPr marL="285750" marR="0" indent="-285750">
                        <a:lnSpc>
                          <a:spcPct val="115000"/>
                        </a:lnSpc>
                        <a:spcBef>
                          <a:spcPts val="0"/>
                        </a:spcBef>
                        <a:spcAft>
                          <a:spcPts val="0"/>
                        </a:spcAft>
                        <a:buFont typeface="Arial" pitchFamily="34" charset="0"/>
                        <a:buChar char="•"/>
                      </a:pPr>
                      <a:r>
                        <a:rPr lang="en-US" sz="1800" dirty="0">
                          <a:effectLst/>
                          <a:latin typeface="Times New Roman"/>
                          <a:ea typeface="Times New Roman"/>
                          <a:cs typeface="Times New Roman"/>
                        </a:rPr>
                        <a:t>Lulus </a:t>
                      </a:r>
                      <a:r>
                        <a:rPr lang="en-US" sz="1800" dirty="0" err="1">
                          <a:effectLst/>
                          <a:latin typeface="Times New Roman"/>
                          <a:ea typeface="Times New Roman"/>
                          <a:cs typeface="Times New Roman"/>
                        </a:rPr>
                        <a:t>implementasi</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txBody>
                  <a:tcPr marL="68580" marR="68580" marT="0" marB="0" anchor="ctr"/>
                </a:tc>
              </a:tr>
            </a:tbl>
          </a:graphicData>
        </a:graphic>
      </p:graphicFrame>
      <p:sp>
        <p:nvSpPr>
          <p:cNvPr id="4" name="Rectangle 3"/>
          <p:cNvSpPr/>
          <p:nvPr/>
        </p:nvSpPr>
        <p:spPr>
          <a:xfrm>
            <a:off x="755576" y="6165304"/>
            <a:ext cx="4140621" cy="369332"/>
          </a:xfrm>
          <a:prstGeom prst="rect">
            <a:avLst/>
          </a:prstGeom>
        </p:spPr>
        <p:txBody>
          <a:bodyPr wrap="none">
            <a:spAutoFit/>
          </a:bodyPr>
          <a:lstStyle/>
          <a:p>
            <a:r>
              <a:rPr lang="en-US" dirty="0" err="1"/>
              <a:t>Sumber</a:t>
            </a:r>
            <a:r>
              <a:rPr lang="en-US" dirty="0"/>
              <a:t> : </a:t>
            </a:r>
            <a:r>
              <a:rPr lang="en-US" dirty="0" smtClean="0"/>
              <a:t>Institute of Medicine (IOM.) </a:t>
            </a:r>
            <a:r>
              <a:rPr lang="en-US" dirty="0"/>
              <a:t>2003</a:t>
            </a:r>
          </a:p>
        </p:txBody>
      </p:sp>
    </p:spTree>
    <p:extLst>
      <p:ext uri="{BB962C8B-B14F-4D97-AF65-F5344CB8AC3E}">
        <p14:creationId xmlns:p14="http://schemas.microsoft.com/office/powerpoint/2010/main" val="2292290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628800"/>
            <a:ext cx="8784976" cy="4104456"/>
          </a:xfrm>
        </p:spPr>
        <p:txBody>
          <a:bodyPr>
            <a:normAutofit/>
          </a:bodyPr>
          <a:lstStyle/>
          <a:p>
            <a:pPr marL="514350" indent="-514350" algn="just">
              <a:buAutoNum type="arabicPeriod"/>
            </a:pPr>
            <a:r>
              <a:rPr lang="id-ID" sz="2400" dirty="0"/>
              <a:t>Sistem yang sangat kompleks</a:t>
            </a:r>
          </a:p>
          <a:p>
            <a:pPr marL="514350" indent="-514350" algn="just">
              <a:buAutoNum type="arabicPeriod"/>
            </a:pPr>
            <a:r>
              <a:rPr lang="id-ID" sz="2400" dirty="0"/>
              <a:t>Mempunyai hubungan timbal balik dari semua aplikasi, tetapi juga terintegrasi dengan semua komponen dari infrastruktur informasi RKE.</a:t>
            </a:r>
          </a:p>
          <a:p>
            <a:pPr marL="514350" indent="-514350" algn="just">
              <a:buAutoNum type="arabicPeriod"/>
            </a:pPr>
            <a:r>
              <a:rPr lang="id-ID" sz="2400" dirty="0"/>
              <a:t>Ada manfaat dan keuntungan dari sistem untuk organisasi internal dan penggunaan lain dari luar organisasi.</a:t>
            </a:r>
          </a:p>
        </p:txBody>
      </p:sp>
      <p:sp>
        <p:nvSpPr>
          <p:cNvPr id="2" name="Title 1"/>
          <p:cNvSpPr>
            <a:spLocks noGrp="1"/>
          </p:cNvSpPr>
          <p:nvPr>
            <p:ph type="title"/>
          </p:nvPr>
        </p:nvSpPr>
        <p:spPr>
          <a:xfrm>
            <a:off x="457200" y="274638"/>
            <a:ext cx="8229600" cy="99412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id-ID" sz="3600" dirty="0"/>
              <a:t>Apa yang membuat RKE dilaksanakan ?</a:t>
            </a:r>
          </a:p>
        </p:txBody>
      </p:sp>
    </p:spTree>
    <p:extLst>
      <p:ext uri="{BB962C8B-B14F-4D97-AF65-F5344CB8AC3E}">
        <p14:creationId xmlns:p14="http://schemas.microsoft.com/office/powerpoint/2010/main" val="3020998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1134</TotalTime>
  <Words>2016</Words>
  <Application>Microsoft Office PowerPoint</Application>
  <PresentationFormat>On-screen Show (4:3)</PresentationFormat>
  <Paragraphs>306</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BlackTie</vt:lpstr>
      <vt:lpstr>PowerPoint Presentation</vt:lpstr>
      <vt:lpstr>KEMAMPUAN AKHIR YANG DIHARAPKAN</vt:lpstr>
      <vt:lpstr>Ruang lingkup dan tujuan </vt:lpstr>
      <vt:lpstr>Ruang lingkup dan tujuan </vt:lpstr>
      <vt:lpstr>PowerPoint Presentation</vt:lpstr>
      <vt:lpstr>Tabel 8.2 : Persyaratan pengguna IOM asli</vt:lpstr>
      <vt:lpstr>Tabel 8.2 : Persyaratan pengguna IOM asli</vt:lpstr>
      <vt:lpstr> Table 8.2 Persyaratan pengguna IOM asli</vt:lpstr>
      <vt:lpstr>Apa yang membuat RKE dilaksanakan ?</vt:lpstr>
      <vt:lpstr>Model untuk memahami Persyaratan Fungsional</vt:lpstr>
      <vt:lpstr>Model untuk memahami Persyaratan Fungsional</vt:lpstr>
      <vt:lpstr>Komisi Akreditasi (JC 2008)</vt:lpstr>
      <vt:lpstr>Tabel 8.1 Penggunaan Utama Dan Sekunder dari Sistem RKE</vt:lpstr>
      <vt:lpstr>Pengertian dari kebutuhan Fungsional :</vt:lpstr>
      <vt:lpstr>IOM ( Lembaga Kedokteran )</vt:lpstr>
      <vt:lpstr>Sistem RKE meliputi ( IOM 2003,1 )</vt:lpstr>
      <vt:lpstr>PowerPoint Presentation</vt:lpstr>
      <vt:lpstr>Table 8.3 IOM 2003, Kemampuan Inti untuk Suatu Sistem RKE</vt:lpstr>
      <vt:lpstr>Table 8.3 IOM 2003, Kemampuan Inti untuk Suatu Sistem RKE</vt:lpstr>
      <vt:lpstr>Table 8.3 IOM 2003, Kemampuan Inti untuk Suatu Sistem RKE</vt:lpstr>
      <vt:lpstr>Table 8.3 IOM 2003, Kemampuan Inti untuk Suatu Sistem RKE</vt:lpstr>
      <vt:lpstr>HL7 ( Health Level Seven )</vt:lpstr>
      <vt:lpstr>PowerPoint Presentation</vt:lpstr>
      <vt:lpstr>Komisi SertifikaSI pada  Teknologi Informasi Kesehatan</vt:lpstr>
      <vt:lpstr>Sumber-sumber lain dari Kebutuhan Fungsional RKE</vt:lpstr>
      <vt:lpstr>Sumber-sumber lain dari Kebutuhan Fungsional RKE</vt:lpstr>
      <vt:lpstr>Persyaratan untuk kegunaan RKE:</vt:lpstr>
      <vt:lpstr>Proses Penilaian Kebutuhan Fungsional </vt:lpstr>
      <vt:lpstr>Setiap organisasi perlu menetapkan persyaratan fungsional</vt:lpstr>
      <vt:lpstr>SURVEI PENGGUNA</vt:lpstr>
      <vt:lpstr>Kasus Penggunaan</vt:lpstr>
      <vt:lpstr>PowerPoint Presentation</vt:lpstr>
      <vt:lpstr>Langkah Memverifikasi Persyaratan Pengguna :</vt:lpstr>
      <vt:lpstr>Langkah Memverifikasi Persyaratan Pengguna :</vt:lpstr>
      <vt:lpstr>Langkah Memverifikasi Persyaratan Pengguna</vt:lpstr>
      <vt:lpstr>Langkah Memverifikasi Persyaratan Pengguna</vt:lpstr>
      <vt:lpstr>PowerPoint Presentation</vt:lpstr>
      <vt:lpstr>Kesimpulan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PENILAIAN KEBUTUHAN FUNGSIONAL</dc:title>
  <dc:creator>hp</dc:creator>
  <cp:lastModifiedBy>Class</cp:lastModifiedBy>
  <cp:revision>70</cp:revision>
  <dcterms:created xsi:type="dcterms:W3CDTF">2016-11-17T11:15:09Z</dcterms:created>
  <dcterms:modified xsi:type="dcterms:W3CDTF">2017-11-29T05:39:00Z</dcterms:modified>
</cp:coreProperties>
</file>