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16" r:id="rId2"/>
    <p:sldId id="378" r:id="rId3"/>
    <p:sldId id="379" r:id="rId4"/>
    <p:sldId id="380" r:id="rId5"/>
    <p:sldId id="382" r:id="rId6"/>
    <p:sldId id="383" r:id="rId7"/>
    <p:sldId id="384" r:id="rId8"/>
    <p:sldId id="257" r:id="rId9"/>
    <p:sldId id="364" r:id="rId10"/>
    <p:sldId id="455" r:id="rId11"/>
    <p:sldId id="454" r:id="rId12"/>
    <p:sldId id="426" r:id="rId13"/>
    <p:sldId id="411" r:id="rId14"/>
    <p:sldId id="421" r:id="rId15"/>
    <p:sldId id="422" r:id="rId16"/>
    <p:sldId id="428" r:id="rId17"/>
    <p:sldId id="429" r:id="rId18"/>
    <p:sldId id="427" r:id="rId19"/>
    <p:sldId id="430" r:id="rId20"/>
    <p:sldId id="423" r:id="rId21"/>
    <p:sldId id="424" r:id="rId22"/>
    <p:sldId id="425" r:id="rId23"/>
    <p:sldId id="434" r:id="rId24"/>
    <p:sldId id="431" r:id="rId25"/>
    <p:sldId id="432" r:id="rId26"/>
    <p:sldId id="433" r:id="rId27"/>
    <p:sldId id="435" r:id="rId28"/>
    <p:sldId id="436" r:id="rId29"/>
    <p:sldId id="437" r:id="rId30"/>
    <p:sldId id="439" r:id="rId31"/>
    <p:sldId id="438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48" r:id="rId41"/>
    <p:sldId id="449" r:id="rId42"/>
    <p:sldId id="450" r:id="rId43"/>
    <p:sldId id="451" r:id="rId44"/>
    <p:sldId id="452" r:id="rId45"/>
    <p:sldId id="420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D6F"/>
    <a:srgbClr val="AD1D87"/>
    <a:srgbClr val="913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07" autoAdjust="0"/>
    <p:restoredTop sz="91304" autoAdjust="0"/>
  </p:normalViewPr>
  <p:slideViewPr>
    <p:cSldViewPr>
      <p:cViewPr>
        <p:scale>
          <a:sx n="60" d="100"/>
          <a:sy n="60" d="100"/>
        </p:scale>
        <p:origin x="109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EE6232-40FD-4A81-A44C-58AEEFAEF8FA}" type="datetimeFigureOut">
              <a:rPr lang="id-ID"/>
              <a:pPr>
                <a:defRPr/>
              </a:pPr>
              <a:t>10/03/2018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6A31809-AF84-4965-A22D-DA5A2957B09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146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Sistem_pemrosesan_transaksi#cite_note-Transaction_Processing_System-2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d.wikipedia.org/w/index.php?title=Integritas&amp;action=edit&amp;redlink=1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1809-AF84-4965-A22D-DA5A2957B09A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9273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99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66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SDLC, Rapid </a:t>
            </a:r>
            <a:r>
              <a:rPr lang="en-US" dirty="0" err="1" smtClean="0"/>
              <a:t>Aplication</a:t>
            </a:r>
            <a:r>
              <a:rPr lang="en-US" dirty="0" smtClean="0"/>
              <a:t> Development, </a:t>
            </a:r>
            <a:r>
              <a:rPr lang="en-US" dirty="0" err="1" smtClean="0"/>
              <a:t>Waterfal</a:t>
            </a:r>
            <a:r>
              <a:rPr lang="en-US" dirty="0" smtClean="0"/>
              <a:t>,</a:t>
            </a:r>
            <a:r>
              <a:rPr lang="en-US" baseline="0" dirty="0" smtClean="0"/>
              <a:t> Framework for the </a:t>
            </a:r>
            <a:r>
              <a:rPr lang="en-US" baseline="0" dirty="0" err="1" smtClean="0"/>
              <a:t>Aplication</a:t>
            </a:r>
            <a:r>
              <a:rPr lang="en-US" baseline="0" dirty="0" smtClean="0"/>
              <a:t> System Technology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64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80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00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56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66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46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dirty="0" smtClean="0"/>
              <a:t>https://id.wikipedia.org/wiki/Sistem_pemrosesan_transaksi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pemrosesan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American Airlines SABRE, Yang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beroperasi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1960.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memproses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83.000 </a:t>
            </a:r>
            <a:r>
              <a:rPr lang="en-US" dirty="0" err="1" smtClean="0"/>
              <a:t>transaksi</a:t>
            </a:r>
            <a:r>
              <a:rPr lang="en-US" dirty="0" smtClean="0"/>
              <a:t> per </a:t>
            </a:r>
            <a:r>
              <a:rPr lang="en-US" dirty="0" err="1" smtClean="0"/>
              <a:t>hari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berlari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IBM 7090 </a:t>
            </a:r>
            <a:r>
              <a:rPr lang="en-US" dirty="0" err="1" smtClean="0"/>
              <a:t>komputer</a:t>
            </a:r>
            <a:r>
              <a:rPr lang="en-US" dirty="0" smtClean="0"/>
              <a:t>. SABRE </a:t>
            </a:r>
            <a:r>
              <a:rPr lang="en-US" dirty="0" err="1" smtClean="0"/>
              <a:t>bermigrasi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IBM System / 360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1972,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IBM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Program control Airline</a:t>
            </a:r>
            <a:r>
              <a:rPr lang="en-US" dirty="0" smtClean="0"/>
              <a:t> (ACP)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Transaction Processing Facility</a:t>
            </a:r>
            <a:r>
              <a:rPr lang="en-US" dirty="0" smtClean="0"/>
              <a:t> (TPF).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penerbangan</a:t>
            </a:r>
            <a:r>
              <a:rPr lang="en-US" dirty="0" smtClean="0"/>
              <a:t> TPF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bank-bank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hotel.</a:t>
            </a:r>
            <a:r>
              <a:rPr lang="en-US" baseline="30000" dirty="0" smtClean="0">
                <a:hlinkClick r:id="rId3"/>
              </a:rPr>
              <a:t>[2]</a:t>
            </a:r>
            <a:endParaRPr lang="en-US" dirty="0" smtClean="0"/>
          </a:p>
          <a:p>
            <a:r>
              <a:rPr lang="en-US" dirty="0" smtClean="0"/>
              <a:t>Hewlett-Packard </a:t>
            </a:r>
            <a:r>
              <a:rPr lang="en-US" dirty="0" err="1" smtClean="0"/>
              <a:t>sistem</a:t>
            </a:r>
            <a:r>
              <a:rPr lang="en-US" dirty="0" smtClean="0"/>
              <a:t> Non Stop (</a:t>
            </a:r>
            <a:r>
              <a:rPr lang="en-US" dirty="0" err="1" smtClean="0"/>
              <a:t>sebelumnya</a:t>
            </a:r>
            <a:r>
              <a:rPr lang="en-US" dirty="0" smtClean="0"/>
              <a:t> Tandem </a:t>
            </a:r>
            <a:r>
              <a:rPr lang="en-US" dirty="0" err="1" smtClean="0"/>
              <a:t>NonStop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smtClean="0"/>
              <a:t>hardware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software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Online </a:t>
            </a:r>
            <a:r>
              <a:rPr lang="en-US" i="1" dirty="0" smtClean="0"/>
              <a:t>Transaction Processing</a:t>
            </a:r>
            <a:r>
              <a:rPr lang="en-US" dirty="0" smtClean="0"/>
              <a:t> (OLTP) </a:t>
            </a:r>
            <a:r>
              <a:rPr lang="en-US" dirty="0" err="1" smtClean="0"/>
              <a:t>diperkenalkan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1976.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proses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ekstrem</a:t>
            </a:r>
            <a:r>
              <a:rPr lang="en-US" dirty="0" smtClean="0"/>
              <a:t> </a:t>
            </a:r>
            <a:r>
              <a:rPr lang="en-US" dirty="0" err="1" smtClean="0"/>
              <a:t>ketersediaan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hlinkClick r:id="rId4" tooltip="Integritas (halaman belum tersedia)"/>
              </a:rPr>
              <a:t>integritas</a:t>
            </a:r>
            <a:r>
              <a:rPr lang="en-US" smtClean="0"/>
              <a:t> data.</a:t>
            </a:r>
            <a:r>
              <a:rPr lang="en-US" baseline="30000" smtClean="0">
                <a:hlinkClick r:id="rId3"/>
              </a:rPr>
              <a:t>[2]</a:t>
            </a:r>
            <a:endParaRPr lang="en-US" smtClean="0"/>
          </a:p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53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4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2C3500-B875-45C2-A935-3809A0F1E30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8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56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73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33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09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35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1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2190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27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443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28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698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29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05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487FB4-429F-48A1-8814-1313F330E1FB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27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30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671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31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379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32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15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33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874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34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850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35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911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36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476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37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260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38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281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39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7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1A8CFA-3BB6-4A4D-A7FB-7F1802CCE06C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962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40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974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41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002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42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8577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43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92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44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865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45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66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5C92D5-3C61-44A9-8996-C99FA3716992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29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049856-8FEE-4DBD-8E7C-90A4F99516E3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41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DD6247-F765-4DEC-8757-EB04AE92D1BF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82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9F30F7-B589-4CF9-91E4-7735D61B86D5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31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221E1A-4C19-483F-A958-6074CC876EE8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6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F8E96-9C90-40D9-ABFD-B6EF68ACA39B}" type="datetime1">
              <a:rPr lang="en-US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1B851-BE20-4417-832F-D893B8757D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1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4D0C1-1E58-4116-8C52-483FE0D86666}" type="datetime1">
              <a:rPr lang="en-US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53B60-1DA9-474E-98F4-AB8C80DAD5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0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B02FA-3C00-4B6A-9BDF-44BBE6A361E9}" type="datetime1">
              <a:rPr lang="en-US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1F5D1-83F6-48CB-AF5E-C493D6B1D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9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F4054-4AE8-4BA3-8E76-B2A79411AC0F}" type="datetime1">
              <a:rPr lang="en-US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AFB19-AD58-470F-B820-51CABF5EE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8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7ABE-ACFE-4BE3-95C3-62290DEE19AE}" type="datetime1">
              <a:rPr lang="en-US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60100-044F-4895-B1E0-B7CBFDEE3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3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62D9A-6134-4135-B5C1-464736BE9A92}" type="datetime1">
              <a:rPr lang="en-US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96455-F9B6-45A2-B269-2A5380E91B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7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F051-1267-4D14-AB54-2FD95254DD0B}" type="datetime1">
              <a:rPr lang="en-US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942D4-FCAB-4412-9E32-238C41F4FD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CADF5-B7FD-4E67-B6B1-3470727CBC97}" type="datetime1">
              <a:rPr lang="en-US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2BBD8-6CA0-4FA1-92BC-8A4B2CE11B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4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8F4C-7294-4D27-9ACA-79E8FEE722DF}" type="datetime1">
              <a:rPr lang="en-US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B89D3-722B-4490-BDFC-2399B68ED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2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9669-5668-4366-A819-1BF03D44820F}" type="datetime1">
              <a:rPr lang="en-US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EF221-FDF0-4C3C-BD41-70CE5D784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0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8B206-27B2-46E2-BF43-BD7F3AF8BB6F}" type="datetime1">
              <a:rPr lang="en-US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2D54D-9841-4E83-82DD-6C7A0A1D5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8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0A8C40-D7E4-49D0-817D-48E4FF912F78}" type="datetime1">
              <a:rPr lang="en-US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D91BB6A3-B7EB-48AD-B019-8BAACF8DA3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76600" y="3539460"/>
            <a:ext cx="5638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700" b="1" dirty="0" smtClean="0">
                <a:solidFill>
                  <a:schemeClr val="bg1"/>
                </a:solidFill>
              </a:rPr>
              <a:t>KONTEKS METODE ANALISIS </a:t>
            </a:r>
            <a:r>
              <a:rPr lang="en-US" sz="1700" b="1" dirty="0" err="1" smtClean="0">
                <a:solidFill>
                  <a:schemeClr val="bg1"/>
                </a:solidFill>
              </a:rPr>
              <a:t>dan</a:t>
            </a:r>
            <a:r>
              <a:rPr lang="en-US" sz="1700" b="1" dirty="0" smtClean="0">
                <a:solidFill>
                  <a:schemeClr val="bg1"/>
                </a:solidFill>
              </a:rPr>
              <a:t> DESAIN SISTEM</a:t>
            </a:r>
            <a:endParaRPr lang="en-US" sz="17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1700" b="1" dirty="0">
                <a:solidFill>
                  <a:schemeClr val="bg1"/>
                </a:solidFill>
              </a:rPr>
              <a:t>PERTEMUAN-1 </a:t>
            </a:r>
          </a:p>
          <a:p>
            <a:pPr algn="ctr" eaLnBrk="1" hangingPunct="1"/>
            <a:r>
              <a:rPr lang="en-US" sz="1700" b="1" dirty="0" smtClean="0">
                <a:solidFill>
                  <a:schemeClr val="bg1"/>
                </a:solidFill>
              </a:rPr>
              <a:t>NOVIANDI</a:t>
            </a:r>
            <a:endParaRPr lang="en-US" sz="17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1700" b="1" dirty="0">
                <a:solidFill>
                  <a:schemeClr val="bg1"/>
                </a:solidFill>
              </a:rPr>
              <a:t>PRODI MIK | FAKULTAS ILMU-ILMU KESEHATAN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609600" y="775885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Kontrak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Kuliah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 descr="D:\ESA UNGGUL\Gambar\Kehadiran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28"/>
          <a:stretch/>
        </p:blipFill>
        <p:spPr bwMode="auto">
          <a:xfrm>
            <a:off x="1295400" y="2258777"/>
            <a:ext cx="924560" cy="1052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4" y="4161113"/>
            <a:ext cx="1550038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848" y="2034785"/>
            <a:ext cx="1981200" cy="1219200"/>
          </a:xfrm>
          <a:prstGeom prst="rect">
            <a:avLst/>
          </a:prstGeom>
        </p:spPr>
      </p:pic>
      <p:pic>
        <p:nvPicPr>
          <p:cNvPr id="9" name="Picture 8" descr="D:\ESA UNGGUL\Gambar\UAS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00" y="4158383"/>
            <a:ext cx="1981200" cy="14150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13756" y="2431249"/>
            <a:ext cx="1439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Kehadiran</a:t>
            </a:r>
            <a:endParaRPr lang="en-US" sz="2000" b="1" dirty="0"/>
          </a:p>
          <a:p>
            <a:r>
              <a:rPr lang="en-US" sz="2000" b="1" dirty="0" smtClean="0"/>
              <a:t>10%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72412" y="4416770"/>
            <a:ext cx="922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</a:rPr>
              <a:t>Tugas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</a:rPr>
              <a:t>0%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4048" y="229044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E0405"/>
                </a:solidFill>
              </a:rPr>
              <a:t>UTS</a:t>
            </a:r>
            <a:endParaRPr lang="en-US" sz="2000" b="1" dirty="0">
              <a:solidFill>
                <a:srgbClr val="3E0405"/>
              </a:solidFill>
            </a:endParaRPr>
          </a:p>
          <a:p>
            <a:r>
              <a:rPr lang="en-US" sz="2000" b="1" dirty="0">
                <a:solidFill>
                  <a:srgbClr val="3E0405"/>
                </a:solidFill>
              </a:rPr>
              <a:t>3</a:t>
            </a:r>
            <a:r>
              <a:rPr lang="en-US" sz="2000" b="1" dirty="0" smtClean="0">
                <a:solidFill>
                  <a:srgbClr val="3E0405"/>
                </a:solidFill>
              </a:rPr>
              <a:t>0%</a:t>
            </a:r>
            <a:endParaRPr lang="en-US" sz="2000" b="1" dirty="0">
              <a:solidFill>
                <a:srgbClr val="3E040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500" y="4410412"/>
            <a:ext cx="728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UAS</a:t>
            </a:r>
            <a:endParaRPr lang="en-US" sz="2000" b="1" dirty="0"/>
          </a:p>
          <a:p>
            <a:r>
              <a:rPr lang="en-US" sz="2000" b="1" dirty="0"/>
              <a:t>4</a:t>
            </a:r>
            <a:r>
              <a:rPr lang="en-US" sz="2000" b="1" dirty="0" smtClean="0"/>
              <a:t>0%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362939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4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6667" y="1600200"/>
            <a:ext cx="28392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Learning Outcomes</a:t>
            </a:r>
            <a:endParaRPr lang="en-US" sz="2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716887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Diharapkan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pengertian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/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, </a:t>
            </a:r>
            <a:r>
              <a:rPr lang="en-US" sz="2000" dirty="0" err="1" smtClean="0"/>
              <a:t>peranan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, </a:t>
            </a:r>
            <a:r>
              <a:rPr lang="en-US" sz="2000" dirty="0" err="1" smtClean="0"/>
              <a:t>tren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implikasinya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/ </a:t>
            </a:r>
            <a:r>
              <a:rPr lang="en-US" sz="2000" dirty="0" err="1" smtClean="0"/>
              <a:t>teknologi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59145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1937" y="3213556"/>
            <a:ext cx="71886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KONTEKS METODE ANALISIS DAN DESAIN SISTEM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2714369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527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2770" y="1371600"/>
            <a:ext cx="12907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dirty="0" smtClean="0"/>
              <a:t>Outline</a:t>
            </a:r>
            <a:endParaRPr lang="en-US" sz="25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872770" y="2046691"/>
            <a:ext cx="74270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Framework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desain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Stakeholder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Proses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sederhana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99367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914400"/>
            <a:ext cx="60381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 Framework for Systems Analysis and Design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457200" y="1843950"/>
            <a:ext cx="533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solidFill>
                  <a:srgbClr val="FF0000"/>
                </a:solidFill>
              </a:rPr>
              <a:t>Sistem informasi </a:t>
            </a:r>
            <a:r>
              <a:rPr lang="id-ID" sz="2000" dirty="0"/>
              <a:t>adalah pengaturan </a:t>
            </a:r>
            <a:r>
              <a:rPr lang="id-ID" sz="2000" dirty="0" smtClean="0"/>
              <a:t>orang</a:t>
            </a:r>
            <a:r>
              <a:rPr lang="en-US" sz="2000" dirty="0" smtClean="0"/>
              <a:t> </a:t>
            </a:r>
            <a:r>
              <a:rPr lang="en-US" sz="2000" i="1" dirty="0" smtClean="0"/>
              <a:t>(user)</a:t>
            </a:r>
            <a:r>
              <a:rPr lang="id-ID" sz="2000" dirty="0" smtClean="0"/>
              <a:t>, </a:t>
            </a:r>
            <a:r>
              <a:rPr lang="id-ID" sz="2000" dirty="0"/>
              <a:t>data, proses, dan teknologi informasi yang berinteraksi </a:t>
            </a:r>
            <a:r>
              <a:rPr lang="id-ID" sz="2000" dirty="0" smtClean="0"/>
              <a:t>untuk</a:t>
            </a:r>
            <a:r>
              <a:rPr lang="en-US" sz="2000" dirty="0" smtClean="0"/>
              <a:t> </a:t>
            </a:r>
            <a:r>
              <a:rPr lang="id-ID" sz="2000" dirty="0" smtClean="0"/>
              <a:t>mengumpulkan</a:t>
            </a:r>
            <a:r>
              <a:rPr lang="id-ID" sz="2000" dirty="0"/>
              <a:t>, mengolah, menyimpan, dan menyediakan sebagai informasi yang dibutuhkan untuk mendukung sebuah organisasi</a:t>
            </a:r>
            <a:r>
              <a:rPr lang="id-ID" sz="2000" dirty="0" smtClean="0"/>
              <a:t>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23" y="2046683"/>
            <a:ext cx="2981325" cy="1533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86348" y="407529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d-ID" sz="2000" dirty="0">
                <a:solidFill>
                  <a:srgbClr val="FF0000"/>
                </a:solidFill>
              </a:rPr>
              <a:t>Teknologi informasi </a:t>
            </a:r>
            <a:r>
              <a:rPr lang="id-ID" sz="2000" dirty="0"/>
              <a:t>adalah istilah kontemporer yang menggambarkan kombinasi teknologi komputer (perangkat keras dan perangkat lunak) dengan teknologi telekomunikasi (data, gambar, dan jaringan suara).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94792"/>
            <a:ext cx="3723832" cy="167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85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86287" y="2357407"/>
            <a:ext cx="4025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Sistem pemrosesan transaksi (TPS) adalah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</a:t>
            </a:r>
            <a:r>
              <a:rPr lang="id-ID" sz="2000" dirty="0" smtClean="0"/>
              <a:t>istem </a:t>
            </a:r>
            <a:r>
              <a:rPr lang="id-ID" sz="2000" dirty="0"/>
              <a:t>informasi yang menangkap dan memproses data tentang transaksi bisnis</a:t>
            </a:r>
            <a:r>
              <a:rPr lang="id-ID" sz="2000" dirty="0" smtClean="0"/>
              <a:t>.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menjalankan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mencatat</a:t>
            </a:r>
            <a:r>
              <a:rPr lang="en-US" sz="2000" dirty="0" smtClean="0"/>
              <a:t> 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 </a:t>
            </a:r>
            <a:r>
              <a:rPr lang="en-US" sz="2000" dirty="0" err="1" smtClean="0"/>
              <a:t>rutin</a:t>
            </a:r>
            <a:r>
              <a:rPr lang="en-US" sz="2000" dirty="0" smtClean="0"/>
              <a:t> </a:t>
            </a:r>
            <a:r>
              <a:rPr lang="en-US" sz="2000" dirty="0" err="1" smtClean="0"/>
              <a:t>harian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menjalankan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48755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Kerangka</a:t>
            </a:r>
            <a:r>
              <a:rPr lang="en-US" sz="2200" dirty="0" smtClean="0"/>
              <a:t> </a:t>
            </a:r>
            <a:r>
              <a:rPr lang="en-US" sz="2200" dirty="0" err="1" smtClean="0"/>
              <a:t>Analisis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Desain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176284"/>
            <a:ext cx="4138809" cy="35387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428" y="1447800"/>
            <a:ext cx="4144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</a:rPr>
              <a:t>01. </a:t>
            </a:r>
            <a:r>
              <a:rPr lang="id-ID" sz="2000" i="1" dirty="0" smtClean="0">
                <a:solidFill>
                  <a:srgbClr val="0070C0"/>
                </a:solidFill>
              </a:rPr>
              <a:t>Sistem Pemrosesan Transaksi </a:t>
            </a:r>
            <a:endParaRPr lang="en-US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634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179563"/>
            <a:ext cx="2802699" cy="25574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199" y="1345287"/>
            <a:ext cx="3718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Sistem Pemrosesan Transaksi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95300" y="2108537"/>
            <a:ext cx="7505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pintu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pengumpulan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pengolahan</a:t>
            </a:r>
            <a:r>
              <a:rPr lang="en-US" sz="2000" dirty="0"/>
              <a:t> data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/>
              <a:t>. 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95300" y="3068913"/>
            <a:ext cx="5372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Sistem</a:t>
            </a:r>
            <a:r>
              <a:rPr lang="en-US" sz="2000" dirty="0"/>
              <a:t> yang </a:t>
            </a:r>
            <a:r>
              <a:rPr lang="en-US" sz="2000" dirty="0" err="1"/>
              <a:t>ber-interaksi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data </a:t>
            </a: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i="1" dirty="0" err="1" smtClean="0"/>
              <a:t>Misalnya</a:t>
            </a:r>
            <a:r>
              <a:rPr lang="en-US" sz="2000" i="1" dirty="0" smtClean="0"/>
              <a:t>: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pengolahan</a:t>
            </a:r>
            <a:r>
              <a:rPr lang="en-US" sz="2000" dirty="0"/>
              <a:t> </a:t>
            </a:r>
            <a:r>
              <a:rPr lang="en-US" sz="2000" dirty="0" err="1"/>
              <a:t>transaksi</a:t>
            </a:r>
            <a:r>
              <a:rPr lang="en-US" sz="2000" dirty="0"/>
              <a:t>, </a:t>
            </a:r>
            <a:r>
              <a:rPr lang="en-US" sz="2000" dirty="0" err="1"/>
              <a:t>dimana</a:t>
            </a:r>
            <a:r>
              <a:rPr lang="en-US" sz="2000" dirty="0"/>
              <a:t> data </a:t>
            </a:r>
            <a:r>
              <a:rPr lang="en-US" sz="2000" dirty="0" err="1"/>
              <a:t>transaksi</a:t>
            </a:r>
            <a:r>
              <a:rPr lang="en-US" sz="2000" dirty="0"/>
              <a:t> </a:t>
            </a:r>
            <a:r>
              <a:rPr lang="en-US" sz="2000" dirty="0" err="1"/>
              <a:t>sehari-hari</a:t>
            </a:r>
            <a:r>
              <a:rPr lang="en-US" sz="2000" dirty="0"/>
              <a:t> yang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operasional</a:t>
            </a:r>
            <a:r>
              <a:rPr lang="en-US" sz="2000" dirty="0" smtClean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914400"/>
            <a:ext cx="48755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Kerangka</a:t>
            </a:r>
            <a:r>
              <a:rPr lang="en-US" sz="2200" dirty="0" smtClean="0"/>
              <a:t> </a:t>
            </a:r>
            <a:r>
              <a:rPr lang="en-US" sz="2200" dirty="0" err="1" smtClean="0"/>
              <a:t>Analisis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Desain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337708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199" y="1345287"/>
            <a:ext cx="3718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Sistem Pemrosesan Transaksi 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457199" y="1991618"/>
            <a:ext cx="2236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TPS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2701460"/>
            <a:ext cx="8001000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Mengumpulkan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mempersiapkan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keperluan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lain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</a:t>
            </a:r>
            <a:r>
              <a:rPr lang="en-US" sz="2000" i="1" dirty="0" err="1" smtClean="0">
                <a:solidFill>
                  <a:srgbClr val="FF0000"/>
                </a:solidFill>
              </a:rPr>
              <a:t>misalnya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				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			</a:t>
            </a:r>
            <a:r>
              <a:rPr lang="en-US" sz="2000" dirty="0" err="1" smtClean="0"/>
              <a:t>eksekutif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48755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Kerangka</a:t>
            </a:r>
            <a:r>
              <a:rPr lang="en-US" sz="2200" dirty="0" smtClean="0"/>
              <a:t> </a:t>
            </a:r>
            <a:r>
              <a:rPr lang="en-US" sz="2200" dirty="0" err="1" smtClean="0"/>
              <a:t>Analisis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Desain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753008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3527" y="2176284"/>
            <a:ext cx="792551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level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</a:t>
            </a:r>
          </a:p>
          <a:p>
            <a:pPr marL="681038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Menjawab</a:t>
            </a:r>
            <a:r>
              <a:rPr lang="en-US" sz="2000" dirty="0" smtClean="0"/>
              <a:t> </a:t>
            </a:r>
            <a:r>
              <a:rPr lang="en-US" sz="2000" dirty="0" err="1" smtClean="0"/>
              <a:t>pertanyaan</a:t>
            </a:r>
            <a:r>
              <a:rPr lang="en-US" sz="2000" dirty="0" smtClean="0"/>
              <a:t> </a:t>
            </a:r>
            <a:r>
              <a:rPr lang="en-US" sz="2000" dirty="0" err="1" smtClean="0"/>
              <a:t>rutin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melacak</a:t>
            </a:r>
            <a:r>
              <a:rPr lang="en-US" sz="2000" dirty="0" smtClean="0"/>
              <a:t> </a:t>
            </a:r>
            <a:r>
              <a:rPr lang="en-US" sz="2000" dirty="0" err="1" smtClean="0"/>
              <a:t>arus</a:t>
            </a:r>
            <a:r>
              <a:rPr lang="en-US" sz="2000" dirty="0" smtClean="0"/>
              <a:t> 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.</a:t>
            </a:r>
          </a:p>
          <a:p>
            <a:pPr marL="681038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operasional</a:t>
            </a:r>
            <a:r>
              <a:rPr lang="en-US" sz="2000" dirty="0"/>
              <a:t>, </a:t>
            </a:r>
            <a:r>
              <a:rPr lang="en-US" sz="2000" dirty="0" err="1"/>
              <a:t>tugas</a:t>
            </a:r>
            <a:r>
              <a:rPr lang="en-US" sz="2000" dirty="0"/>
              <a:t>,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ditentukan</a:t>
            </a:r>
            <a:r>
              <a:rPr lang="en-US" sz="2000" dirty="0"/>
              <a:t> </a:t>
            </a:r>
            <a:r>
              <a:rPr lang="en-US" sz="2000" dirty="0" err="1"/>
              <a:t>sebelumnya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 smtClean="0"/>
              <a:t>terstruktur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i="1" dirty="0" err="1" smtClean="0"/>
              <a:t>Contoh</a:t>
            </a:r>
            <a:r>
              <a:rPr lang="en-US" sz="2000" i="1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Keputusan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kredit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pengawas</a:t>
            </a:r>
            <a:r>
              <a:rPr lang="en-US" sz="2000" dirty="0" smtClean="0"/>
              <a:t>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rendah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ditetapkan</a:t>
            </a:r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7199" y="1345287"/>
            <a:ext cx="3718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Sistem Pemrosesan Transaksi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48755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Kerangka</a:t>
            </a:r>
            <a:r>
              <a:rPr lang="en-US" sz="2200" dirty="0" smtClean="0"/>
              <a:t> </a:t>
            </a:r>
            <a:r>
              <a:rPr lang="en-US" sz="2200" dirty="0" err="1" smtClean="0"/>
              <a:t>Analisis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Desain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600077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838200"/>
            <a:ext cx="3718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Sistem Pemrosesan Transaksi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311848"/>
            <a:ext cx="8077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Pengolahan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biasa</a:t>
            </a:r>
            <a:r>
              <a:rPr lang="en-US" sz="2000" dirty="0" smtClean="0"/>
              <a:t>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399" y="1821043"/>
            <a:ext cx="75437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  <a:tabLst>
                <a:tab pos="457200" algn="l"/>
                <a:tab pos="914400" algn="l"/>
              </a:tabLst>
            </a:pPr>
            <a:r>
              <a:rPr lang="en-US" sz="2000" i="1" dirty="0"/>
              <a:t>Batch Processing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000" i="1" dirty="0" smtClean="0"/>
              <a:t>	</a:t>
            </a:r>
            <a:r>
              <a:rPr lang="en-US" sz="2000" dirty="0" smtClean="0"/>
              <a:t>Data yang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data, </a:t>
            </a: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dikumpulkan</a:t>
            </a:r>
            <a:r>
              <a:rPr lang="en-US" sz="2000" dirty="0" smtClean="0"/>
              <a:t> 	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ditumpuk</a:t>
            </a:r>
            <a:r>
              <a:rPr lang="en-US" sz="2000" dirty="0" smtClean="0"/>
              <a:t>, </a:t>
            </a:r>
            <a:r>
              <a:rPr lang="en-US" sz="2000" dirty="0" err="1" smtClean="0"/>
              <a:t>lalu</a:t>
            </a:r>
            <a:r>
              <a:rPr lang="en-US" sz="2000" dirty="0" smtClean="0"/>
              <a:t> </a:t>
            </a:r>
            <a:r>
              <a:rPr lang="en-US" sz="2000" dirty="0" err="1" smtClean="0"/>
              <a:t>diproses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.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000" i="1" dirty="0"/>
              <a:t>	</a:t>
            </a:r>
            <a:r>
              <a:rPr lang="en-US" sz="2000" i="1" dirty="0" err="1" smtClean="0">
                <a:solidFill>
                  <a:srgbClr val="FF0000"/>
                </a:solidFill>
              </a:rPr>
              <a:t>Misalnya</a:t>
            </a:r>
            <a:r>
              <a:rPr lang="en-US" sz="2000" i="1" dirty="0" smtClean="0">
                <a:solidFill>
                  <a:srgbClr val="FF0000"/>
                </a:solidFill>
              </a:rPr>
              <a:t>: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000" i="1" dirty="0">
                <a:solidFill>
                  <a:srgbClr val="FF0000"/>
                </a:solidFill>
              </a:rPr>
              <a:t>	</a:t>
            </a:r>
            <a:r>
              <a:rPr lang="en-US" sz="2000" i="1" dirty="0" smtClean="0">
                <a:solidFill>
                  <a:srgbClr val="FF0000"/>
                </a:solidFill>
              </a:rPr>
              <a:t>	</a:t>
            </a:r>
            <a:r>
              <a:rPr lang="en-US" sz="2000" dirty="0" smtClean="0"/>
              <a:t>Data </a:t>
            </a:r>
            <a:r>
              <a:rPr lang="en-US" sz="2000" dirty="0" err="1" smtClean="0"/>
              <a:t>dikumpulkan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jam 8:00 s/d jam 12:00, 			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diproses</a:t>
            </a:r>
            <a:r>
              <a:rPr lang="en-US" sz="2000" dirty="0" smtClean="0"/>
              <a:t> </a:t>
            </a:r>
            <a:r>
              <a:rPr lang="en-US" sz="2000" dirty="0" err="1" smtClean="0"/>
              <a:t>mulai</a:t>
            </a:r>
            <a:r>
              <a:rPr lang="en-US" sz="2000" dirty="0" smtClean="0"/>
              <a:t> jam 14:00 s/d jam 17:00.</a:t>
            </a:r>
          </a:p>
          <a:p>
            <a:pPr>
              <a:tabLst>
                <a:tab pos="457200" algn="l"/>
                <a:tab pos="914400" algn="l"/>
              </a:tabLst>
            </a:pPr>
            <a:endParaRPr lang="en-US" sz="2000" i="1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2"/>
              <a:tabLst>
                <a:tab pos="457200" algn="l"/>
                <a:tab pos="914400" algn="l"/>
              </a:tabLst>
            </a:pPr>
            <a:r>
              <a:rPr lang="en-US" sz="2000" i="1" dirty="0" smtClean="0"/>
              <a:t>Online </a:t>
            </a:r>
            <a:r>
              <a:rPr lang="en-US" sz="2000" i="1" dirty="0"/>
              <a:t>Processing </a:t>
            </a:r>
            <a:endParaRPr lang="en-US" sz="2000" i="1" dirty="0" smtClean="0"/>
          </a:p>
          <a:p>
            <a:pPr>
              <a:tabLst>
                <a:tab pos="457200" algn="l"/>
                <a:tab pos="914400" algn="l"/>
              </a:tabLst>
            </a:pPr>
            <a:r>
              <a:rPr lang="en-US" sz="2000" i="1" dirty="0"/>
              <a:t>	</a:t>
            </a:r>
            <a:r>
              <a:rPr lang="en-US" sz="2000" dirty="0" smtClean="0"/>
              <a:t>Data yang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data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diproses</a:t>
            </a:r>
            <a:r>
              <a:rPr lang="en-US" sz="2000" dirty="0" smtClean="0"/>
              <a:t> 	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diterima</a:t>
            </a:r>
            <a:r>
              <a:rPr lang="en-US" sz="2000" dirty="0" smtClean="0"/>
              <a:t>, yang </a:t>
            </a:r>
            <a:r>
              <a:rPr lang="en-US" sz="2000" dirty="0" err="1" smtClean="0"/>
              <a:t>mungkin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antrian</a:t>
            </a:r>
            <a:r>
              <a:rPr lang="en-US" sz="2000" dirty="0" smtClean="0"/>
              <a:t> data 	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menunggu</a:t>
            </a:r>
            <a:r>
              <a:rPr lang="en-US" sz="2000" dirty="0" smtClean="0"/>
              <a:t> </a:t>
            </a:r>
            <a:r>
              <a:rPr lang="en-US" sz="2000" dirty="0" err="1" smtClean="0"/>
              <a:t>giliran</a:t>
            </a:r>
            <a:r>
              <a:rPr lang="en-US" sz="2000" dirty="0" smtClean="0"/>
              <a:t>.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000" dirty="0"/>
              <a:t>	</a:t>
            </a:r>
            <a:r>
              <a:rPr lang="en-US" sz="2000" i="1" dirty="0" err="1" smtClean="0">
                <a:solidFill>
                  <a:srgbClr val="FF0000"/>
                </a:solidFill>
              </a:rPr>
              <a:t>Misalnya</a:t>
            </a:r>
            <a:r>
              <a:rPr lang="en-US" sz="2000" i="1" dirty="0" smtClean="0">
                <a:solidFill>
                  <a:srgbClr val="FF0000"/>
                </a:solidFill>
              </a:rPr>
              <a:t>: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000" i="1" dirty="0">
                <a:solidFill>
                  <a:srgbClr val="FF0000"/>
                </a:solidFill>
              </a:rPr>
              <a:t>	</a:t>
            </a:r>
            <a:r>
              <a:rPr lang="en-US" sz="2000" i="1" dirty="0" smtClean="0">
                <a:solidFill>
                  <a:srgbClr val="FF0000"/>
                </a:solidFill>
              </a:rPr>
              <a:t>	</a:t>
            </a:r>
            <a:r>
              <a:rPr lang="en-US" sz="2000" dirty="0" err="1" smtClean="0"/>
              <a:t>Pemrosesan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			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 online </a:t>
            </a:r>
            <a:r>
              <a:rPr lang="en-US" sz="2000" dirty="0" err="1" smtClean="0"/>
              <a:t>didepan</a:t>
            </a:r>
            <a:r>
              <a:rPr lang="en-US" sz="2000" dirty="0" smtClean="0"/>
              <a:t> teller bank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093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UNIVERSITAS ESA UNGGUL</a:t>
            </a:r>
          </a:p>
        </p:txBody>
      </p:sp>
      <p:sp>
        <p:nvSpPr>
          <p:cNvPr id="3078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373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4000" smtClean="0"/>
              <a:t>Menjadi perguruan tinggi </a:t>
            </a:r>
            <a:r>
              <a:rPr lang="en-US" sz="4000" b="1" smtClean="0"/>
              <a:t>kelas dunia </a:t>
            </a:r>
            <a:r>
              <a:rPr lang="en-US" sz="4000" smtClean="0"/>
              <a:t>berbasis </a:t>
            </a:r>
            <a:r>
              <a:rPr lang="en-US" sz="4000" b="1" smtClean="0"/>
              <a:t>intelektualitas, kreatifitas dan kewirausahaan</a:t>
            </a:r>
            <a:r>
              <a:rPr lang="en-US" sz="4000" smtClean="0"/>
              <a:t>, yang unggul dalam mutu pengelolaan dan hasil pelaksanaan Tridarma Perguruan Tinggi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838200"/>
            <a:ext cx="8077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Pengolahan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biasa</a:t>
            </a:r>
            <a:r>
              <a:rPr lang="en-US" sz="2000" dirty="0" smtClean="0"/>
              <a:t>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399" y="1347395"/>
            <a:ext cx="75437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  <a:tabLst>
                <a:tab pos="457200" algn="l"/>
                <a:tab pos="914400" algn="l"/>
              </a:tabLst>
            </a:pPr>
            <a:r>
              <a:rPr lang="en-US" sz="2000" i="1" dirty="0" smtClean="0"/>
              <a:t>Real-time Processing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000" i="1" dirty="0"/>
              <a:t>	</a:t>
            </a:r>
            <a:r>
              <a:rPr lang="en-US" sz="2000" dirty="0" err="1" smtClean="0"/>
              <a:t>Pemrosesan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ditunda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yang 	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kritis</a:t>
            </a:r>
            <a:r>
              <a:rPr lang="en-US" sz="2000" dirty="0" smtClean="0"/>
              <a:t>, </a:t>
            </a:r>
            <a:r>
              <a:rPr lang="en-US" sz="2000" dirty="0" err="1" smtClean="0"/>
              <a:t>penundaan</a:t>
            </a:r>
            <a:r>
              <a:rPr lang="en-US" sz="2000" dirty="0" smtClean="0"/>
              <a:t> </a:t>
            </a:r>
            <a:r>
              <a:rPr lang="en-US" sz="2000" dirty="0" err="1" smtClean="0"/>
              <a:t>pengolahan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mengakibatkan</a:t>
            </a:r>
            <a:r>
              <a:rPr lang="en-US" sz="2000" dirty="0" smtClean="0"/>
              <a:t> 	</a:t>
            </a:r>
            <a:r>
              <a:rPr lang="en-US" sz="2000" dirty="0" err="1" smtClean="0"/>
              <a:t>sesuatu</a:t>
            </a:r>
            <a:r>
              <a:rPr lang="en-US" sz="2000" dirty="0" smtClean="0"/>
              <a:t> yang fatal.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000" dirty="0"/>
              <a:t>	</a:t>
            </a:r>
            <a:r>
              <a:rPr lang="en-US" sz="2000" i="1" dirty="0" err="1" smtClean="0">
                <a:solidFill>
                  <a:srgbClr val="FF0000"/>
                </a:solidFill>
              </a:rPr>
              <a:t>Misalnya</a:t>
            </a:r>
            <a:r>
              <a:rPr lang="en-US" sz="2000" i="1" dirty="0" smtClean="0">
                <a:solidFill>
                  <a:srgbClr val="FF0000"/>
                </a:solidFill>
              </a:rPr>
              <a:t>: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000" i="1" dirty="0">
                <a:solidFill>
                  <a:srgbClr val="FF0000"/>
                </a:solidFill>
              </a:rPr>
              <a:t>	</a:t>
            </a:r>
            <a:r>
              <a:rPr lang="en-US" sz="2000" i="1" dirty="0" smtClean="0">
                <a:solidFill>
                  <a:srgbClr val="FF0000"/>
                </a:solidFill>
              </a:rPr>
              <a:t>	</a:t>
            </a:r>
            <a:r>
              <a:rPr lang="en-US" sz="2000" dirty="0" err="1" smtClean="0"/>
              <a:t>Pengolahan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pemantauan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gunung</a:t>
            </a:r>
            <a:r>
              <a:rPr lang="en-US" sz="2000" dirty="0" smtClean="0"/>
              <a:t> 			</a:t>
            </a:r>
            <a:r>
              <a:rPr lang="en-US" sz="2000" dirty="0" err="1" smtClean="0"/>
              <a:t>berapi</a:t>
            </a:r>
            <a:r>
              <a:rPr lang="en-US" sz="2000" dirty="0" smtClean="0"/>
              <a:t>.</a:t>
            </a:r>
          </a:p>
          <a:p>
            <a:pPr>
              <a:tabLst>
                <a:tab pos="457200" algn="l"/>
                <a:tab pos="914400" algn="l"/>
              </a:tabLst>
            </a:pPr>
            <a:endParaRPr lang="en-US" sz="2000" dirty="0"/>
          </a:p>
          <a:p>
            <a:pPr marL="457200" indent="-457200">
              <a:buAutoNum type="arabicPeriod" startAt="4"/>
              <a:tabLst>
                <a:tab pos="457200" algn="l"/>
                <a:tab pos="914400" algn="l"/>
              </a:tabLst>
            </a:pPr>
            <a:r>
              <a:rPr lang="en-US" sz="2000" i="1" dirty="0" smtClean="0"/>
              <a:t>Inline Processing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000" i="1" dirty="0"/>
              <a:t>	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i="1" dirty="0" smtClean="0"/>
              <a:t>hybrid-processing,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		</a:t>
            </a:r>
            <a:r>
              <a:rPr lang="en-US" sz="2000" dirty="0" err="1" smtClean="0"/>
              <a:t>kombinasi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i="1" dirty="0" smtClean="0"/>
              <a:t>batch processing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i="1" dirty="0" smtClean="0"/>
              <a:t>online processing 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000" i="1" dirty="0"/>
              <a:t>	</a:t>
            </a:r>
            <a:r>
              <a:rPr lang="en-US" sz="2000" i="1" dirty="0" err="1" smtClean="0">
                <a:solidFill>
                  <a:srgbClr val="FF0000"/>
                </a:solidFill>
              </a:rPr>
              <a:t>Misalnya</a:t>
            </a:r>
            <a:r>
              <a:rPr lang="en-US" sz="2000" i="1" dirty="0" smtClean="0">
                <a:solidFill>
                  <a:srgbClr val="FF0000"/>
                </a:solidFill>
              </a:rPr>
              <a:t>: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000" i="1" dirty="0">
                <a:solidFill>
                  <a:srgbClr val="FF0000"/>
                </a:solidFill>
              </a:rPr>
              <a:t>	</a:t>
            </a:r>
            <a:r>
              <a:rPr lang="en-US" sz="2000" i="1" dirty="0" smtClean="0">
                <a:solidFill>
                  <a:srgbClr val="FF0000"/>
                </a:solidFill>
              </a:rPr>
              <a:t>	</a:t>
            </a:r>
            <a:r>
              <a:rPr lang="en-US" sz="2000" dirty="0" err="1" smtClean="0"/>
              <a:t>Pengolahan</a:t>
            </a:r>
            <a:r>
              <a:rPr lang="en-US" sz="2000" dirty="0" smtClean="0"/>
              <a:t> 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 di supermarket,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i="1" dirty="0" smtClean="0"/>
              <a:t>point of 			sale </a:t>
            </a:r>
            <a:r>
              <a:rPr lang="en-US" sz="2000" dirty="0" smtClean="0"/>
              <a:t>yang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i="1" dirty="0" smtClean="0"/>
              <a:t>online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			</a:t>
            </a:r>
            <a:r>
              <a:rPr lang="en-US" sz="2000" dirty="0" err="1" smtClean="0"/>
              <a:t>penundaan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pengolahan</a:t>
            </a:r>
            <a:r>
              <a:rPr lang="en-US" sz="2000" dirty="0" smtClean="0"/>
              <a:t> </a:t>
            </a:r>
            <a:r>
              <a:rPr lang="en-US" sz="2000" dirty="0" err="1" smtClean="0"/>
              <a:t>persediaan</a:t>
            </a:r>
            <a:r>
              <a:rPr lang="en-US" sz="2000" dirty="0" smtClean="0"/>
              <a:t> </a:t>
            </a:r>
            <a:r>
              <a:rPr lang="en-US" sz="2000" dirty="0" err="1" smtClean="0"/>
              <a:t>barang</a:t>
            </a:r>
            <a:r>
              <a:rPr lang="en-US" sz="2000" dirty="0" smtClean="0"/>
              <a:t>.</a:t>
            </a:r>
            <a:r>
              <a:rPr lang="en-US" sz="2000" i="1" dirty="0" smtClean="0"/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7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4120" y="2514600"/>
            <a:ext cx="71643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OLTP </a:t>
            </a:r>
            <a:r>
              <a:rPr lang="en-US" sz="2000" dirty="0"/>
              <a:t>(</a:t>
            </a:r>
            <a:r>
              <a:rPr lang="en-US" sz="2000" dirty="0" err="1"/>
              <a:t>OnLine</a:t>
            </a:r>
            <a:r>
              <a:rPr lang="en-US" sz="2000" dirty="0"/>
              <a:t> Transaction Processing) </a:t>
            </a:r>
            <a:endParaRPr lang="en-US" sz="2000" dirty="0" smtClean="0"/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/>
              <a:t>arsitektur</a:t>
            </a:r>
            <a:r>
              <a:rPr lang="en-US" sz="2000" dirty="0"/>
              <a:t> client-server </a:t>
            </a:r>
            <a:endParaRPr lang="en-US" sz="2000" dirty="0" smtClean="0"/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/>
              <a:t>berkembang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smtClean="0"/>
              <a:t>internet</a:t>
            </a:r>
          </a:p>
          <a:p>
            <a:pPr marL="457200"/>
            <a:r>
              <a:rPr lang="en-US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CIS </a:t>
            </a:r>
            <a:r>
              <a:rPr lang="en-US" sz="2000" dirty="0"/>
              <a:t>(Customer Integrated System) </a:t>
            </a:r>
            <a:endParaRPr lang="en-US" sz="2000" dirty="0" smtClean="0"/>
          </a:p>
          <a:p>
            <a:pPr marL="804863" indent="-342900">
              <a:buFont typeface="Wingdings" panose="05000000000000000000" pitchFamily="2" charset="2"/>
              <a:buChar char="ü"/>
            </a:pPr>
            <a:r>
              <a:rPr lang="en-US" sz="2000" dirty="0"/>
              <a:t>	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melaksanakan</a:t>
            </a:r>
            <a:r>
              <a:rPr lang="en-US" sz="2000" dirty="0"/>
              <a:t> </a:t>
            </a:r>
            <a:r>
              <a:rPr lang="en-US" sz="2000" dirty="0" err="1"/>
              <a:t>transaksinya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  </a:t>
            </a:r>
            <a:endParaRPr lang="en-US" sz="2000" dirty="0" smtClean="0"/>
          </a:p>
          <a:p>
            <a:pPr marL="914400" indent="-452438">
              <a:buFont typeface="Wingdings" panose="05000000000000000000" pitchFamily="2" charset="2"/>
              <a:buChar char="ü"/>
            </a:pP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/>
              <a:t>: ATM, B2C e-commerce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371600"/>
            <a:ext cx="7164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/>
              <a:t>Beberapa</a:t>
            </a:r>
            <a:r>
              <a:rPr lang="en-US" sz="2000" b="1" i="1" dirty="0"/>
              <a:t> </a:t>
            </a:r>
            <a:r>
              <a:rPr lang="en-US" sz="2000" b="1" i="1" dirty="0" err="1"/>
              <a:t>P</a:t>
            </a:r>
            <a:r>
              <a:rPr lang="en-US" sz="2000" b="1" i="1" dirty="0" err="1" smtClean="0"/>
              <a:t>engembangan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Sistem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Pemrosesan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Transaksi</a:t>
            </a:r>
            <a:r>
              <a:rPr lang="en-US" sz="2000" b="1" i="1" dirty="0" smtClean="0"/>
              <a:t> </a:t>
            </a:r>
            <a:endParaRPr lang="en-US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48755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Kerangka</a:t>
            </a:r>
            <a:r>
              <a:rPr lang="en-US" sz="2200" dirty="0" smtClean="0"/>
              <a:t> </a:t>
            </a:r>
            <a:r>
              <a:rPr lang="en-US" sz="2200" dirty="0" err="1" smtClean="0"/>
              <a:t>Analisis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Desain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951255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762000"/>
            <a:ext cx="5994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/>
              <a:t>Tugas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Pokok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dari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Sistem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Pengolahan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Transaksi</a:t>
            </a:r>
            <a:endParaRPr lang="en-US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81065"/>
            <a:ext cx="838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tabLst>
                <a:tab pos="347663" algn="l"/>
                <a:tab pos="739775" algn="l"/>
              </a:tabLst>
            </a:pPr>
            <a:r>
              <a:rPr lang="en-US" sz="2000" dirty="0" err="1" smtClean="0"/>
              <a:t>Pengumpulan</a:t>
            </a:r>
            <a:r>
              <a:rPr lang="en-US" sz="2000" dirty="0" smtClean="0"/>
              <a:t> data	</a:t>
            </a:r>
          </a:p>
          <a:p>
            <a:pPr>
              <a:tabLst>
                <a:tab pos="347663" algn="l"/>
                <a:tab pos="739775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err="1" smtClean="0"/>
              <a:t>Memerlukan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mengumpulkan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 			yang </a:t>
            </a:r>
            <a:r>
              <a:rPr lang="en-US" sz="2000" dirty="0" err="1" smtClean="0"/>
              <a:t>bersumber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.</a:t>
            </a:r>
          </a:p>
          <a:p>
            <a:pPr>
              <a:tabLst>
                <a:tab pos="347663" algn="l"/>
                <a:tab pos="739775" algn="l"/>
              </a:tabLst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47663" algn="l"/>
                <a:tab pos="739775" algn="l"/>
              </a:tabLst>
            </a:pPr>
            <a:r>
              <a:rPr lang="en-US" sz="2000" dirty="0" err="1" smtClean="0"/>
              <a:t>Manipulasi</a:t>
            </a:r>
            <a:r>
              <a:rPr lang="en-US" sz="2000" dirty="0" smtClean="0"/>
              <a:t> Data </a:t>
            </a:r>
          </a:p>
          <a:p>
            <a:pPr>
              <a:tabLst>
                <a:tab pos="347663" algn="l"/>
                <a:tab pos="739775" algn="l"/>
              </a:tabLst>
            </a:pPr>
            <a:r>
              <a:rPr lang="en-US" sz="2000" dirty="0"/>
              <a:t>	</a:t>
            </a:r>
            <a:r>
              <a:rPr lang="en-US" sz="2000" dirty="0" err="1" smtClean="0"/>
              <a:t>Mengolah</a:t>
            </a:r>
            <a:r>
              <a:rPr lang="en-US" sz="2000" dirty="0" smtClean="0"/>
              <a:t> data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 smtClean="0"/>
              <a:t>disajikan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</a:p>
          <a:p>
            <a:pPr>
              <a:tabLst>
                <a:tab pos="347663" algn="l"/>
                <a:tab pos="696913" algn="l"/>
              </a:tabLst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a.  </a:t>
            </a:r>
            <a:r>
              <a:rPr lang="en-US" sz="2000" dirty="0" err="1" smtClean="0">
                <a:solidFill>
                  <a:srgbClr val="FF0000"/>
                </a:solidFill>
              </a:rPr>
              <a:t>Klasifikasi</a:t>
            </a:r>
            <a:r>
              <a:rPr lang="en-US" sz="2000" dirty="0" smtClean="0"/>
              <a:t>, data </a:t>
            </a:r>
            <a:r>
              <a:rPr lang="en-US" sz="2000" dirty="0" err="1" smtClean="0"/>
              <a:t>dikelompokkan</a:t>
            </a:r>
            <a:r>
              <a:rPr lang="en-US" sz="2000" dirty="0" smtClean="0"/>
              <a:t> </a:t>
            </a:r>
            <a:r>
              <a:rPr lang="en-US" sz="2000" dirty="0" err="1" smtClean="0"/>
              <a:t>menurut</a:t>
            </a:r>
            <a:r>
              <a:rPr lang="en-US" sz="2000" dirty="0" smtClean="0"/>
              <a:t> </a:t>
            </a:r>
            <a:r>
              <a:rPr lang="en-US" sz="2000" dirty="0" err="1" smtClean="0"/>
              <a:t>kategori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.</a:t>
            </a:r>
          </a:p>
          <a:p>
            <a:pPr>
              <a:tabLst>
                <a:tab pos="347663" algn="l"/>
                <a:tab pos="696913" algn="l"/>
              </a:tabLst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b.  </a:t>
            </a:r>
            <a:r>
              <a:rPr lang="en-US" sz="2000" dirty="0" err="1" smtClean="0">
                <a:solidFill>
                  <a:srgbClr val="FF0000"/>
                </a:solidFill>
              </a:rPr>
              <a:t>Sortir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/>
              <a:t>data </a:t>
            </a:r>
            <a:r>
              <a:rPr lang="en-US" sz="2000" dirty="0" err="1" smtClean="0"/>
              <a:t>durutkan</a:t>
            </a:r>
            <a:r>
              <a:rPr lang="en-US" sz="2000" dirty="0" smtClean="0"/>
              <a:t> </a:t>
            </a:r>
            <a:r>
              <a:rPr lang="en-US" sz="2000" dirty="0" err="1" smtClean="0"/>
              <a:t>menurut</a:t>
            </a:r>
            <a:r>
              <a:rPr lang="en-US" sz="2000" dirty="0" smtClean="0"/>
              <a:t> </a:t>
            </a:r>
            <a:r>
              <a:rPr lang="en-US" sz="2000" dirty="0" err="1" smtClean="0"/>
              <a:t>urutan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, agar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mudah</a:t>
            </a:r>
            <a:r>
              <a:rPr lang="en-US" sz="2000" dirty="0" smtClean="0"/>
              <a:t> 		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pencarian</a:t>
            </a:r>
            <a:r>
              <a:rPr lang="en-US" sz="2000" dirty="0" smtClean="0"/>
              <a:t> data.</a:t>
            </a:r>
          </a:p>
          <a:p>
            <a:pPr>
              <a:tabLst>
                <a:tab pos="347663" algn="l"/>
                <a:tab pos="696913" algn="l"/>
              </a:tabLst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c.  </a:t>
            </a:r>
            <a:r>
              <a:rPr lang="en-US" sz="2000" dirty="0" err="1" smtClean="0">
                <a:solidFill>
                  <a:srgbClr val="FF0000"/>
                </a:solidFill>
              </a:rPr>
              <a:t>Perhitungan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m</a:t>
            </a:r>
            <a:r>
              <a:rPr lang="en-US" sz="2000" dirty="0" err="1" smtClean="0"/>
              <a:t>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aritmatika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data 		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.</a:t>
            </a:r>
          </a:p>
          <a:p>
            <a:pPr>
              <a:tabLst>
                <a:tab pos="347663" algn="l"/>
                <a:tab pos="696913" algn="l"/>
              </a:tabLst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d.  </a:t>
            </a:r>
            <a:r>
              <a:rPr lang="en-US" sz="2000" dirty="0" err="1" smtClean="0">
                <a:solidFill>
                  <a:srgbClr val="FF0000"/>
                </a:solidFill>
              </a:rPr>
              <a:t>Pengikhtisaran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peringkasan</a:t>
            </a:r>
            <a:r>
              <a:rPr lang="en-US" sz="2000" dirty="0" smtClean="0"/>
              <a:t> data </a:t>
            </a:r>
            <a:r>
              <a:rPr lang="en-US" sz="2000" i="1" dirty="0" smtClean="0"/>
              <a:t>(summary)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		</a:t>
            </a:r>
            <a:r>
              <a:rPr lang="en-US" sz="2000" dirty="0" err="1" smtClean="0"/>
              <a:t>sintesa</a:t>
            </a:r>
            <a:r>
              <a:rPr lang="en-US" sz="2000" dirty="0" smtClean="0"/>
              <a:t> data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total, sub total, rata-rata </a:t>
            </a:r>
            <a:r>
              <a:rPr lang="en-US" sz="2000" dirty="0" err="1" smtClean="0"/>
              <a:t>dsb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680657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5330" y="1447800"/>
            <a:ext cx="5994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/>
              <a:t>Tugas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Pokok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dari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Sistem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Pengolahan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Transaksi</a:t>
            </a:r>
            <a:endParaRPr lang="en-US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45330" y="2305615"/>
            <a:ext cx="76819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tabLst>
                <a:tab pos="347663" algn="l"/>
                <a:tab pos="739775" algn="l"/>
              </a:tabLst>
            </a:pPr>
            <a:r>
              <a:rPr lang="en-US" sz="2000" dirty="0" err="1" smtClean="0"/>
              <a:t>Penyimpanan</a:t>
            </a:r>
            <a:r>
              <a:rPr lang="en-US" sz="2000" dirty="0" smtClean="0"/>
              <a:t> data</a:t>
            </a:r>
          </a:p>
          <a:p>
            <a:pPr>
              <a:tabLst>
                <a:tab pos="347663" algn="l"/>
                <a:tab pos="739775" algn="l"/>
              </a:tabLst>
            </a:pPr>
            <a:r>
              <a:rPr lang="en-US" sz="2000" dirty="0" smtClean="0"/>
              <a:t> 	Data 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disimpan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dipelihara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selalu</a:t>
            </a:r>
            <a:r>
              <a:rPr lang="en-US" sz="2000" dirty="0" smtClean="0"/>
              <a:t> 	</a:t>
            </a:r>
            <a:r>
              <a:rPr lang="en-US" sz="2000" dirty="0" err="1" smtClean="0"/>
              <a:t>siap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para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.</a:t>
            </a:r>
          </a:p>
          <a:p>
            <a:pPr>
              <a:tabLst>
                <a:tab pos="347663" algn="l"/>
                <a:tab pos="739775" algn="l"/>
              </a:tabLst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47663" algn="l"/>
                <a:tab pos="739775" algn="l"/>
              </a:tabLst>
            </a:pPr>
            <a:r>
              <a:rPr lang="en-US" sz="2000" dirty="0" err="1" smtClean="0"/>
              <a:t>Penyiapan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endParaRPr lang="en-US" sz="2000" dirty="0" smtClean="0"/>
          </a:p>
          <a:p>
            <a:pPr>
              <a:tabLst>
                <a:tab pos="347663" algn="l"/>
                <a:tab pos="739775" algn="l"/>
              </a:tabLst>
            </a:pPr>
            <a:r>
              <a:rPr lang="en-US" sz="2000" dirty="0"/>
              <a:t>	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disiapkan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	</a:t>
            </a:r>
            <a:r>
              <a:rPr lang="en-US" sz="2000" dirty="0" err="1" smtClean="0"/>
              <a:t>keperluan</a:t>
            </a:r>
            <a:r>
              <a:rPr lang="en-US" sz="2000" dirty="0" smtClean="0"/>
              <a:t> unit-unit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48755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Kerangka</a:t>
            </a:r>
            <a:r>
              <a:rPr lang="en-US" sz="2200" dirty="0" smtClean="0"/>
              <a:t> </a:t>
            </a:r>
            <a:r>
              <a:rPr lang="en-US" sz="2200" dirty="0" err="1" smtClean="0"/>
              <a:t>Analisis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Desain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413525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7687" y="1676400"/>
            <a:ext cx="8077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Volume </a:t>
            </a:r>
            <a:r>
              <a:rPr lang="en-US" sz="2000" dirty="0"/>
              <a:t>data yang di-proses </a:t>
            </a:r>
            <a:r>
              <a:rPr lang="en-US" sz="2000" dirty="0" err="1"/>
              <a:t>relatif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Kapasitas</a:t>
            </a:r>
            <a:r>
              <a:rPr lang="en-US" sz="2000" dirty="0" smtClean="0"/>
              <a:t> </a:t>
            </a:r>
            <a:r>
              <a:rPr lang="en-US" sz="2000" dirty="0" err="1"/>
              <a:t>penyimpanan</a:t>
            </a:r>
            <a:r>
              <a:rPr lang="en-US" sz="2000" dirty="0"/>
              <a:t> data (database) </a:t>
            </a:r>
            <a:r>
              <a:rPr lang="en-US" sz="2000" dirty="0" err="1"/>
              <a:t>tentu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Kecepatan</a:t>
            </a:r>
            <a:r>
              <a:rPr lang="en-US" sz="2000" dirty="0" smtClean="0"/>
              <a:t> </a:t>
            </a:r>
            <a:r>
              <a:rPr lang="en-US" sz="2000" dirty="0" err="1"/>
              <a:t>pengolahan</a:t>
            </a:r>
            <a:r>
              <a:rPr lang="en-US" sz="2000" dirty="0"/>
              <a:t> di-</a:t>
            </a:r>
            <a:r>
              <a:rPr lang="en-US" sz="2000" dirty="0" err="1"/>
              <a:t>perlukan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agar data yang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diperoses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singkat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/>
              <a:t>data </a:t>
            </a:r>
            <a:r>
              <a:rPr lang="en-US" sz="2000" dirty="0" err="1"/>
              <a:t>umumnya</a:t>
            </a:r>
            <a:r>
              <a:rPr lang="en-US" sz="2000" dirty="0"/>
              <a:t> internal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keluarannya</a:t>
            </a:r>
            <a:r>
              <a:rPr lang="en-US" sz="2000" dirty="0"/>
              <a:t> </a:t>
            </a:r>
            <a:r>
              <a:rPr lang="en-US" sz="2000" dirty="0" err="1"/>
              <a:t>umumnya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keperluan</a:t>
            </a:r>
            <a:r>
              <a:rPr lang="en-US" sz="2000" dirty="0"/>
              <a:t> internal.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Pengolahan</a:t>
            </a:r>
            <a:r>
              <a:rPr lang="en-US" sz="2000" dirty="0" smtClean="0"/>
              <a:t> </a:t>
            </a:r>
            <a:r>
              <a:rPr lang="en-US" sz="2000" dirty="0"/>
              <a:t>data </a:t>
            </a:r>
            <a:r>
              <a:rPr lang="en-US" sz="2000" dirty="0" err="1"/>
              <a:t>biasa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periodik</a:t>
            </a:r>
            <a:r>
              <a:rPr lang="en-US" sz="2000" dirty="0"/>
              <a:t>, </a:t>
            </a:r>
            <a:r>
              <a:rPr lang="en-US" sz="2000" dirty="0" err="1"/>
              <a:t>harian</a:t>
            </a:r>
            <a:r>
              <a:rPr lang="en-US" sz="2000" dirty="0"/>
              <a:t>, </a:t>
            </a:r>
            <a:r>
              <a:rPr lang="en-US" sz="2000" dirty="0" err="1"/>
              <a:t>mingguan</a:t>
            </a:r>
            <a:r>
              <a:rPr lang="en-US" sz="2000" dirty="0"/>
              <a:t>, </a:t>
            </a:r>
            <a:r>
              <a:rPr lang="en-US" sz="2000" dirty="0" err="1"/>
              <a:t>bulanan</a:t>
            </a:r>
            <a:r>
              <a:rPr lang="en-US" sz="2000" dirty="0"/>
              <a:t>, </a:t>
            </a:r>
            <a:r>
              <a:rPr lang="en-US" sz="2000" dirty="0" err="1"/>
              <a:t>dsb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Orientasi</a:t>
            </a:r>
            <a:r>
              <a:rPr lang="en-US" sz="2000" dirty="0" smtClean="0"/>
              <a:t> </a:t>
            </a:r>
            <a:r>
              <a:rPr lang="en-US" sz="2000" dirty="0"/>
              <a:t>data yang </a:t>
            </a:r>
            <a:r>
              <a:rPr lang="en-US" sz="2000" dirty="0" err="1"/>
              <a:t>dikumpulkan</a:t>
            </a:r>
            <a:r>
              <a:rPr lang="en-US" sz="2000" dirty="0"/>
              <a:t> </a:t>
            </a:r>
            <a:r>
              <a:rPr lang="en-US" sz="2000" dirty="0" err="1"/>
              <a:t>umumnya</a:t>
            </a:r>
            <a:r>
              <a:rPr lang="en-US" sz="2000" dirty="0"/>
              <a:t> </a:t>
            </a:r>
            <a:r>
              <a:rPr lang="en-US" sz="2000" dirty="0" err="1"/>
              <a:t>mengacu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data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lalu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Masukan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keluaran</a:t>
            </a:r>
            <a:r>
              <a:rPr lang="en-US" sz="2000" dirty="0"/>
              <a:t> </a:t>
            </a:r>
            <a:r>
              <a:rPr lang="en-US" sz="2000" dirty="0" err="1"/>
              <a:t>terstruktur</a:t>
            </a:r>
            <a:r>
              <a:rPr lang="en-US" sz="2000" dirty="0"/>
              <a:t>, data </a:t>
            </a:r>
            <a:r>
              <a:rPr lang="en-US" sz="2000" dirty="0" err="1"/>
              <a:t>diformat</a:t>
            </a:r>
            <a:r>
              <a:rPr lang="en-US" sz="2000" dirty="0"/>
              <a:t> </a:t>
            </a:r>
            <a:r>
              <a:rPr lang="en-US" sz="2000" dirty="0" err="1"/>
              <a:t>menurut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Komputasi</a:t>
            </a:r>
            <a:r>
              <a:rPr lang="en-US" sz="2000" dirty="0" smtClean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rumit</a:t>
            </a:r>
            <a:r>
              <a:rPr lang="en-US" sz="2000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47687" y="1143000"/>
            <a:ext cx="5436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/>
              <a:t>Karakteristik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Sistem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Pengolahan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Transaksi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880038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524000"/>
            <a:ext cx="4382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</a:rPr>
              <a:t>02. Management Information System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032337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</a:t>
            </a:r>
            <a:r>
              <a:rPr lang="id-ID" sz="2000" dirty="0" smtClean="0"/>
              <a:t>istem </a:t>
            </a:r>
            <a:r>
              <a:rPr lang="id-ID" sz="2000" dirty="0"/>
              <a:t>informasi yang menyediakan pelaporan berbasis manajemen berdasarkan proses transaksi dan operasi organisasi.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375392"/>
            <a:ext cx="4259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</a:rPr>
              <a:t>03. Decision Support System (DSS)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3861137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/>
              <a:t>Sebuah sistem informasi yang membantu mengidentifikasi peluang pengambilan keputusan atau memberikan informasi untuk membantu membuat keputusan.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914400"/>
            <a:ext cx="48755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Kerangka</a:t>
            </a:r>
            <a:r>
              <a:rPr lang="en-US" sz="2200" dirty="0" smtClean="0"/>
              <a:t> </a:t>
            </a:r>
            <a:r>
              <a:rPr lang="en-US" sz="2200" dirty="0" err="1" smtClean="0"/>
              <a:t>Analisis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Desain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82804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914400"/>
            <a:ext cx="48755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Kerangka</a:t>
            </a:r>
            <a:r>
              <a:rPr lang="en-US" sz="2200" dirty="0" smtClean="0"/>
              <a:t> </a:t>
            </a:r>
            <a:r>
              <a:rPr lang="en-US" sz="2200" dirty="0" err="1" smtClean="0"/>
              <a:t>Analisis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Desain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</a:rPr>
              <a:t>04. Expert System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4984" y="1909933"/>
            <a:ext cx="7477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</a:t>
            </a:r>
            <a:r>
              <a:rPr lang="en-US" sz="2000" dirty="0" smtClean="0"/>
              <a:t>-</a:t>
            </a:r>
            <a:r>
              <a:rPr lang="en-US" sz="2000" i="1" dirty="0" smtClean="0"/>
              <a:t>capture </a:t>
            </a:r>
            <a:r>
              <a:rPr lang="en-US" sz="2000" dirty="0" err="1" smtClean="0"/>
              <a:t>keahlian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mensimulasikan</a:t>
            </a:r>
            <a:r>
              <a:rPr lang="en-US" sz="2000" dirty="0" smtClean="0"/>
              <a:t> </a:t>
            </a:r>
            <a:r>
              <a:rPr lang="en-US" sz="2000" dirty="0" err="1" smtClean="0"/>
              <a:t>keahlian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keuntungan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ahli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170404"/>
            <a:ext cx="4575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</a:rPr>
              <a:t>05. </a:t>
            </a:r>
            <a:r>
              <a:rPr lang="en-US" sz="2000" i="1" dirty="0" err="1" smtClean="0">
                <a:solidFill>
                  <a:srgbClr val="0070C0"/>
                </a:solidFill>
              </a:rPr>
              <a:t>Sistem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Komunikasi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dan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Kolaborasi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4984" y="3632537"/>
            <a:ext cx="7477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memungkinkan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efektif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</a:t>
            </a:r>
            <a:r>
              <a:rPr lang="en-US" sz="2000" dirty="0" smtClean="0"/>
              <a:t>, </a:t>
            </a:r>
            <a:r>
              <a:rPr lang="en-US" sz="2000" dirty="0" err="1" smtClean="0"/>
              <a:t>rekan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,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menyuplai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berkolaborasi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90414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3781" y="2789404"/>
            <a:ext cx="364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</a:rPr>
              <a:t>06. </a:t>
            </a:r>
            <a:r>
              <a:rPr lang="en-US" sz="2000" i="1" dirty="0" err="1" smtClean="0">
                <a:solidFill>
                  <a:srgbClr val="0070C0"/>
                </a:solidFill>
              </a:rPr>
              <a:t>Sistem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Otomatisasi</a:t>
            </a:r>
            <a:r>
              <a:rPr lang="en-US" sz="2000" i="1" dirty="0" smtClean="0">
                <a:solidFill>
                  <a:srgbClr val="0070C0"/>
                </a:solidFill>
              </a:rPr>
              <a:t> Kantor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1565" y="3251537"/>
            <a:ext cx="7477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kantor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luas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aliran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diperbaiki</a:t>
            </a:r>
            <a:r>
              <a:rPr lang="en-US" sz="2000" dirty="0" smtClean="0"/>
              <a:t> </a:t>
            </a:r>
            <a:r>
              <a:rPr lang="en-US" sz="2000" dirty="0" err="1" smtClean="0"/>
              <a:t>diantara</a:t>
            </a:r>
            <a:r>
              <a:rPr lang="en-US" sz="2000" dirty="0" smtClean="0"/>
              <a:t> para </a:t>
            </a:r>
            <a:r>
              <a:rPr lang="en-US" sz="2000" dirty="0" err="1" smtClean="0"/>
              <a:t>pekerja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08537"/>
            <a:ext cx="48755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Kerangka</a:t>
            </a:r>
            <a:r>
              <a:rPr lang="en-US" sz="2200" dirty="0" smtClean="0"/>
              <a:t> </a:t>
            </a:r>
            <a:r>
              <a:rPr lang="en-US" sz="2200" dirty="0" err="1" smtClean="0"/>
              <a:t>Analisis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Desain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967662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066800"/>
            <a:ext cx="2710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Stakeholder </a:t>
            </a:r>
            <a:r>
              <a:rPr lang="en-US" sz="2200" dirty="0" err="1" smtClean="0"/>
              <a:t>Sistem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457201" y="2007899"/>
            <a:ext cx="3109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Orang yang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ketertarikan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ditawarkan</a:t>
            </a:r>
            <a:r>
              <a:rPr lang="en-US" sz="2000" dirty="0" smtClean="0"/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74420" y="1583189"/>
            <a:ext cx="1653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/>
              <a:t>Stakeholder</a:t>
            </a:r>
            <a:endParaRPr lang="en-US" sz="20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3" y="1719007"/>
            <a:ext cx="5272088" cy="39302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7638" y="3505586"/>
            <a:ext cx="2939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Font typeface="Wingdings" panose="05000000000000000000" pitchFamily="2" charset="2"/>
              <a:buChar char="§"/>
            </a:pPr>
            <a:r>
              <a:rPr lang="en-US" sz="2000" dirty="0" err="1"/>
              <a:t>Pekerja</a:t>
            </a:r>
            <a:r>
              <a:rPr lang="en-US" sz="2000" dirty="0"/>
              <a:t> </a:t>
            </a:r>
            <a:r>
              <a:rPr lang="en-US" sz="2000" dirty="0" err="1"/>
              <a:t>teknis</a:t>
            </a:r>
            <a:endParaRPr lang="en-US" sz="2000" dirty="0"/>
          </a:p>
          <a:p>
            <a:pPr marL="339725" indent="-339725">
              <a:buFont typeface="Wingdings" panose="05000000000000000000" pitchFamily="2" charset="2"/>
              <a:buChar char="§"/>
            </a:pPr>
            <a:r>
              <a:rPr lang="en-US" sz="2000" dirty="0" err="1"/>
              <a:t>Pekerja</a:t>
            </a:r>
            <a:r>
              <a:rPr lang="en-US" sz="2000" dirty="0"/>
              <a:t> </a:t>
            </a:r>
            <a:r>
              <a:rPr lang="en-US" sz="2000" dirty="0" err="1"/>
              <a:t>nonteknis</a:t>
            </a:r>
            <a:endParaRPr lang="en-US" sz="2000" dirty="0"/>
          </a:p>
          <a:p>
            <a:pPr marL="339725" indent="-339725">
              <a:buFont typeface="Wingdings" panose="05000000000000000000" pitchFamily="2" charset="2"/>
              <a:buChar char="§"/>
            </a:pPr>
            <a:r>
              <a:rPr lang="en-US" sz="2000" dirty="0" err="1"/>
              <a:t>Pekerja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</a:p>
          <a:p>
            <a:pPr marL="339725" indent="-339725">
              <a:buFont typeface="Wingdings" panose="05000000000000000000" pitchFamily="2" charset="2"/>
              <a:buChar char="§"/>
            </a:pPr>
            <a:r>
              <a:rPr lang="en-US" sz="2000" dirty="0" err="1"/>
              <a:t>Pekerja</a:t>
            </a:r>
            <a:r>
              <a:rPr lang="en-US" sz="2000" dirty="0"/>
              <a:t> </a:t>
            </a:r>
            <a:r>
              <a:rPr lang="en-US" sz="2000" dirty="0" err="1"/>
              <a:t>luar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41386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066800"/>
            <a:ext cx="2710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Stakeholder </a:t>
            </a:r>
            <a:r>
              <a:rPr lang="en-US" sz="2200" dirty="0" err="1" smtClean="0"/>
              <a:t>Sistem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676400"/>
            <a:ext cx="4485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Pekerja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informasi</a:t>
            </a:r>
            <a:r>
              <a:rPr lang="en-US" sz="2000" dirty="0" smtClean="0">
                <a:solidFill>
                  <a:srgbClr val="FF0000"/>
                </a:solidFill>
              </a:rPr>
              <a:t>/ information worker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165498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Orang yang </a:t>
            </a:r>
            <a:r>
              <a:rPr lang="en-US" sz="2000" dirty="0" err="1" smtClean="0"/>
              <a:t>pekerjaannya</a:t>
            </a:r>
            <a:r>
              <a:rPr lang="en-US" sz="2000" dirty="0" smtClean="0"/>
              <a:t> </a:t>
            </a:r>
            <a:r>
              <a:rPr lang="en-US" sz="2000" dirty="0" err="1" smtClean="0"/>
              <a:t>melibatkan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 smtClean="0"/>
              <a:t>, </a:t>
            </a:r>
            <a:r>
              <a:rPr lang="en-US" sz="2000" dirty="0" err="1" smtClean="0"/>
              <a:t>pengumpulan</a:t>
            </a:r>
            <a:r>
              <a:rPr lang="en-US" sz="2000" dirty="0" smtClean="0"/>
              <a:t>, </a:t>
            </a:r>
            <a:r>
              <a:rPr lang="en-US" sz="2000" dirty="0" err="1" smtClean="0"/>
              <a:t>pemrosesan</a:t>
            </a:r>
            <a:r>
              <a:rPr lang="en-US" sz="2000" dirty="0" smtClean="0"/>
              <a:t>, </a:t>
            </a:r>
            <a:r>
              <a:rPr lang="en-US" sz="2000" dirty="0" err="1" smtClean="0"/>
              <a:t>pendistribusian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448239"/>
            <a:ext cx="182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Pemilik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sistem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937337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Sponsor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advokat</a:t>
            </a:r>
            <a:r>
              <a:rPr lang="en-US" sz="2000" dirty="0" smtClean="0"/>
              <a:t> </a:t>
            </a:r>
            <a:r>
              <a:rPr lang="en-US" sz="2000" dirty="0" err="1" smtClean="0"/>
              <a:t>eksekutif</a:t>
            </a:r>
            <a:r>
              <a:rPr lang="en-US" sz="2000" dirty="0" smtClean="0"/>
              <a:t>, </a:t>
            </a: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bertanggung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pendanaan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, </a:t>
            </a:r>
            <a:r>
              <a:rPr lang="en-US" sz="2000" dirty="0" err="1" smtClean="0"/>
              <a:t>pengoperasian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perawatan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64829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PS MIK UNIVERSITAS ESA UNGGUL</a:t>
            </a:r>
          </a:p>
        </p:txBody>
      </p:sp>
      <p:sp>
        <p:nvSpPr>
          <p:cNvPr id="4102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373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800" smtClean="0"/>
              <a:t>Menjadi penyelenggara Program Studi Manajemen Informasi Kesehatan berbasis </a:t>
            </a:r>
            <a:r>
              <a:rPr lang="en-US" sz="3800" b="1" smtClean="0"/>
              <a:t>intelektualitas, kreatifitas dan kewirausahaan</a:t>
            </a:r>
            <a:r>
              <a:rPr lang="en-US" sz="3800" smtClean="0"/>
              <a:t>, yang unggul dalam mutu pengelolaan dan hasil pelaksanaan Tridarma Perguruan Tinggi</a:t>
            </a:r>
            <a:r>
              <a:rPr lang="en-US" sz="4000" smtClean="0"/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066800"/>
            <a:ext cx="2710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Stakeholder </a:t>
            </a:r>
            <a:r>
              <a:rPr lang="en-US" sz="2200" dirty="0" err="1" smtClean="0"/>
              <a:t>Sistem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676400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Pengguna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sistem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165498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Pelanggan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terpengaruh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basis </a:t>
            </a:r>
            <a:r>
              <a:rPr lang="en-US" sz="2000" dirty="0" err="1" smtClean="0"/>
              <a:t>reguler</a:t>
            </a:r>
            <a:r>
              <a:rPr lang="en-US" sz="2000" dirty="0" smtClean="0"/>
              <a:t>, </a:t>
            </a:r>
            <a:r>
              <a:rPr lang="en-US" sz="2000" dirty="0" err="1" smtClean="0"/>
              <a:t>meng</a:t>
            </a:r>
            <a:r>
              <a:rPr lang="en-US" sz="2000" dirty="0" smtClean="0"/>
              <a:t>-</a:t>
            </a:r>
            <a:r>
              <a:rPr lang="en-US" sz="2000" i="1" dirty="0" smtClean="0"/>
              <a:t>capture, </a:t>
            </a:r>
            <a:r>
              <a:rPr lang="en-US" sz="2000" dirty="0" err="1" smtClean="0"/>
              <a:t>memvalidasikan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bertukar</a:t>
            </a:r>
            <a:r>
              <a:rPr lang="en-US" sz="2000" dirty="0" smtClean="0"/>
              <a:t> data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endParaRPr lang="en-US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1" y="3289388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Pengguna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sistem</a:t>
            </a:r>
            <a:r>
              <a:rPr lang="en-US" sz="2000" dirty="0" smtClean="0">
                <a:solidFill>
                  <a:srgbClr val="FF0000"/>
                </a:solidFill>
              </a:rPr>
              <a:t> internal </a:t>
            </a:r>
            <a:r>
              <a:rPr lang="en-US" sz="2000" dirty="0" err="1" smtClean="0">
                <a:solidFill>
                  <a:srgbClr val="FF0000"/>
                </a:solidFill>
              </a:rPr>
              <a:t>adalah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err="1" smtClean="0"/>
              <a:t>Karyawan-karyawan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yang </a:t>
            </a:r>
            <a:r>
              <a:rPr lang="en-US" sz="2000" dirty="0" err="1" smtClean="0"/>
              <a:t>kebanyakan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dibangun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.</a:t>
            </a:r>
          </a:p>
          <a:p>
            <a:r>
              <a:rPr lang="en-US" sz="2000" i="1" dirty="0" err="1" smtClean="0"/>
              <a:t>Misalnya</a:t>
            </a:r>
            <a:r>
              <a:rPr lang="en-US" sz="2000" i="1" dirty="0" smtClean="0"/>
              <a:t>:</a:t>
            </a:r>
          </a:p>
          <a:p>
            <a:pPr marL="977900" indent="-457200">
              <a:buAutoNum type="arabicPeriod"/>
            </a:pPr>
            <a:r>
              <a:rPr lang="en-US" sz="2000" i="1" dirty="0" err="1" smtClean="0"/>
              <a:t>Pekerja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administrasi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layanan</a:t>
            </a:r>
            <a:endParaRPr lang="en-US" sz="2000" i="1" dirty="0" smtClean="0"/>
          </a:p>
          <a:p>
            <a:pPr marL="977900" indent="-457200">
              <a:buAutoNum type="arabicPeriod"/>
            </a:pPr>
            <a:r>
              <a:rPr lang="en-US" sz="2000" i="1" dirty="0" err="1" smtClean="0"/>
              <a:t>Staf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teknis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professional </a:t>
            </a:r>
          </a:p>
          <a:p>
            <a:pPr marL="977900" indent="-457200">
              <a:buAutoNum type="arabicPeriod"/>
            </a:pPr>
            <a:r>
              <a:rPr lang="en-US" sz="2000" i="1" dirty="0" smtClean="0"/>
              <a:t>supervisor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281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066800"/>
            <a:ext cx="2710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Stakeholder </a:t>
            </a:r>
            <a:r>
              <a:rPr lang="en-US" sz="2200" dirty="0" err="1" smtClean="0"/>
              <a:t>Sistem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58972" y="1594991"/>
            <a:ext cx="8001000" cy="3200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Pengguna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sistem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eksternal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(remote user)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197" dirty="0" err="1" smtClean="0">
                <a:solidFill>
                  <a:srgbClr val="FF0000"/>
                </a:solidFill>
              </a:rPr>
              <a:t>adalah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err="1" smtClean="0"/>
              <a:t>Mayoritas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modern</a:t>
            </a:r>
          </a:p>
          <a:p>
            <a:r>
              <a:rPr lang="en-US" sz="2000" i="1" dirty="0" err="1" smtClean="0"/>
              <a:t>Misalnya</a:t>
            </a:r>
            <a:r>
              <a:rPr lang="en-US" sz="2000" i="1" dirty="0" smtClean="0"/>
              <a:t>:</a:t>
            </a:r>
          </a:p>
          <a:p>
            <a:pPr marL="977900" indent="-457200">
              <a:buAutoNum type="arabicPeriod"/>
            </a:pPr>
            <a:r>
              <a:rPr lang="en-US" sz="2000" i="1" dirty="0" err="1" smtClean="0">
                <a:solidFill>
                  <a:srgbClr val="FF0000"/>
                </a:solidFill>
              </a:rPr>
              <a:t>Pelanggan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/>
              <a:t>- 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membeli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</a:t>
            </a:r>
          </a:p>
          <a:p>
            <a:pPr marL="977900" indent="-457200">
              <a:buAutoNum type="arabicPeriod"/>
            </a:pPr>
            <a:r>
              <a:rPr lang="en-US" sz="2000" i="1" dirty="0" err="1" smtClean="0">
                <a:solidFill>
                  <a:srgbClr val="FF0000"/>
                </a:solidFill>
              </a:rPr>
              <a:t>Pemasok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–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membeli</a:t>
            </a:r>
            <a:r>
              <a:rPr lang="en-US" sz="2000" dirty="0" smtClean="0"/>
              <a:t> </a:t>
            </a:r>
            <a:r>
              <a:rPr lang="en-US" sz="2000" dirty="0" err="1" smtClean="0"/>
              <a:t>persediaan</a:t>
            </a:r>
            <a:r>
              <a:rPr lang="en-US" sz="2000" dirty="0" smtClean="0"/>
              <a:t> </a:t>
            </a:r>
            <a:r>
              <a:rPr lang="en-US" sz="2000" dirty="0" err="1" smtClean="0"/>
              <a:t>barang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mentah</a:t>
            </a:r>
            <a:r>
              <a:rPr lang="en-US" sz="2000" dirty="0" smtClean="0"/>
              <a:t>. </a:t>
            </a:r>
          </a:p>
          <a:p>
            <a:pPr marL="977900" indent="-457200">
              <a:buAutoNum type="arabicPeriod"/>
            </a:pPr>
            <a:r>
              <a:rPr lang="en-US" sz="2000" i="1" dirty="0" err="1" smtClean="0">
                <a:solidFill>
                  <a:srgbClr val="FF0000"/>
                </a:solidFill>
              </a:rPr>
              <a:t>Rekan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kerja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–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membeli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apa</a:t>
            </a:r>
            <a:r>
              <a:rPr lang="en-US" sz="2000" dirty="0" smtClean="0"/>
              <a:t> </a:t>
            </a:r>
            <a:r>
              <a:rPr lang="en-US" sz="2000" dirty="0" err="1" smtClean="0"/>
              <a:t>dia</a:t>
            </a:r>
            <a:r>
              <a:rPr lang="en-US" sz="2000" dirty="0" smtClean="0"/>
              <a:t> </a:t>
            </a:r>
            <a:r>
              <a:rPr lang="en-US" sz="2000" dirty="0" err="1" smtClean="0"/>
              <a:t>berpartner</a:t>
            </a:r>
            <a:r>
              <a:rPr lang="en-US" sz="2000" dirty="0" smtClean="0"/>
              <a:t>.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 marL="977900" indent="-457200">
              <a:buAutoNum type="arabicPeriod"/>
            </a:pPr>
            <a:r>
              <a:rPr lang="en-US" sz="2000" i="1" dirty="0" err="1" smtClean="0">
                <a:solidFill>
                  <a:srgbClr val="FF0000"/>
                </a:solidFill>
              </a:rPr>
              <a:t>Karyawan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- </a:t>
            </a:r>
            <a:r>
              <a:rPr lang="en-US" sz="2000" dirty="0" err="1" smtClean="0"/>
              <a:t>Karyawan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 di </a:t>
            </a:r>
            <a:r>
              <a:rPr lang="en-US" sz="2000" dirty="0" err="1" smtClean="0"/>
              <a:t>jalan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dirumah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896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066800"/>
            <a:ext cx="22092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Desainer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828800"/>
            <a:ext cx="7848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teknis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menerjemahkan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pembatas</a:t>
            </a:r>
            <a:r>
              <a:rPr lang="en-US" sz="2000" dirty="0" smtClean="0"/>
              <a:t> </a:t>
            </a:r>
            <a:r>
              <a:rPr lang="en-US" sz="2000" dirty="0" err="1" smtClean="0"/>
              <a:t>solusi</a:t>
            </a:r>
            <a:r>
              <a:rPr lang="en-US" sz="2000" dirty="0" smtClean="0"/>
              <a:t> </a:t>
            </a:r>
            <a:r>
              <a:rPr lang="en-US" sz="2000" dirty="0" err="1" smtClean="0"/>
              <a:t>teknis</a:t>
            </a:r>
            <a:r>
              <a:rPr lang="en-US" sz="2000" dirty="0" smtClean="0"/>
              <a:t>. </a:t>
            </a:r>
          </a:p>
          <a:p>
            <a:endParaRPr lang="en-US" sz="2000" dirty="0"/>
          </a:p>
          <a:p>
            <a:r>
              <a:rPr lang="en-US" sz="2000" i="1" dirty="0" err="1" smtClean="0"/>
              <a:t>Desainer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sistem</a:t>
            </a:r>
            <a:r>
              <a:rPr lang="en-US" sz="2000" i="1" dirty="0" smtClean="0"/>
              <a:t>:</a:t>
            </a:r>
          </a:p>
          <a:p>
            <a:pPr marL="914400" indent="-468313">
              <a:buFont typeface="Wingdings" panose="05000000000000000000" pitchFamily="2" charset="2"/>
              <a:buChar char="§"/>
            </a:pPr>
            <a:r>
              <a:rPr lang="en-US" sz="2000" i="1" dirty="0" err="1" smtClean="0"/>
              <a:t>Mendesain</a:t>
            </a:r>
            <a:r>
              <a:rPr lang="en-US" sz="2000" i="1" dirty="0" smtClean="0"/>
              <a:t> database</a:t>
            </a:r>
          </a:p>
          <a:p>
            <a:pPr marL="914400" indent="-468313">
              <a:buFont typeface="Wingdings" panose="05000000000000000000" pitchFamily="2" charset="2"/>
              <a:buChar char="§"/>
            </a:pPr>
            <a:r>
              <a:rPr lang="en-US" sz="2000" i="1" dirty="0" err="1" smtClean="0"/>
              <a:t>Mendesain</a:t>
            </a:r>
            <a:r>
              <a:rPr lang="en-US" sz="2000" i="1" dirty="0" smtClean="0"/>
              <a:t> input</a:t>
            </a:r>
          </a:p>
          <a:p>
            <a:pPr marL="914400" indent="-468313">
              <a:buFont typeface="Wingdings" panose="05000000000000000000" pitchFamily="2" charset="2"/>
              <a:buChar char="§"/>
            </a:pPr>
            <a:r>
              <a:rPr lang="en-US" sz="2000" i="1" dirty="0" err="1" smtClean="0"/>
              <a:t>Mendesain</a:t>
            </a:r>
            <a:r>
              <a:rPr lang="en-US" sz="2000" i="1" dirty="0" smtClean="0"/>
              <a:t> output</a:t>
            </a:r>
          </a:p>
          <a:p>
            <a:pPr marL="914400" indent="-468313">
              <a:buFont typeface="Wingdings" panose="05000000000000000000" pitchFamily="2" charset="2"/>
              <a:buChar char="§"/>
            </a:pPr>
            <a:r>
              <a:rPr lang="en-US" sz="2000" i="1" dirty="0" err="1" smtClean="0"/>
              <a:t>Mendesain</a:t>
            </a:r>
            <a:r>
              <a:rPr lang="en-US" sz="2000" i="1" dirty="0" smtClean="0"/>
              <a:t> screen </a:t>
            </a:r>
          </a:p>
          <a:p>
            <a:pPr marL="914400" indent="-468313">
              <a:buFont typeface="Wingdings" panose="05000000000000000000" pitchFamily="2" charset="2"/>
              <a:buChar char="§"/>
            </a:pPr>
            <a:r>
              <a:rPr lang="en-US" sz="2000" i="1" dirty="0" err="1" smtClean="0"/>
              <a:t>Mendesain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jaringan</a:t>
            </a:r>
            <a:r>
              <a:rPr lang="en-US" sz="2000" i="1" dirty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</a:t>
            </a:r>
          </a:p>
          <a:p>
            <a:pPr marL="914400" indent="-468313">
              <a:buFont typeface="Wingdings" panose="05000000000000000000" pitchFamily="2" charset="2"/>
              <a:buChar char="§"/>
            </a:pPr>
            <a:r>
              <a:rPr lang="en-US" sz="2000" i="1" dirty="0" err="1" smtClean="0"/>
              <a:t>Perangkat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lunak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komputer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akan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memenuhi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persyaratan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pengguna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sistem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6838959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066800"/>
            <a:ext cx="22092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Desainer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843950"/>
            <a:ext cx="79230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keahlian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desainer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</a:t>
            </a:r>
          </a:p>
          <a:p>
            <a:pPr marL="681038" indent="-342900"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rgbClr val="FF0000"/>
                </a:solidFill>
              </a:rPr>
              <a:t>Administrator database,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mendesain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mengkoordinasikan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database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.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 marL="681038" indent="-342900">
              <a:buFont typeface="Wingdings" panose="05000000000000000000" pitchFamily="2" charset="2"/>
              <a:buChar char="§"/>
            </a:pPr>
            <a:r>
              <a:rPr lang="en-US" sz="2000" i="1" dirty="0" err="1" smtClean="0">
                <a:solidFill>
                  <a:srgbClr val="FF0000"/>
                </a:solidFill>
              </a:rPr>
              <a:t>Arsitek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jaringan</a:t>
            </a:r>
            <a:r>
              <a:rPr lang="en-US" sz="2000" i="1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/>
              <a:t>spesialis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telekomunikasi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mendesain</a:t>
            </a:r>
            <a:r>
              <a:rPr lang="en-US" sz="2000" dirty="0" smtClean="0"/>
              <a:t>, </a:t>
            </a:r>
            <a:r>
              <a:rPr lang="en-US" sz="2000" dirty="0" err="1" smtClean="0"/>
              <a:t>menginstal</a:t>
            </a:r>
            <a:r>
              <a:rPr lang="en-US" sz="2000" dirty="0" smtClean="0"/>
              <a:t>, </a:t>
            </a:r>
            <a:r>
              <a:rPr lang="en-US" sz="2000" dirty="0" err="1" smtClean="0"/>
              <a:t>mengkonfigurasi</a:t>
            </a:r>
            <a:r>
              <a:rPr lang="en-US" sz="2000" dirty="0" smtClean="0"/>
              <a:t>, </a:t>
            </a:r>
            <a:r>
              <a:rPr lang="en-US" sz="2000" dirty="0" err="1" smtClean="0"/>
              <a:t>mengoptimalkan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 </a:t>
            </a:r>
            <a:r>
              <a:rPr lang="en-US" sz="2000" i="1" dirty="0" smtClean="0"/>
              <a:t>local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i="1" dirty="0" smtClean="0"/>
              <a:t>wide network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koneksi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internet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eksternal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.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 marL="681038" indent="-342900">
              <a:buFont typeface="Wingdings" panose="05000000000000000000" pitchFamily="2" charset="2"/>
              <a:buChar char="§"/>
            </a:pPr>
            <a:r>
              <a:rPr lang="en-US" sz="2000" i="1" dirty="0" err="1" smtClean="0">
                <a:solidFill>
                  <a:srgbClr val="FF0000"/>
                </a:solidFill>
              </a:rPr>
              <a:t>Arsitek</a:t>
            </a:r>
            <a:r>
              <a:rPr lang="en-US" sz="2000" i="1" dirty="0" smtClean="0">
                <a:solidFill>
                  <a:srgbClr val="FF0000"/>
                </a:solidFill>
              </a:rPr>
              <a:t> graphic</a:t>
            </a:r>
          </a:p>
          <a:p>
            <a:pPr marL="681038" indent="-342900">
              <a:buFont typeface="Wingdings" panose="05000000000000000000" pitchFamily="2" charset="2"/>
              <a:buChar char="§"/>
            </a:pPr>
            <a:r>
              <a:rPr lang="en-US" sz="2000" i="1" dirty="0" err="1" smtClean="0">
                <a:solidFill>
                  <a:srgbClr val="FF0000"/>
                </a:solidFill>
              </a:rPr>
              <a:t>Ahli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keamanan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 marL="681038" indent="-342900">
              <a:buFont typeface="Wingdings" panose="05000000000000000000" pitchFamily="2" charset="2"/>
              <a:buChar char="§"/>
            </a:pPr>
            <a:r>
              <a:rPr lang="en-US" sz="2000" i="1" dirty="0" err="1" smtClean="0">
                <a:solidFill>
                  <a:srgbClr val="FF0000"/>
                </a:solidFill>
              </a:rPr>
              <a:t>Spesialis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teknologi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03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066800"/>
            <a:ext cx="2052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System builder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66060" y="1548824"/>
            <a:ext cx="7848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Spesialis</a:t>
            </a:r>
            <a:r>
              <a:rPr lang="en-US" sz="2000" dirty="0" smtClean="0"/>
              <a:t> </a:t>
            </a:r>
            <a:r>
              <a:rPr lang="en-US" sz="2000" dirty="0" err="1" smtClean="0"/>
              <a:t>teknis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membangun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spesifikasi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desain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desainer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. </a:t>
            </a:r>
          </a:p>
          <a:p>
            <a:endParaRPr lang="en-US" sz="2000" dirty="0"/>
          </a:p>
          <a:p>
            <a:pPr marL="681038"/>
            <a:r>
              <a:rPr lang="en-US" sz="2000" i="1" dirty="0" err="1" smtClean="0"/>
              <a:t>Misal</a:t>
            </a:r>
            <a:r>
              <a:rPr lang="en-US" sz="2000" i="1" dirty="0" smtClean="0"/>
              <a:t>:</a:t>
            </a:r>
          </a:p>
          <a:p>
            <a:pPr marL="1489075" indent="-403225">
              <a:buFont typeface="Wingdings" panose="05000000000000000000" pitchFamily="2" charset="2"/>
              <a:buChar char="§"/>
            </a:pPr>
            <a:r>
              <a:rPr lang="en-US" sz="2000" i="1" dirty="0" smtClean="0"/>
              <a:t>Programmer </a:t>
            </a:r>
            <a:r>
              <a:rPr lang="en-US" sz="2000" i="1" dirty="0" err="1" smtClean="0"/>
              <a:t>aplikasi</a:t>
            </a:r>
            <a:r>
              <a:rPr lang="en-US" sz="2000" i="1" dirty="0" smtClean="0"/>
              <a:t> </a:t>
            </a:r>
          </a:p>
          <a:p>
            <a:pPr marL="1489075" indent="-403225">
              <a:buFont typeface="Wingdings" panose="05000000000000000000" pitchFamily="2" charset="2"/>
              <a:buChar char="§"/>
            </a:pPr>
            <a:r>
              <a:rPr lang="en-US" sz="2000" i="1" dirty="0" smtClean="0"/>
              <a:t>Programmer </a:t>
            </a:r>
            <a:r>
              <a:rPr lang="en-US" sz="2000" i="1" dirty="0" err="1" smtClean="0"/>
              <a:t>sistem</a:t>
            </a:r>
            <a:r>
              <a:rPr lang="en-US" sz="2000" i="1" dirty="0" smtClean="0"/>
              <a:t> </a:t>
            </a:r>
          </a:p>
          <a:p>
            <a:pPr marL="1489075" indent="-403225">
              <a:buFont typeface="Wingdings" panose="05000000000000000000" pitchFamily="2" charset="2"/>
              <a:buChar char="§"/>
            </a:pPr>
            <a:r>
              <a:rPr lang="en-US" sz="2000" i="1" dirty="0" smtClean="0"/>
              <a:t>Programmer database </a:t>
            </a:r>
          </a:p>
          <a:p>
            <a:pPr marL="1489075" indent="-403225">
              <a:buFont typeface="Wingdings" panose="05000000000000000000" pitchFamily="2" charset="2"/>
              <a:buChar char="§"/>
            </a:pPr>
            <a:r>
              <a:rPr lang="en-US" sz="2000" i="1" dirty="0" smtClean="0"/>
              <a:t>Administrator database</a:t>
            </a:r>
          </a:p>
          <a:p>
            <a:pPr marL="1489075" indent="-403225">
              <a:buFont typeface="Wingdings" panose="05000000000000000000" pitchFamily="2" charset="2"/>
              <a:buChar char="§"/>
            </a:pPr>
            <a:r>
              <a:rPr lang="en-US" sz="2000" i="1" dirty="0" smtClean="0"/>
              <a:t>Administrator </a:t>
            </a:r>
            <a:r>
              <a:rPr lang="en-US" sz="2000" i="1" dirty="0" err="1" smtClean="0"/>
              <a:t>jaringan</a:t>
            </a:r>
            <a:r>
              <a:rPr lang="en-US" sz="2000" i="1" dirty="0" smtClean="0"/>
              <a:t> </a:t>
            </a:r>
          </a:p>
          <a:p>
            <a:pPr marL="1489075" indent="-403225">
              <a:buFont typeface="Wingdings" panose="05000000000000000000" pitchFamily="2" charset="2"/>
              <a:buChar char="§"/>
            </a:pPr>
            <a:r>
              <a:rPr lang="en-US" sz="2000" i="1" dirty="0" smtClean="0"/>
              <a:t>Administrator </a:t>
            </a:r>
            <a:r>
              <a:rPr lang="en-US" sz="2000" i="1" dirty="0" err="1" smtClean="0"/>
              <a:t>keamanan</a:t>
            </a:r>
            <a:r>
              <a:rPr lang="en-US" sz="2000" i="1" dirty="0" smtClean="0"/>
              <a:t> </a:t>
            </a:r>
          </a:p>
          <a:p>
            <a:pPr marL="1489075" indent="-403225">
              <a:buFont typeface="Wingdings" panose="05000000000000000000" pitchFamily="2" charset="2"/>
              <a:buChar char="§"/>
            </a:pPr>
            <a:r>
              <a:rPr lang="en-US" sz="2000" i="1" dirty="0" smtClean="0"/>
              <a:t>Web master</a:t>
            </a:r>
          </a:p>
          <a:p>
            <a:pPr marL="1489075" indent="-403225">
              <a:buFont typeface="Wingdings" panose="05000000000000000000" pitchFamily="2" charset="2"/>
              <a:buChar char="§"/>
            </a:pPr>
            <a:r>
              <a:rPr lang="en-US" sz="2000" i="1" dirty="0" smtClean="0"/>
              <a:t>Software integrator</a:t>
            </a:r>
          </a:p>
        </p:txBody>
      </p:sp>
    </p:spTree>
    <p:extLst>
      <p:ext uri="{BB962C8B-B14F-4D97-AF65-F5344CB8AC3E}">
        <p14:creationId xmlns:p14="http://schemas.microsoft.com/office/powerpoint/2010/main" val="9456956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8206" y="1314878"/>
            <a:ext cx="20974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System Analyst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206" y="18288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Spesialis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mempelajari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orang, data, proses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kemajuan</a:t>
            </a:r>
            <a:r>
              <a:rPr lang="en-US" sz="2000" dirty="0" smtClean="0"/>
              <a:t> </a:t>
            </a:r>
            <a:r>
              <a:rPr lang="en-US" sz="2000" dirty="0" err="1" smtClean="0"/>
              <a:t>terbaik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Stakeholder </a:t>
            </a:r>
            <a:r>
              <a:rPr lang="en-US" sz="2000" dirty="0" err="1" smtClean="0"/>
              <a:t>unik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berperan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fasilitator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pelatih</a:t>
            </a:r>
            <a:r>
              <a:rPr lang="en-US" sz="2000" dirty="0" smtClean="0"/>
              <a:t>, </a:t>
            </a:r>
            <a:r>
              <a:rPr lang="en-US" sz="2000" dirty="0" err="1" smtClean="0"/>
              <a:t>menjembatani</a:t>
            </a:r>
            <a:r>
              <a:rPr lang="en-US" sz="2000" dirty="0" smtClean="0"/>
              <a:t> </a:t>
            </a:r>
            <a:r>
              <a:rPr lang="en-US" sz="2000" dirty="0" err="1" smtClean="0"/>
              <a:t>jurang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alamiah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pemilik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pengguna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sistem</a:t>
            </a:r>
            <a:r>
              <a:rPr lang="en-US" sz="2000" dirty="0" smtClean="0">
                <a:solidFill>
                  <a:srgbClr val="0070C0"/>
                </a:solidFill>
              </a:rPr>
              <a:t> non </a:t>
            </a:r>
            <a:r>
              <a:rPr lang="en-US" sz="2000" dirty="0" err="1" smtClean="0">
                <a:solidFill>
                  <a:srgbClr val="0070C0"/>
                </a:solidFill>
              </a:rPr>
              <a:t>teknis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desainer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pembangun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sistem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tekniks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206" y="4648200"/>
            <a:ext cx="7848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</a:rPr>
              <a:t>Peran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</a:rPr>
              <a:t>System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</a:rPr>
              <a:t>Analyst</a:t>
            </a:r>
            <a:r>
              <a:rPr lang="en-US" sz="2200" dirty="0" smtClean="0">
                <a:solidFill>
                  <a:srgbClr val="FF0000"/>
                </a:solidFill>
              </a:rPr>
              <a:t>, </a:t>
            </a:r>
            <a:r>
              <a:rPr lang="en-US" sz="2200" dirty="0" err="1" smtClean="0"/>
              <a:t>memahami</a:t>
            </a:r>
            <a:r>
              <a:rPr lang="en-US" sz="2200" dirty="0" smtClean="0"/>
              <a:t> </a:t>
            </a:r>
            <a:r>
              <a:rPr lang="en-US" sz="2200" dirty="0" err="1" smtClean="0"/>
              <a:t>bisnis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komputer</a:t>
            </a:r>
            <a:r>
              <a:rPr lang="en-US" sz="2200" dirty="0" smtClean="0"/>
              <a:t>, </a:t>
            </a:r>
            <a:r>
              <a:rPr lang="en-US" sz="2200" dirty="0" err="1" smtClean="0"/>
              <a:t>serta</a:t>
            </a:r>
            <a:r>
              <a:rPr lang="en-US" sz="2200" dirty="0" smtClean="0"/>
              <a:t> </a:t>
            </a:r>
            <a:r>
              <a:rPr lang="en-US" sz="2200" dirty="0" err="1" smtClean="0"/>
              <a:t>mampu</a:t>
            </a:r>
            <a:r>
              <a:rPr lang="en-US" sz="2200" dirty="0" smtClean="0"/>
              <a:t> </a:t>
            </a:r>
            <a:r>
              <a:rPr lang="en-US" sz="2200" dirty="0" err="1" smtClean="0"/>
              <a:t>memecahkan</a:t>
            </a:r>
            <a:r>
              <a:rPr lang="en-US" sz="2200" dirty="0" smtClean="0"/>
              <a:t> </a:t>
            </a:r>
            <a:r>
              <a:rPr lang="en-US" sz="2200" dirty="0" err="1" smtClean="0"/>
              <a:t>masalah</a:t>
            </a:r>
            <a:r>
              <a:rPr lang="en-US" sz="2200" dirty="0" smtClean="0"/>
              <a:t>. 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463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whi74173_0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8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042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1430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Keterangan</a:t>
            </a:r>
            <a:r>
              <a:rPr lang="en-US" sz="2000" dirty="0" smtClean="0"/>
              <a:t>:</a:t>
            </a:r>
          </a:p>
          <a:p>
            <a:pPr marL="914400" indent="-457200">
              <a:buAutoNum type="arabicPeriod"/>
            </a:pPr>
            <a:r>
              <a:rPr lang="en-US" sz="2000" dirty="0" err="1" smtClean="0"/>
              <a:t>Pemilik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terletak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unit </a:t>
            </a:r>
            <a:r>
              <a:rPr lang="en-US" sz="2000" dirty="0" err="1" smtClean="0"/>
              <a:t>dan</a:t>
            </a:r>
            <a:r>
              <a:rPr lang="en-US" sz="2000" dirty="0" smtClean="0"/>
              <a:t> subunit </a:t>
            </a:r>
            <a:r>
              <a:rPr lang="en-US" sz="2000" dirty="0" err="1" smtClean="0"/>
              <a:t>fungsional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.</a:t>
            </a:r>
          </a:p>
          <a:p>
            <a:pPr marL="914400" indent="-457200">
              <a:buAutoNum type="arabicPeriod"/>
            </a:pPr>
            <a:r>
              <a:rPr lang="en-US" sz="2000" dirty="0" smtClean="0"/>
              <a:t> </a:t>
            </a:r>
            <a:r>
              <a:rPr lang="en-US" sz="2000" dirty="0" err="1" smtClean="0"/>
              <a:t>Desainer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pembangun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terletak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unit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endParaRPr lang="en-US" sz="2000" dirty="0" smtClean="0"/>
          </a:p>
          <a:p>
            <a:pPr marL="914400" indent="-457200">
              <a:buAutoNum type="arabicPeriod"/>
            </a:pPr>
            <a:r>
              <a:rPr lang="en-US" sz="2000" dirty="0" err="1" smtClean="0"/>
              <a:t>Analis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</a:t>
            </a:r>
            <a:r>
              <a:rPr lang="en-US" sz="2000" dirty="0" smtClean="0"/>
              <a:t> </a:t>
            </a:r>
            <a:r>
              <a:rPr lang="en-US" sz="2000" dirty="0" err="1" smtClean="0"/>
              <a:t>desainer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pembangun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,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permanen</a:t>
            </a:r>
            <a:r>
              <a:rPr lang="en-US" sz="2000" dirty="0" smtClean="0"/>
              <a:t> </a:t>
            </a:r>
            <a:r>
              <a:rPr lang="en-US" sz="2000" dirty="0" err="1" smtClean="0"/>
              <a:t>ditugaskan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tim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spesifik</a:t>
            </a:r>
            <a:r>
              <a:rPr lang="en-US" sz="2000" dirty="0" smtClean="0"/>
              <a:t>.</a:t>
            </a:r>
          </a:p>
          <a:p>
            <a:pPr marL="914400" indent="-457200">
              <a:buAutoNum type="arabicPeriod"/>
            </a:pPr>
            <a:r>
              <a:rPr lang="en-US" sz="2000" dirty="0" err="1" smtClean="0"/>
              <a:t>Analis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/>
              <a:t>bersama</a:t>
            </a:r>
            <a:r>
              <a:rPr lang="en-US" sz="2000" dirty="0"/>
              <a:t> </a:t>
            </a:r>
            <a:r>
              <a:rPr lang="en-US" sz="2000" dirty="0" err="1"/>
              <a:t>desainer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pembangun</a:t>
            </a:r>
            <a:r>
              <a:rPr lang="en-US" sz="2000" dirty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,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disatukan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ditugaskan</a:t>
            </a:r>
            <a:r>
              <a:rPr lang="en-US" sz="2000" dirty="0" smtClean="0"/>
              <a:t> </a:t>
            </a:r>
            <a:r>
              <a:rPr lang="en-US" sz="2000" dirty="0" err="1" smtClean="0"/>
              <a:t>sementara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</a:t>
            </a:r>
            <a:r>
              <a:rPr lang="en-US" sz="2000" dirty="0" err="1" smtClean="0"/>
              <a:t>spesifik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apapun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.</a:t>
            </a:r>
          </a:p>
          <a:p>
            <a:pPr marL="914400" indent="-457200">
              <a:buAutoNum type="arabicPeriod"/>
            </a:pP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analis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department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medukung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meaporkan</a:t>
            </a:r>
            <a:r>
              <a:rPr lang="en-US" sz="2000" dirty="0" smtClean="0"/>
              <a:t> </a:t>
            </a:r>
            <a:r>
              <a:rPr lang="en-US" sz="2000" dirty="0" err="1" smtClean="0"/>
              <a:t>kefungsi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spesifik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14088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143000"/>
            <a:ext cx="5075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Skill yang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analis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042987" y="1997839"/>
            <a:ext cx="708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Memiliki</a:t>
            </a:r>
            <a:r>
              <a:rPr lang="en-US" sz="2000" dirty="0" smtClean="0"/>
              <a:t> p</a:t>
            </a:r>
            <a:r>
              <a:rPr lang="id-ID" sz="2000" dirty="0" smtClean="0"/>
              <a:t>engetahuan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pengalaman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dibidang</a:t>
            </a:r>
            <a:r>
              <a:rPr lang="id-ID" sz="2000" dirty="0" smtClean="0"/>
              <a:t> </a:t>
            </a:r>
            <a:r>
              <a:rPr lang="id-ID" sz="2000" dirty="0"/>
              <a:t>teknologi </a:t>
            </a:r>
            <a:r>
              <a:rPr lang="id-ID" sz="2000" dirty="0" smtClean="0"/>
              <a:t>informasi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000" dirty="0" smtClean="0"/>
              <a:t>Pengalaman </a:t>
            </a:r>
            <a:r>
              <a:rPr lang="id-ID" sz="2000" dirty="0"/>
              <a:t>dan keahlian pemrograman </a:t>
            </a:r>
            <a:r>
              <a:rPr lang="id-ID" sz="2000" dirty="0" smtClean="0"/>
              <a:t>komputer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000" dirty="0" smtClean="0"/>
              <a:t>Pengetahuan </a:t>
            </a:r>
            <a:r>
              <a:rPr lang="id-ID" sz="2000" dirty="0"/>
              <a:t>bisnis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id-ID" sz="2000" dirty="0" smtClean="0"/>
              <a:t>umum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000" dirty="0" smtClean="0"/>
              <a:t>Keterampilan </a:t>
            </a:r>
            <a:r>
              <a:rPr lang="id-ID" sz="2000" dirty="0"/>
              <a:t>pemecahan </a:t>
            </a:r>
            <a:r>
              <a:rPr lang="id-ID" sz="2000" dirty="0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id-ID" sz="2000" dirty="0" smtClean="0"/>
              <a:t>umum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000" dirty="0" smtClean="0"/>
              <a:t>Memiliki </a:t>
            </a:r>
            <a:r>
              <a:rPr lang="id-ID" sz="2000" dirty="0"/>
              <a:t>kemampuan komunikasi interpersonal yang </a:t>
            </a:r>
            <a:r>
              <a:rPr lang="id-ID" sz="2000" dirty="0" smtClean="0"/>
              <a:t>baik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000" dirty="0" smtClean="0"/>
              <a:t>Keterampilan </a:t>
            </a:r>
            <a:r>
              <a:rPr lang="id-ID" sz="2000" dirty="0"/>
              <a:t>hubungan interpersonal yang </a:t>
            </a:r>
            <a:r>
              <a:rPr lang="id-ID" sz="2000" dirty="0" smtClean="0"/>
              <a:t>baik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000" dirty="0" smtClean="0"/>
              <a:t>Fleksibilitas </a:t>
            </a:r>
            <a:r>
              <a:rPr lang="id-ID" sz="2000" dirty="0"/>
              <a:t>dan kemampuan </a:t>
            </a:r>
            <a:r>
              <a:rPr lang="id-ID" sz="2000" dirty="0" smtClean="0"/>
              <a:t>beradaptasi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000" dirty="0" smtClean="0"/>
              <a:t>Karakter </a:t>
            </a:r>
            <a:r>
              <a:rPr lang="id-ID" sz="2000" dirty="0"/>
              <a:t>dan etika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36963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85800"/>
            <a:ext cx="3776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analis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fasilitator</a:t>
            </a:r>
            <a:endParaRPr lang="en-US" sz="2000" dirty="0"/>
          </a:p>
        </p:txBody>
      </p:sp>
      <p:pic>
        <p:nvPicPr>
          <p:cNvPr id="4" name="Picture 3" descr="Fig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19580"/>
            <a:ext cx="9172575" cy="52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452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MISI PS MIK UNIVERSITAS ESA UNGGUL</a:t>
            </a: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609600" y="1798638"/>
            <a:ext cx="8305800" cy="4373562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Menghasilkan Sarjana Manajemen Informasi Kesehatan dengan keunggulan prodi yang professional, bermoral tinggi, mandiri, inovatif dan mampu berkontribusi dalam pengembangan teknologi informasi dan komunikasi bidang kesehatan.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Menyelenggarakan proses belajar mengajar yang bermutu, efektif, efisien, akuntabel dan berkelanjutan berbasis teknologi informasi dan komunikasi.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Menyelenggarakan Tri Dharma perguruan tinggi yang berkualitas.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9570" y="1143000"/>
            <a:ext cx="2663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Tugas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Analis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Sistem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9570" y="1676400"/>
            <a:ext cx="78448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 smtClean="0"/>
              <a:t>Mengumpulkan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, file, </a:t>
            </a:r>
            <a:r>
              <a:rPr lang="en-US" sz="2000" dirty="0" err="1" smtClean="0"/>
              <a:t>formulir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dignakan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. 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Menyusun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mengevaluasi</a:t>
            </a:r>
            <a:r>
              <a:rPr lang="en-US" sz="2000" dirty="0" smtClean="0"/>
              <a:t> </a:t>
            </a:r>
            <a:r>
              <a:rPr lang="en-US" sz="2000" dirty="0" err="1" smtClean="0"/>
              <a:t>kekurangan-kekurangan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melaporkan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kekurangan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pemakai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Merancang</a:t>
            </a:r>
            <a:r>
              <a:rPr lang="en-US" sz="2000" dirty="0" smtClean="0"/>
              <a:t> </a:t>
            </a:r>
            <a:r>
              <a:rPr lang="en-US" sz="2000" dirty="0" err="1" smtClean="0"/>
              <a:t>perbaikan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menyusun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Menganalisis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menyusun</a:t>
            </a:r>
            <a:r>
              <a:rPr lang="en-US" sz="2000" dirty="0" smtClean="0"/>
              <a:t> </a:t>
            </a:r>
            <a:r>
              <a:rPr lang="en-US" sz="2000" dirty="0" err="1" smtClean="0"/>
              <a:t>perkiraan</a:t>
            </a:r>
            <a:r>
              <a:rPr lang="en-US" sz="2000" dirty="0" smtClean="0"/>
              <a:t> </a:t>
            </a:r>
            <a:r>
              <a:rPr lang="en-US" sz="2000" dirty="0" err="1" smtClean="0"/>
              <a:t>biaya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argument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keuntungan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pemakai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Mengawasi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terutama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berkaitan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823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1447800"/>
            <a:ext cx="7924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id-ID" sz="2000" dirty="0" smtClean="0"/>
              <a:t>Jangan gunakan komputer untuk menyakiti orang lain.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J</a:t>
            </a:r>
            <a:r>
              <a:rPr lang="id-ID" sz="2000" dirty="0" smtClean="0"/>
              <a:t>angan mengganggu pekerjaan komputer orang lain.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id-ID" sz="2000" dirty="0" smtClean="0"/>
              <a:t>Jangan mengintip di file komputer orang lain.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id-ID" sz="2000" dirty="0" smtClean="0"/>
              <a:t>Jangan gunakan komputer untuk mencuri.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id-ID" sz="2000" dirty="0" smtClean="0"/>
              <a:t>Jangan gunakan komputer untuk menghasilkan saksi palsu.</a:t>
            </a:r>
            <a:r>
              <a:rPr lang="en-US" sz="2000" dirty="0" smtClean="0"/>
              <a:t> </a:t>
            </a:r>
          </a:p>
          <a:p>
            <a:pPr marL="457200" indent="-457200">
              <a:buAutoNum type="arabicPeriod"/>
            </a:pPr>
            <a:r>
              <a:rPr lang="id-ID" sz="2000" dirty="0" smtClean="0"/>
              <a:t>Jangan menyalin atau menggunakan perangkat lunak berpemilik yang belum Anda bayar.</a:t>
            </a:r>
            <a:r>
              <a:rPr lang="en-US" sz="2000" dirty="0" smtClean="0"/>
              <a:t> </a:t>
            </a:r>
          </a:p>
          <a:p>
            <a:pPr marL="457200" indent="-457200">
              <a:buAutoNum type="arabicPeriod"/>
            </a:pPr>
            <a:r>
              <a:rPr lang="id-ID" sz="2000" dirty="0" smtClean="0"/>
              <a:t>Jangan menggunakan sumber daya komputer orang lain tanpa izin atau kompensasi yang layak.</a:t>
            </a:r>
            <a:r>
              <a:rPr lang="en-US" sz="2000" dirty="0" smtClean="0"/>
              <a:t> </a:t>
            </a:r>
          </a:p>
          <a:p>
            <a:pPr marL="457200" indent="-457200">
              <a:buAutoNum type="arabicPeriod"/>
            </a:pPr>
            <a:r>
              <a:rPr lang="id-ID" sz="2000" dirty="0" smtClean="0"/>
              <a:t>Anda tidak sesuai dengan output intelektual orang lain.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id-ID" sz="2000" dirty="0" smtClean="0"/>
              <a:t>Anda harus memikirkan konsekuensi sosial dari program yang Anda tulis atau sistem yang sedang Anda rancang.</a:t>
            </a:r>
            <a:r>
              <a:rPr lang="en-US" sz="2000" dirty="0" smtClean="0"/>
              <a:t> </a:t>
            </a:r>
          </a:p>
          <a:p>
            <a:pPr marL="457200" indent="-457200">
              <a:buAutoNum type="arabicPeriod"/>
            </a:pPr>
            <a:r>
              <a:rPr lang="id-ID" sz="2000" dirty="0" smtClean="0"/>
              <a:t>Anda harus selalu menggunakan komputer dengan cara yang memastikan pertimbangan dan rasa hormat terhadap sesama manusia Anda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57200" y="990600"/>
            <a:ext cx="3975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/>
              <a:t>Sepuluh Perintah Etika Komputer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24367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066800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Other Stakeholder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655983" y="1859339"/>
            <a:ext cx="7391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solidFill>
                  <a:srgbClr val="FF0000"/>
                </a:solidFill>
              </a:rPr>
              <a:t>External Service Provider (ESP) </a:t>
            </a:r>
            <a:r>
              <a:rPr lang="id-ID" sz="2000" dirty="0"/>
              <a:t>- seorang analis sistem, perancang sistem, atau pembangun sistem yang menjual keahlian dan pengalamannya kepada bisnis lain untuk membantu bisnis tersebut membeli, mengembangkan, atau mengintegrasikan solusi sistem informasi mereka; dapat berafiliasi dengan sebuah organisasi konsultasi atau layanan.</a:t>
            </a:r>
            <a:br>
              <a:rPr lang="id-ID" sz="2000" dirty="0"/>
            </a:br>
            <a:r>
              <a:rPr lang="id-ID" sz="2000" dirty="0"/>
              <a:t/>
            </a:r>
            <a:br>
              <a:rPr lang="id-ID" sz="2000" dirty="0"/>
            </a:br>
            <a:r>
              <a:rPr lang="id-ID" sz="2000" dirty="0">
                <a:solidFill>
                  <a:srgbClr val="FF0000"/>
                </a:solidFill>
              </a:rPr>
              <a:t>Manajer Proyek</a:t>
            </a:r>
            <a:r>
              <a:rPr lang="id-ID" sz="2000" dirty="0"/>
              <a:t> - profesional berpengalaman yang menerima tanggung jawab untuk merencanakan, memantau, dan mengendalikan proyek sesuai jadwal, anggaran, kiriman, kepuasan pelanggan, standar teknis, dan kualitas sistem.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23507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914400"/>
            <a:ext cx="5044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Proses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Sederhana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0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System development process, </a:t>
            </a:r>
            <a:r>
              <a:rPr lang="en-US" sz="2000" dirty="0" err="1" smtClean="0"/>
              <a:t>satu</a:t>
            </a:r>
            <a:r>
              <a:rPr lang="en-US" sz="2000" dirty="0" smtClean="0"/>
              <a:t> set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, </a:t>
            </a:r>
            <a:r>
              <a:rPr lang="en-US" sz="2000" dirty="0" err="1" smtClean="0"/>
              <a:t>metode</a:t>
            </a:r>
            <a:r>
              <a:rPr lang="en-US" sz="2000" dirty="0" smtClean="0"/>
              <a:t>, </a:t>
            </a:r>
            <a:r>
              <a:rPr lang="en-US" sz="2000" dirty="0" err="1" smtClean="0"/>
              <a:t>praktek</a:t>
            </a:r>
            <a:r>
              <a:rPr lang="en-US" sz="2000" dirty="0" smtClean="0"/>
              <a:t> </a:t>
            </a:r>
            <a:r>
              <a:rPr lang="en-US" sz="2000" dirty="0" err="1" smtClean="0"/>
              <a:t>terbaik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peralatan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terotomatisasi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stakeholder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memeliharasistem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lunak</a:t>
            </a:r>
            <a:r>
              <a:rPr lang="en-US" sz="2000" dirty="0" smtClean="0"/>
              <a:t>.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799" y="3119735"/>
            <a:ext cx="78486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Langkah-langkah</a:t>
            </a:r>
            <a:r>
              <a:rPr lang="en-US" sz="2000" dirty="0" smtClean="0"/>
              <a:t> </a:t>
            </a:r>
            <a:r>
              <a:rPr lang="en-US" sz="2000" dirty="0" err="1" smtClean="0"/>
              <a:t>pemecahan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: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Mengidentifikasi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Menganalisis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memahami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Mengidentifikasi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harapan</a:t>
            </a:r>
            <a:r>
              <a:rPr lang="en-US" sz="2000" dirty="0" smtClean="0"/>
              <a:t> </a:t>
            </a:r>
            <a:r>
              <a:rPr lang="en-US" sz="2000" dirty="0" err="1" smtClean="0"/>
              <a:t>solusi</a:t>
            </a:r>
            <a:r>
              <a:rPr lang="en-US" sz="2000" dirty="0" smtClean="0"/>
              <a:t> 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Mengidentifikasi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solusi</a:t>
            </a:r>
            <a:r>
              <a:rPr lang="en-US" sz="2000" dirty="0" smtClean="0"/>
              <a:t> alternative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memilih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terbaik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Mendesain</a:t>
            </a:r>
            <a:r>
              <a:rPr lang="en-US" sz="2000" dirty="0" smtClean="0"/>
              <a:t> </a:t>
            </a:r>
            <a:r>
              <a:rPr lang="en-US" sz="2000" dirty="0" err="1" smtClean="0"/>
              <a:t>solusi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dipilih</a:t>
            </a:r>
            <a:r>
              <a:rPr lang="en-US" sz="2000" dirty="0" smtClean="0"/>
              <a:t> 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Mengimplementasi</a:t>
            </a:r>
            <a:r>
              <a:rPr lang="en-US" sz="2000" dirty="0" smtClean="0"/>
              <a:t> </a:t>
            </a:r>
            <a:r>
              <a:rPr lang="en-US" sz="2000" dirty="0" err="1" smtClean="0"/>
              <a:t>solusi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dipilih</a:t>
            </a:r>
            <a:r>
              <a:rPr lang="en-US" sz="2000" dirty="0" smtClean="0"/>
              <a:t> 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Mengevaluasi</a:t>
            </a:r>
            <a:r>
              <a:rPr lang="en-US" sz="2000" dirty="0" smtClean="0"/>
              <a:t> </a:t>
            </a:r>
            <a:r>
              <a:rPr lang="en-US" sz="2000" dirty="0" err="1" smtClean="0"/>
              <a:t>hasilnya</a:t>
            </a:r>
            <a:r>
              <a:rPr lang="en-US" sz="2000" dirty="0" smtClean="0"/>
              <a:t>.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terpecahkan</a:t>
            </a:r>
            <a:r>
              <a:rPr lang="en-US" sz="2000" dirty="0" smtClean="0"/>
              <a:t> </a:t>
            </a:r>
            <a:r>
              <a:rPr lang="en-US" sz="2000" dirty="0" err="1" smtClean="0"/>
              <a:t>kembali</a:t>
            </a:r>
            <a:r>
              <a:rPr lang="en-US" sz="2000" dirty="0" smtClean="0"/>
              <a:t> </a:t>
            </a:r>
            <a:r>
              <a:rPr lang="en-US" sz="2000" dirty="0" err="1" smtClean="0"/>
              <a:t>kelangkah</a:t>
            </a:r>
            <a:r>
              <a:rPr lang="en-US" sz="2000" dirty="0" smtClean="0"/>
              <a:t> 1 </a:t>
            </a:r>
            <a:r>
              <a:rPr lang="en-US" sz="2000" dirty="0" err="1" smtClean="0"/>
              <a:t>dan</a:t>
            </a:r>
            <a:r>
              <a:rPr lang="en-US" sz="2000" dirty="0" smtClean="0"/>
              <a:t> 2 </a:t>
            </a:r>
            <a:r>
              <a:rPr lang="en-US" sz="2000" dirty="0" err="1" smtClean="0"/>
              <a:t>seperlunya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0522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whi74173_01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6"/>
          <a:stretch>
            <a:fillRect/>
          </a:stretch>
        </p:blipFill>
        <p:spPr bwMode="auto">
          <a:xfrm>
            <a:off x="-1" y="1143000"/>
            <a:ext cx="917257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829" y="685800"/>
            <a:ext cx="4060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Sequential VS Iterative (</a:t>
            </a:r>
            <a:r>
              <a:rPr lang="en-US" sz="2000" dirty="0" err="1" smtClean="0"/>
              <a:t>Berulang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72190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9026" y="2967335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4816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KEUNGGULAN PS MIK</a:t>
            </a:r>
          </a:p>
        </p:txBody>
      </p:sp>
      <p:sp>
        <p:nvSpPr>
          <p:cNvPr id="6150" name="Content Placeholder 2"/>
          <p:cNvSpPr>
            <a:spLocks noGrp="1"/>
          </p:cNvSpPr>
          <p:nvPr>
            <p:ph idx="1"/>
          </p:nvPr>
        </p:nvSpPr>
        <p:spPr>
          <a:xfrm>
            <a:off x="609600" y="1798638"/>
            <a:ext cx="8305800" cy="43735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600" smtClean="0"/>
              <a:t>Sarjana Manajemen Informasi Kesehatan Universitas Esa Unggul handal dalam </a:t>
            </a:r>
            <a:r>
              <a:rPr lang="en-US" sz="3600" b="1" smtClean="0">
                <a:solidFill>
                  <a:srgbClr val="FF0000"/>
                </a:solidFill>
              </a:rPr>
              <a:t>analisis data </a:t>
            </a:r>
            <a:r>
              <a:rPr lang="en-US" sz="3600" smtClean="0"/>
              <a:t>dan</a:t>
            </a:r>
            <a:r>
              <a:rPr lang="en-US" sz="3600" b="1" smtClean="0">
                <a:solidFill>
                  <a:srgbClr val="FF0000"/>
                </a:solidFill>
              </a:rPr>
              <a:t> tata kelola informasi kesehatan </a:t>
            </a:r>
            <a:r>
              <a:rPr lang="en-US" sz="3600" smtClean="0"/>
              <a:t>untuk</a:t>
            </a:r>
            <a:r>
              <a:rPr lang="en-US" sz="3600" b="1" smtClean="0"/>
              <a:t> peningkatan mutu </a:t>
            </a:r>
            <a:r>
              <a:rPr lang="en-US" sz="3600" smtClean="0"/>
              <a:t>dan</a:t>
            </a:r>
            <a:r>
              <a:rPr lang="en-US" sz="3600" b="1" smtClean="0"/>
              <a:t> efisiensi pelayanan serta keselamatan pasien </a:t>
            </a:r>
            <a:r>
              <a:rPr lang="en-US" sz="3600" smtClean="0"/>
              <a:t>sesuai kebutuhan lokal, nasional dan global.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PROFIL LULUSAN PS MIK</a:t>
            </a:r>
          </a:p>
        </p:txBody>
      </p:sp>
      <p:sp>
        <p:nvSpPr>
          <p:cNvPr id="7174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305800" cy="4343400"/>
          </a:xfrm>
        </p:spPr>
        <p:txBody>
          <a:bodyPr/>
          <a:lstStyle/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Analis Data dan Manajer Informasi Kesehatan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Spesialis Koding Klinis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Manajer Unit Kerja MIK (RMIK)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Spesialis </a:t>
            </a:r>
            <a:r>
              <a:rPr lang="en-US" sz="2800" i="1" smtClean="0"/>
              <a:t>Clinical Documentation Improvement</a:t>
            </a:r>
            <a:r>
              <a:rPr lang="en-US" sz="2800" smtClean="0"/>
              <a:t> (CDI)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Inisiator Perancang dan Pengembang </a:t>
            </a:r>
            <a:r>
              <a:rPr lang="en-US" sz="2800" i="1" smtClean="0"/>
              <a:t>Electronic Health Records </a:t>
            </a:r>
            <a:r>
              <a:rPr lang="en-US" sz="2800" smtClean="0"/>
              <a:t>(EHR) atau</a:t>
            </a:r>
            <a:r>
              <a:rPr lang="en-US" sz="2800" i="1" smtClean="0"/>
              <a:t> Electronic Medical Records </a:t>
            </a:r>
            <a:r>
              <a:rPr lang="en-US" sz="2800" smtClean="0"/>
              <a:t>(EMR).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KETERKAITAN MK DG PROFIL LULUSAN PS MIK</a:t>
            </a:r>
          </a:p>
        </p:txBody>
      </p:sp>
      <p:sp>
        <p:nvSpPr>
          <p:cNvPr id="8198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MATA KULIAH</a:t>
            </a:r>
          </a:p>
        </p:txBody>
      </p:sp>
      <p:sp>
        <p:nvSpPr>
          <p:cNvPr id="8199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3733800" cy="2057400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200" smtClean="0"/>
              <a:t>MIK 445 : Rekam Kesehatan Elektronik 1 (2 sks)</a:t>
            </a:r>
          </a:p>
        </p:txBody>
      </p:sp>
      <p:sp>
        <p:nvSpPr>
          <p:cNvPr id="8200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PROFIL LULUSAN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3916363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err="1"/>
              <a:t>Analis</a:t>
            </a:r>
            <a:r>
              <a:rPr lang="en-US" sz="2000" dirty="0"/>
              <a:t> Data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Manajer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endParaRPr lang="en-US" sz="200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err="1"/>
              <a:t>Spesialis</a:t>
            </a:r>
            <a:r>
              <a:rPr lang="en-US" sz="2000" dirty="0"/>
              <a:t> </a:t>
            </a:r>
            <a:r>
              <a:rPr lang="en-US" sz="2000" dirty="0" err="1"/>
              <a:t>Koding</a:t>
            </a:r>
            <a:r>
              <a:rPr lang="en-US" sz="2000" dirty="0"/>
              <a:t> </a:t>
            </a:r>
            <a:r>
              <a:rPr lang="en-US" sz="2000" dirty="0" err="1"/>
              <a:t>Klinis</a:t>
            </a:r>
            <a:endParaRPr lang="en-US" sz="200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err="1"/>
              <a:t>Manajer</a:t>
            </a:r>
            <a:r>
              <a:rPr lang="en-US" sz="2000" dirty="0"/>
              <a:t> Unit </a:t>
            </a:r>
            <a:r>
              <a:rPr lang="en-US" sz="2000" dirty="0" err="1"/>
              <a:t>Kerja</a:t>
            </a:r>
            <a:r>
              <a:rPr lang="en-US" sz="2000" dirty="0"/>
              <a:t> MIK (RMIK)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err="1"/>
              <a:t>Spesialis</a:t>
            </a:r>
            <a:r>
              <a:rPr lang="en-US" sz="2000" dirty="0"/>
              <a:t> </a:t>
            </a:r>
            <a:r>
              <a:rPr lang="en-US" sz="2000" i="1" dirty="0"/>
              <a:t>Clinical Documentation Improvement</a:t>
            </a:r>
            <a:r>
              <a:rPr lang="en-US" sz="2000" dirty="0"/>
              <a:t> (CDI)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b="1" dirty="0" err="1"/>
              <a:t>Inisiator</a:t>
            </a:r>
            <a:r>
              <a:rPr lang="en-US" sz="2000" b="1" dirty="0"/>
              <a:t> </a:t>
            </a:r>
            <a:r>
              <a:rPr lang="en-US" sz="2000" b="1" dirty="0" err="1"/>
              <a:t>Perancang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Pengembang</a:t>
            </a:r>
            <a:r>
              <a:rPr lang="en-US" sz="2000" b="1" dirty="0"/>
              <a:t> </a:t>
            </a:r>
            <a:r>
              <a:rPr lang="en-US" sz="2000" b="1" i="1" dirty="0"/>
              <a:t>Electronic Health Records </a:t>
            </a:r>
            <a:r>
              <a:rPr lang="en-US" sz="2000" b="1" dirty="0"/>
              <a:t>(EHR) </a:t>
            </a:r>
            <a:r>
              <a:rPr lang="en-US" sz="2000" b="1" dirty="0" err="1"/>
              <a:t>atau</a:t>
            </a:r>
            <a:r>
              <a:rPr lang="en-US" sz="2000" b="1" i="1" dirty="0"/>
              <a:t> Electronic Medical Records </a:t>
            </a:r>
            <a:r>
              <a:rPr lang="en-US" sz="2000" b="1" dirty="0"/>
              <a:t>(EMR</a:t>
            </a:r>
            <a:r>
              <a:rPr lang="en-US" sz="2000" dirty="0"/>
              <a:t>).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Elbow Connector 20"/>
          <p:cNvCxnSpPr/>
          <p:nvPr/>
        </p:nvCxnSpPr>
        <p:spPr>
          <a:xfrm>
            <a:off x="2819400" y="3810000"/>
            <a:ext cx="1766888" cy="685800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Sistem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Informasi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Analisis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Pemodelan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Data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Analisis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Sistem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Teknik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Penemuan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Fakta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Persyaratan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Persyaratan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Model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Sistem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(Case 1)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Persyaratan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Model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Sistem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(Case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2)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Konteks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Metode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Analisis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&amp;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Desain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Sistem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Lanjutan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Review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Technology Acceptance Model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Technology Acceptance Model (Case 1)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HOT-Fit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HOT-Fit (Case 1)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Analisis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Pemodelan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Berorientasi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Obj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2063</Words>
  <Application>Microsoft Office PowerPoint</Application>
  <PresentationFormat>On-screen Show (4:3)</PresentationFormat>
  <Paragraphs>318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Kontrak Kuliah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296</cp:revision>
  <dcterms:created xsi:type="dcterms:W3CDTF">2010-08-24T06:47:44Z</dcterms:created>
  <dcterms:modified xsi:type="dcterms:W3CDTF">2018-03-10T05:20:59Z</dcterms:modified>
</cp:coreProperties>
</file>