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86" r:id="rId4"/>
    <p:sldId id="428" r:id="rId5"/>
    <p:sldId id="387" r:id="rId6"/>
    <p:sldId id="429" r:id="rId7"/>
    <p:sldId id="431" r:id="rId8"/>
    <p:sldId id="432" r:id="rId9"/>
    <p:sldId id="434" r:id="rId10"/>
    <p:sldId id="435" r:id="rId11"/>
    <p:sldId id="436" r:id="rId12"/>
    <p:sldId id="437" r:id="rId13"/>
    <p:sldId id="37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39" d="100"/>
          <a:sy n="39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BD5F048-A980-4F04-B1B4-227C3E7B8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C4C3CF4-A6D8-460B-8321-2A85B55AA0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2E8FA8-0519-4A0E-AFA9-D6640C951AA5}" type="datetimeFigureOut">
              <a:rPr lang="id-ID"/>
              <a:pPr>
                <a:defRPr/>
              </a:pPr>
              <a:t>09/11/2017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03E6C4D-631C-4D28-ADB7-79830A1236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66A517E-4A30-4E42-903E-CA0208D0A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28804D-2D19-4C5C-87B1-B5D23943C1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AE1E36-AC08-4F34-904E-E48C72A58E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9292BE-5D9E-475F-B50A-28BD3A4EEABF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88477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65CDD198-0B25-41FA-B2D0-3C5E3DC4F4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7B0C0617-0CDE-4CDF-B7E6-D660942520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D6188EC5-0335-44F8-9D92-E8CE52BED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B9E2D0-50D5-468B-8777-7CB366CC4323}" type="slidenum">
              <a:rPr lang="id-ID" altLang="id-ID" smtClean="0"/>
              <a:pPr>
                <a:spcBef>
                  <a:spcPct val="0"/>
                </a:spcBef>
              </a:pPr>
              <a:t>2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0646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12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xmlns="" id="{AF18CBD2-AC85-45AF-BA8B-F2B24BC01D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xmlns="" id="{265AE685-5B6A-4712-A04B-38B012AFB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xmlns="" id="{DFA0E70C-F2E5-4D4D-8A88-A98CDFFB1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EA46E4-5D75-4B41-A916-CF3CF7AD4535}" type="slidenum">
              <a:rPr lang="id-ID" altLang="id-ID" smtClean="0"/>
              <a:pPr>
                <a:spcBef>
                  <a:spcPct val="0"/>
                </a:spcBef>
              </a:pPr>
              <a:t>13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91725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3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4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5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6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7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8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10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11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664344-B90D-4026-87AA-70E7FDDF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0CB3-EB12-4BE1-995A-A40CD0FF7659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45726A-65B0-4118-9D00-F85C27AF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0A285E-1F24-4B6C-ACD9-97EAFD44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DF93-58F7-4B7B-994B-CD51F8455C9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956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2C7B7-F257-419C-81D7-2DB0EC50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BDB2-A9C4-40D3-9537-F6B1E7A95D29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1051CE-06CD-4DAA-B8DE-49C39B56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4159B0-7A67-4F34-BBA1-7C60B3FC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60F8-34DC-4038-9222-08938910DE3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0931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993A76-F0F1-4C1D-817C-22495499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A873-DB6B-41A3-865C-160373DA62E9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AEA965-ACDB-438F-BE51-AED56B57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ADD3-76FE-4FD7-8766-915620E4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88AD-1792-424C-BB7C-200AA43F99B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7949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047EA-A5BB-4A88-8DA8-1C9E5621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0DDB-2A87-45B5-AE2D-1971A9F7A4D5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0FC639-7F25-498D-9A08-2C3A39BE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47AAC-0F25-436C-B48A-DC7B0F9F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17C1-9A27-4597-B347-649CED5FAC9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996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FA0F63-3928-4A16-9FB9-0E97F657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AA3B-0B12-41E7-A060-03E847D4B21B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05F01-D8C4-4B98-A288-92605CE4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424FCD-6D67-4118-A18A-1ECF5A06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7A36-DEC5-4D91-AC69-C65236B848B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4675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1AA800C-A717-4513-BB2B-4261C841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2EB9-D27F-4876-8758-1D2184C70B4C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EE3D221-487D-4419-B5A3-B8680A50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FAE4060-88DF-4645-893E-6D068A43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8F2F-6B46-4B0A-B99D-5E7C18D06CE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8662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F1E4A35-ACBF-4151-9BB3-25EB569E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399C-9B4B-477C-AC2A-4F82CFB721C9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9F4CF5D-2701-4C71-982B-E23E5E8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80E7827-0DC2-4B4A-8441-199A383D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6432-B39E-402E-BC19-C46313C64C2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361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A97201C-25F7-4539-8376-967259F1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F0E-B496-4E6B-A00B-804D50DC1F1B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9396760-105F-45FE-BDE0-BEFA96E6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854A967A-79CA-403E-A186-68D30561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5C67-D096-46A8-BA7E-3B99F95AEFFF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538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753053D-7A83-4E38-936E-64C6E71C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E7B38-927D-4D97-B2D0-D08D1653EC2A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D4F3DBBB-C89C-43C3-B971-08FF9567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0D6C454-72A1-455C-A52C-31B12591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C6D6-E15B-474C-A87B-26DD35BFD66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580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A00C667-F391-44D0-8595-1B23AE1C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616A-9DB0-4874-89A5-F6C41A139CAB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45C6201-53C2-427F-960E-4DED14D0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74D3A6C-46E4-4B32-AA4A-88D8A58E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06F6-5CA1-4775-AC77-C213C1266A8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2416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46B1E29-CCD0-4FEF-9D03-82A81884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3BF2-442D-4481-AF6A-E9CB0A7E140E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F31FE30-E6E6-4271-A626-0902CE17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2E1F08-9B77-42EC-A97A-73D4676A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D4C6-24D5-47B8-A106-0F2CB357A77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5451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9F45C75F-29E6-4A08-988F-222873A20F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8D841992-2EEE-4524-B603-9D327B50CA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867702-2E15-438F-8681-4B9684842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CA602A-B74F-4011-816A-A3DE3A4B9045}" type="datetime1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C9D74B-5C4E-4D3B-99F7-83E0C3ABB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98C129-718D-486F-BEB1-90ABEE264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DF5F43-ED65-4444-B64C-5221C8804F9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xmlns="" id="{1CC5AE85-5A8E-4E98-B971-DE62155DD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xmlns="" id="{DA54B91A-B822-41C6-B00C-B95E43185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UNSUPERVISED LEARNING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altLang="id-ID" sz="1800" b="1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endParaRPr lang="en-US" altLang="id-ID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NOVIANDI</a:t>
            </a:r>
            <a:endParaRPr lang="en-US" altLang="id-ID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1800" b="1" dirty="0">
                <a:solidFill>
                  <a:schemeClr val="bg1"/>
                </a:solidFill>
                <a:latin typeface="Arial" panose="020B0604020202020204" pitchFamily="34" charset="0"/>
              </a:rPr>
              <a:t>PRODI MIK | FAKULTAS ILMU-ILMU </a:t>
            </a:r>
            <a:r>
              <a:rPr lang="en-US" altLang="id-ID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KESEHATAN</a:t>
            </a:r>
            <a:endParaRPr lang="en-US" altLang="id-ID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2557"/>
              </p:ext>
            </p:extLst>
          </p:nvPr>
        </p:nvGraphicFramePr>
        <p:xfrm>
          <a:off x="1562100" y="215271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1981200"/>
              </a:tblGrid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M1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M2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M3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M4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M5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47244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Misal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dibuat</a:t>
            </a:r>
            <a:r>
              <a:rPr lang="en-US" sz="2000" b="1" dirty="0" smtClean="0"/>
              <a:t> 2 cluster. </a:t>
            </a:r>
            <a:r>
              <a:rPr lang="en-US" sz="2000" b="1" dirty="0" err="1" smtClean="0"/>
              <a:t>Pilih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acak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Misal</a:t>
            </a:r>
            <a:r>
              <a:rPr lang="en-US" sz="2000" b="1" dirty="0" smtClean="0"/>
              <a:t> M1,M2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m1, m2.   </a:t>
            </a:r>
            <a:r>
              <a:rPr lang="en-US" sz="2000" b="1" dirty="0" err="1" smtClean="0"/>
              <a:t>Jarak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manhattan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7302592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9395"/>
              </p:ext>
            </p:extLst>
          </p:nvPr>
        </p:nvGraphicFramePr>
        <p:xfrm>
          <a:off x="1562100" y="215271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1981200"/>
              </a:tblGrid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9624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Cluster 1= M1,M3,M5. Cluster 2 = M2, M4</a:t>
            </a:r>
          </a:p>
          <a:p>
            <a:r>
              <a:rPr lang="en-US" sz="2400" dirty="0" smtClean="0"/>
              <a:t>Total cost = 5+7+2+1+5+7= 27</a:t>
            </a:r>
            <a:endParaRPr lang="en-US" sz="2400" dirty="0"/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random.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m2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M4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(3,6) .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, m1= (2,4), m2=(3,6)</a:t>
            </a:r>
          </a:p>
          <a:p>
            <a:endParaRPr lang="en-US" sz="2400" dirty="0"/>
          </a:p>
          <a:p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iterasi</a:t>
            </a:r>
            <a:r>
              <a:rPr lang="en-US" sz="2400" dirty="0" smtClean="0"/>
              <a:t> ke-2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035417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21683"/>
              </p:ext>
            </p:extLst>
          </p:nvPr>
        </p:nvGraphicFramePr>
        <p:xfrm>
          <a:off x="1562100" y="215271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1981200"/>
              </a:tblGrid>
              <a:tr h="321310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21310">
                <a:tc>
                  <a:txBody>
                    <a:bodyPr/>
                    <a:lstStyle/>
                    <a:p>
                      <a:r>
                        <a:rPr lang="en-US" dirty="0" smtClean="0"/>
                        <a:t>M5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9624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Cluster 1= M1,M3,M5. Cluster 2 = M2, M6</a:t>
            </a:r>
          </a:p>
          <a:p>
            <a:r>
              <a:rPr lang="en-US" sz="2400" dirty="0" smtClean="0"/>
              <a:t>Total cost = 2+1+5+6+5+6=25 (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M4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medoid</a:t>
            </a:r>
            <a:r>
              <a:rPr lang="en-US" sz="2400" dirty="0" smtClean="0"/>
              <a:t> yang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cluster 2)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cluster 1 </a:t>
            </a:r>
            <a:r>
              <a:rPr lang="en-US" sz="2400" dirty="0" err="1" smtClean="0"/>
              <a:t>dan</a:t>
            </a:r>
            <a:r>
              <a:rPr lang="en-US" sz="2400" dirty="0" smtClean="0"/>
              <a:t> 2,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b="1" dirty="0"/>
              <a:t>Cluster 1= M1,M3,M5. Cluster 2 = M2, </a:t>
            </a:r>
            <a:r>
              <a:rPr lang="en-US" sz="2400" b="1" dirty="0" smtClean="0"/>
              <a:t>M4</a:t>
            </a:r>
            <a:endParaRPr lang="en-US" sz="2400" b="1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41598911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arsil\Desktop\Smartcreative2.jpg">
            <a:extLst>
              <a:ext uri="{FF2B5EF4-FFF2-40B4-BE49-F238E27FC236}">
                <a16:creationId xmlns:a16="http://schemas.microsoft.com/office/drawing/2014/main" xmlns="" id="{6322F214-D24C-4B62-B39A-154F668AA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5">
            <a:extLst>
              <a:ext uri="{FF2B5EF4-FFF2-40B4-BE49-F238E27FC236}">
                <a16:creationId xmlns:a16="http://schemas.microsoft.com/office/drawing/2014/main" xmlns="" id="{68ED9436-7BD3-4E07-9CB3-4975D86F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EA63538-11F9-41F8-8855-6A1B563D0206}"/>
              </a:ext>
            </a:extLst>
          </p:cNvPr>
          <p:cNvSpPr txBox="1"/>
          <p:nvPr/>
        </p:nvSpPr>
        <p:spPr>
          <a:xfrm>
            <a:off x="533400" y="23622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cs typeface="Arial" panose="020B0604020202020204" pitchFamily="34" charset="0"/>
              </a:rPr>
              <a:t>TERIMA KASIH </a:t>
            </a:r>
            <a:r>
              <a:rPr lang="en-US" sz="6600" dirty="0"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id-ID" sz="6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6258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>
            <a:extLst>
              <a:ext uri="{FF2B5EF4-FFF2-40B4-BE49-F238E27FC236}">
                <a16:creationId xmlns:a16="http://schemas.microsoft.com/office/drawing/2014/main" xmlns="" id="{F10E8348-CBB0-4654-8339-A443A806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>
            <a:extLst>
              <a:ext uri="{FF2B5EF4-FFF2-40B4-BE49-F238E27FC236}">
                <a16:creationId xmlns:a16="http://schemas.microsoft.com/office/drawing/2014/main" xmlns="" id="{6A0AC7C9-C99C-48C9-B35A-6EF9396A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4100" name="Content Placeholder 5">
            <a:extLst>
              <a:ext uri="{FF2B5EF4-FFF2-40B4-BE49-F238E27FC236}">
                <a16:creationId xmlns:a16="http://schemas.microsoft.com/office/drawing/2014/main" xmlns="" id="{F6972F88-638D-473A-8000-4ED046E2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728615"/>
            <a:ext cx="8229600" cy="4068763"/>
          </a:xfrm>
        </p:spPr>
        <p:txBody>
          <a:bodyPr/>
          <a:lstStyle/>
          <a:p>
            <a:pPr marL="0" indent="0" algn="just">
              <a:buNone/>
            </a:pPr>
            <a:endParaRPr lang="id-ID" alt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d-ID" alt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87762A1-FCB7-4AF5-BD6B-E29CF379E013}"/>
              </a:ext>
            </a:extLst>
          </p:cNvPr>
          <p:cNvSpPr/>
          <p:nvPr/>
        </p:nvSpPr>
        <p:spPr>
          <a:xfrm>
            <a:off x="533400" y="1828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unsupervised learning</a:t>
            </a:r>
            <a:endParaRPr lang="id-ID" sz="2400" i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UNSUPERVISED LEARNING</a:t>
            </a:r>
            <a:endParaRPr lang="id-ID" altLang="id-ID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28755" y="2169942"/>
            <a:ext cx="88502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/>
              <a:t>P</a:t>
            </a:r>
            <a:r>
              <a:rPr lang="en-US" sz="2400" dirty="0" smtClean="0"/>
              <a:t>roses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unlabeled </a:t>
            </a:r>
            <a:r>
              <a:rPr lang="en-US" sz="2400" dirty="0" smtClean="0"/>
              <a:t>data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/>
              <a:t>fitur</a:t>
            </a:r>
            <a:r>
              <a:rPr lang="en-US" sz="2400" dirty="0"/>
              <a:t> –</a:t>
            </a:r>
            <a:r>
              <a:rPr lang="en-US" sz="2400" dirty="0" err="1"/>
              <a:t>fitur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err="1"/>
              <a:t>T</a:t>
            </a:r>
            <a:r>
              <a:rPr lang="en-US" sz="2400" dirty="0" err="1" smtClean="0"/>
              <a:t>ujuan</a:t>
            </a:r>
            <a:r>
              <a:rPr lang="en-US" sz="2400" dirty="0" smtClean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/>
              <a:t>u</a:t>
            </a:r>
            <a:r>
              <a:rPr lang="en-US" sz="2400" i="1" dirty="0" smtClean="0"/>
              <a:t>nsupervised </a:t>
            </a:r>
            <a:r>
              <a:rPr lang="en-US" sz="2400" i="1" dirty="0"/>
              <a:t>learning </a:t>
            </a:r>
            <a:r>
              <a:rPr lang="en-US" sz="2400" dirty="0" err="1" smtClean="0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mengelompok</a:t>
            </a:r>
            <a:r>
              <a:rPr lang="en-US" sz="2400" dirty="0" smtClean="0"/>
              <a:t> </a:t>
            </a:r>
            <a:r>
              <a:rPr lang="en-US" sz="2400" dirty="0"/>
              <a:t>data – data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group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/>
              <a:t>cluster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kemiripan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cluster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di </a:t>
            </a:r>
            <a:r>
              <a:rPr lang="en-US" sz="2400" dirty="0" err="1"/>
              <a:t>kelompokkan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cluster yang lain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diangap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outlier.</a:t>
            </a:r>
          </a:p>
        </p:txBody>
      </p:sp>
    </p:spTree>
    <p:extLst>
      <p:ext uri="{BB962C8B-B14F-4D97-AF65-F5344CB8AC3E}">
        <p14:creationId xmlns:p14="http://schemas.microsoft.com/office/powerpoint/2010/main" val="187915805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UNSUPERVISED LEARNING</a:t>
            </a:r>
            <a:endParaRPr lang="id-ID" altLang="id-ID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0EF31E-D271-4944-9C7D-6F300FEC4517}"/>
              </a:ext>
            </a:extLst>
          </p:cNvPr>
          <p:cNvSpPr txBox="1"/>
          <p:nvPr/>
        </p:nvSpPr>
        <p:spPr>
          <a:xfrm>
            <a:off x="141345" y="2013228"/>
            <a:ext cx="80120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d-ID" sz="2800" dirty="0"/>
              <a:t>Algoritma data mining mencari pola dari </a:t>
            </a:r>
            <a:r>
              <a:rPr lang="id-ID" sz="2800" dirty="0">
                <a:solidFill>
                  <a:srgbClr val="C00000"/>
                </a:solidFill>
              </a:rPr>
              <a:t>semua variable (atribut</a:t>
            </a:r>
            <a:r>
              <a:rPr lang="id-ID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Dataset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label/</a:t>
            </a:r>
            <a:r>
              <a:rPr lang="en-US" sz="2800" i="1" dirty="0" smtClean="0"/>
              <a:t>class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i="1" dirty="0" smtClean="0"/>
              <a:t>unsupervised learning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clustering,maupun</a:t>
            </a:r>
            <a:r>
              <a:rPr lang="en-US" sz="2800" dirty="0" smtClean="0"/>
              <a:t> SOM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i="1" dirty="0" smtClean="0"/>
              <a:t>clustering</a:t>
            </a:r>
            <a:r>
              <a:rPr lang="en-US" sz="2800" dirty="0" smtClean="0"/>
              <a:t> : K-Means, K-</a:t>
            </a:r>
            <a:r>
              <a:rPr lang="en-US" sz="2800" dirty="0" err="1" smtClean="0"/>
              <a:t>Medoids</a:t>
            </a:r>
            <a:r>
              <a:rPr lang="en-US" sz="2800" dirty="0" smtClean="0"/>
              <a:t>, </a:t>
            </a:r>
            <a:r>
              <a:rPr lang="en-US" sz="2800" dirty="0" err="1" smtClean="0"/>
              <a:t>Hierarcichal</a:t>
            </a:r>
            <a:r>
              <a:rPr lang="en-US" sz="2800" dirty="0" smtClean="0"/>
              <a:t> Clustering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78735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Dataset </a:t>
            </a: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31987"/>
            <a:ext cx="5334000" cy="455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08788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Clustering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511316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K-Means </a:t>
            </a:r>
          </a:p>
          <a:p>
            <a:pPr marL="342900" indent="-342900">
              <a:buAutoNum type="arabicPeriod"/>
            </a:pPr>
            <a:r>
              <a:rPr lang="en-US" sz="3600" dirty="0" err="1" smtClean="0"/>
              <a:t>Hierarcical</a:t>
            </a:r>
            <a:r>
              <a:rPr lang="en-US" sz="3600" dirty="0" smtClean="0"/>
              <a:t> Clustering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K-</a:t>
            </a:r>
            <a:r>
              <a:rPr lang="en-US" sz="3600" dirty="0" err="1" smtClean="0">
                <a:solidFill>
                  <a:srgbClr val="FF0000"/>
                </a:solidFill>
              </a:rPr>
              <a:t>Medoids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0009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K-</a:t>
            </a: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Medoids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79132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Wingdings" pitchFamily="2" charset="2"/>
              <a:buChar char="ü"/>
            </a:pPr>
            <a:r>
              <a:rPr lang="en-US" sz="2400" dirty="0" err="1"/>
              <a:t>Metode</a:t>
            </a:r>
            <a:r>
              <a:rPr lang="en-US" sz="2400" dirty="0"/>
              <a:t> k-</a:t>
            </a:r>
            <a:r>
              <a:rPr lang="en-US" sz="2400" dirty="0" err="1"/>
              <a:t>medoids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handal</a:t>
            </a:r>
            <a:r>
              <a:rPr lang="en-US" sz="2400" dirty="0"/>
              <a:t>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smtClean="0"/>
              <a:t>k means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data noise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pencilan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smtClean="0"/>
              <a:t>k </a:t>
            </a:r>
            <a:r>
              <a:rPr lang="en-US" sz="2400" dirty="0" err="1" smtClean="0"/>
              <a:t>medoids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data </a:t>
            </a:r>
            <a:r>
              <a:rPr lang="en-US" sz="2400" dirty="0" err="1"/>
              <a:t>pencilan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data </a:t>
            </a:r>
            <a:r>
              <a:rPr lang="en-US" sz="2400" dirty="0" err="1"/>
              <a:t>ekstrem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smtClean="0"/>
              <a:t>k-means.</a:t>
            </a:r>
          </a:p>
          <a:p>
            <a:pPr marL="742950" indent="-742950" algn="just">
              <a:buFont typeface="Wingdings" pitchFamily="2" charset="2"/>
              <a:buChar char="ü"/>
            </a:pP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udah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 smtClean="0"/>
          </a:p>
          <a:p>
            <a:pPr marL="742950" indent="-742950" algn="just">
              <a:buFont typeface="Wingdings" pitchFamily="2" charset="2"/>
              <a:buChar char="ü"/>
            </a:pP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algoritme</a:t>
            </a:r>
            <a:r>
              <a:rPr lang="en-US" sz="2400" dirty="0" smtClean="0"/>
              <a:t> k-</a:t>
            </a:r>
            <a:r>
              <a:rPr lang="en-US" sz="2400" dirty="0" err="1" smtClean="0"/>
              <a:t>medoids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PAM (</a:t>
            </a:r>
            <a:r>
              <a:rPr lang="en-US" sz="2400" dirty="0" err="1" smtClean="0"/>
              <a:t>Partional</a:t>
            </a:r>
            <a:r>
              <a:rPr lang="en-US" sz="2400" dirty="0" smtClean="0"/>
              <a:t> Around </a:t>
            </a:r>
            <a:r>
              <a:rPr lang="en-US" sz="2400" dirty="0" err="1" smtClean="0"/>
              <a:t>Medoids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 smtClean="0"/>
          </a:p>
          <a:p>
            <a:pPr marL="742950" indent="-742950">
              <a:buFont typeface="Wingdings" pitchFamily="2" charset="2"/>
              <a:buChar char="ü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7598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:a16="http://schemas.microsoft.com/office/drawing/2014/main" xmlns="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:a16="http://schemas.microsoft.com/office/drawing/2014/main" xmlns="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Algoritme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PAM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1.</a:t>
            </a:r>
            <a:r>
              <a:rPr lang="en-US" sz="2000" dirty="0"/>
              <a:t> </a:t>
            </a:r>
            <a:r>
              <a:rPr lang="en-US" sz="2000" dirty="0" err="1" smtClean="0"/>
              <a:t>Inisialisasi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 k </a:t>
            </a:r>
            <a:r>
              <a:rPr lang="en-US" sz="2000" dirty="0" err="1"/>
              <a:t>dari</a:t>
            </a:r>
            <a:r>
              <a:rPr lang="en-US" sz="2000" dirty="0"/>
              <a:t> n data point </a:t>
            </a:r>
            <a:r>
              <a:rPr lang="en-US" sz="2000" dirty="0" smtClean="0"/>
              <a:t>  </a:t>
            </a:r>
            <a:r>
              <a:rPr lang="en-US" sz="2000" dirty="0" err="1" smtClean="0"/>
              <a:t>sebagai</a:t>
            </a:r>
            <a:r>
              <a:rPr lang="en-US" sz="2000" dirty="0"/>
              <a:t>  </a:t>
            </a:r>
            <a:r>
              <a:rPr lang="en-US" sz="2000" dirty="0" err="1"/>
              <a:t>medoids</a:t>
            </a:r>
            <a:endParaRPr lang="en-US" sz="2000" dirty="0"/>
          </a:p>
          <a:p>
            <a:pPr algn="just"/>
            <a:r>
              <a:rPr lang="en-US" sz="2000" dirty="0"/>
              <a:t>2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  <a:r>
              <a:rPr lang="en-US" sz="2000" dirty="0" err="1"/>
              <a:t>Asosiasikan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data point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medoid</a:t>
            </a:r>
            <a:r>
              <a:rPr lang="en-US" sz="2000" dirty="0"/>
              <a:t> yang </a:t>
            </a:r>
            <a:r>
              <a:rPr lang="en-US" sz="2000" dirty="0" err="1"/>
              <a:t>terdekat</a:t>
            </a:r>
            <a:r>
              <a:rPr lang="en-US" sz="2000" dirty="0"/>
              <a:t> (</a:t>
            </a:r>
            <a:r>
              <a:rPr lang="en-US" sz="2000" dirty="0" err="1"/>
              <a:t>terdekat</a:t>
            </a:r>
            <a:r>
              <a:rPr lang="en-US" sz="2000" dirty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Euclidean distance, Manhattan </a:t>
            </a:r>
            <a:r>
              <a:rPr lang="en-US" sz="2000" dirty="0" err="1" smtClean="0"/>
              <a:t>distancea</a:t>
            </a:r>
            <a:r>
              <a:rPr lang="en-US" sz="2000" dirty="0" smtClean="0"/>
              <a:t>)</a:t>
            </a:r>
          </a:p>
          <a:p>
            <a:pPr algn="just"/>
            <a:r>
              <a:rPr lang="en-US" sz="2000" dirty="0" smtClean="0"/>
              <a:t>3</a:t>
            </a:r>
            <a:r>
              <a:rPr lang="en-US" sz="2000" dirty="0"/>
              <a:t>.   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medoid</a:t>
            </a:r>
            <a:r>
              <a:rPr lang="en-US" sz="2000" dirty="0"/>
              <a:t> m</a:t>
            </a:r>
          </a:p>
          <a:p>
            <a:pPr algn="just"/>
            <a:r>
              <a:rPr lang="en-US" sz="2000" dirty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data non </a:t>
            </a:r>
            <a:r>
              <a:rPr lang="en-US" sz="2000" dirty="0" err="1"/>
              <a:t>medoid</a:t>
            </a:r>
            <a:r>
              <a:rPr lang="en-US" sz="2000" dirty="0"/>
              <a:t>  o</a:t>
            </a:r>
          </a:p>
          <a:p>
            <a:pPr algn="just"/>
            <a:r>
              <a:rPr lang="en-US" sz="2000" dirty="0"/>
              <a:t> </a:t>
            </a:r>
            <a:r>
              <a:rPr lang="en-US" sz="2000" dirty="0" smtClean="0"/>
              <a:t>		</a:t>
            </a:r>
            <a:r>
              <a:rPr lang="en-US" sz="2000" dirty="0" err="1" smtClean="0"/>
              <a:t>Tukarkan</a:t>
            </a:r>
            <a:r>
              <a:rPr lang="en-US" sz="2000" dirty="0"/>
              <a:t> m and o 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total </a:t>
            </a:r>
            <a:r>
              <a:rPr lang="en-US" sz="2000" i="1" dirty="0"/>
              <a:t>cost</a:t>
            </a:r>
            <a:r>
              <a:rPr lang="en-US" sz="2000" dirty="0"/>
              <a:t> 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smtClean="0"/>
              <a:t>			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/>
              <a:t>konfigurasi</a:t>
            </a:r>
            <a:r>
              <a:rPr lang="en-US" sz="2000" dirty="0"/>
              <a:t> (</a:t>
            </a:r>
            <a:r>
              <a:rPr lang="en-US" sz="2000" dirty="0" err="1"/>
              <a:t>penukaran</a:t>
            </a:r>
            <a:r>
              <a:rPr lang="en-US" sz="2000" dirty="0"/>
              <a:t> m </a:t>
            </a:r>
            <a:r>
              <a:rPr lang="en-US" sz="2000" dirty="0" err="1"/>
              <a:t>dan</a:t>
            </a:r>
            <a:r>
              <a:rPr lang="en-US" sz="2000" dirty="0"/>
              <a:t> o)</a:t>
            </a:r>
          </a:p>
          <a:p>
            <a:pPr algn="just"/>
            <a:r>
              <a:rPr lang="en-US" sz="2000" dirty="0"/>
              <a:t>4.   </a:t>
            </a: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/>
              <a:t>konfigurasi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 </a:t>
            </a:r>
            <a:r>
              <a:rPr lang="en-US" sz="2000" i="1" dirty="0"/>
              <a:t>cost</a:t>
            </a:r>
            <a:r>
              <a:rPr lang="en-US" sz="2000" dirty="0"/>
              <a:t> paling </a:t>
            </a:r>
            <a:r>
              <a:rPr lang="en-US" sz="2000" dirty="0" err="1"/>
              <a:t>sedikit</a:t>
            </a:r>
            <a:endParaRPr lang="en-US" sz="2000" dirty="0"/>
          </a:p>
          <a:p>
            <a:pPr algn="just"/>
            <a:r>
              <a:rPr lang="en-US" sz="2000" dirty="0"/>
              <a:t>5.  </a:t>
            </a:r>
            <a:r>
              <a:rPr lang="en-US" sz="2000" dirty="0" err="1" smtClean="0"/>
              <a:t>Ulangi</a:t>
            </a:r>
            <a:r>
              <a:rPr lang="en-US" sz="2000" dirty="0" smtClean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2 </a:t>
            </a:r>
            <a:r>
              <a:rPr lang="en-US" sz="2000" dirty="0" err="1"/>
              <a:t>sampai</a:t>
            </a:r>
            <a:r>
              <a:rPr lang="en-US" sz="2000" dirty="0"/>
              <a:t> 5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hentikan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medoids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572451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0" y="0"/>
            <a:ext cx="932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76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372</Words>
  <Application>Microsoft Office PowerPoint</Application>
  <PresentationFormat>On-screen Show (4:3)</PresentationFormat>
  <Paragraphs>101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KEMAMPUAN AKHIR YANG DIHARAPKAN</vt:lpstr>
      <vt:lpstr>UNSUPERVISED LEARNING</vt:lpstr>
      <vt:lpstr>UNSUPERVISED LEARNING</vt:lpstr>
      <vt:lpstr>Contoh Dataset tanpa Class</vt:lpstr>
      <vt:lpstr>Algoritma Clustering</vt:lpstr>
      <vt:lpstr>K-Medoids</vt:lpstr>
      <vt:lpstr>Algoritme PAM</vt:lpstr>
      <vt:lpstr>PowerPoint Presentation</vt:lpstr>
      <vt:lpstr>Contoh Soal</vt:lpstr>
      <vt:lpstr>Contoh Soal</vt:lpstr>
      <vt:lpstr>Contoh Soal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352</cp:revision>
  <dcterms:created xsi:type="dcterms:W3CDTF">2010-08-24T06:47:44Z</dcterms:created>
  <dcterms:modified xsi:type="dcterms:W3CDTF">2017-11-09T03:43:26Z</dcterms:modified>
</cp:coreProperties>
</file>