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316" r:id="rId2"/>
    <p:sldId id="335" r:id="rId3"/>
    <p:sldId id="365" r:id="rId4"/>
    <p:sldId id="366" r:id="rId5"/>
    <p:sldId id="367" r:id="rId6"/>
    <p:sldId id="372" r:id="rId7"/>
    <p:sldId id="370" r:id="rId8"/>
    <p:sldId id="374" r:id="rId9"/>
    <p:sldId id="373" r:id="rId10"/>
    <p:sldId id="369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7" d="100"/>
          <a:sy n="87" d="100"/>
        </p:scale>
        <p:origin x="-576" y="5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cs typeface="+mn-cs"/>
              </a:defRPr>
            </a:lvl1pPr>
          </a:lstStyle>
          <a:p>
            <a:pPr>
              <a:defRPr/>
            </a:pPr>
            <a:fld id="{9CC22891-9C72-244C-AE44-CD4DB28AB0B0}" type="datetimeFigureOut">
              <a:rPr lang="id-ID"/>
              <a:pPr>
                <a:defRPr/>
              </a:pPr>
              <a:t>1/1/18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d-ID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id-ID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cs typeface="+mn-cs"/>
              </a:defRPr>
            </a:lvl1pPr>
          </a:lstStyle>
          <a:p>
            <a:pPr>
              <a:defRPr/>
            </a:pPr>
            <a:fld id="{CEC21EDB-5BC2-8A4B-B5C6-D906919879B8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280240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>
              <a:latin typeface="Calibri" charset="0"/>
            </a:endParaRP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732A0D0-DDDB-D647-936E-11FDA481EB14}" type="slidenum">
              <a:rPr lang="id-ID" sz="1200">
                <a:latin typeface="Calibri" charset="0"/>
              </a:rPr>
              <a:pPr eaLnBrk="1" hangingPunct="1"/>
              <a:t>2</a:t>
            </a:fld>
            <a:endParaRPr lang="id-ID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dirty="0">
              <a:latin typeface="Calibri" charset="0"/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4D09D1D-65C3-6B4D-B893-5BC744BDD190}" type="slidenum">
              <a:rPr lang="id-ID" sz="1200">
                <a:latin typeface="Calibri" charset="0"/>
              </a:rPr>
              <a:pPr eaLnBrk="1" hangingPunct="1"/>
              <a:t>3</a:t>
            </a:fld>
            <a:endParaRPr lang="id-ID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dirty="0">
              <a:latin typeface="Calibri" charset="0"/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4D09D1D-65C3-6B4D-B893-5BC744BDD190}" type="slidenum">
              <a:rPr lang="id-ID" sz="1200">
                <a:latin typeface="Calibri" charset="0"/>
              </a:rPr>
              <a:pPr eaLnBrk="1" hangingPunct="1"/>
              <a:t>4</a:t>
            </a:fld>
            <a:endParaRPr lang="id-ID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dirty="0">
              <a:latin typeface="Calibri" charset="0"/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4D09D1D-65C3-6B4D-B893-5BC744BDD190}" type="slidenum">
              <a:rPr lang="id-ID" sz="1200">
                <a:latin typeface="Calibri" charset="0"/>
              </a:rPr>
              <a:pPr eaLnBrk="1" hangingPunct="1"/>
              <a:t>5</a:t>
            </a:fld>
            <a:endParaRPr lang="id-ID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dirty="0">
              <a:latin typeface="Calibri" charset="0"/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4D09D1D-65C3-6B4D-B893-5BC744BDD190}" type="slidenum">
              <a:rPr lang="id-ID" sz="1200">
                <a:latin typeface="Calibri" charset="0"/>
              </a:rPr>
              <a:pPr eaLnBrk="1" hangingPunct="1"/>
              <a:t>6</a:t>
            </a:fld>
            <a:endParaRPr lang="id-ID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dirty="0">
              <a:latin typeface="Calibri" charset="0"/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4D09D1D-65C3-6B4D-B893-5BC744BDD190}" type="slidenum">
              <a:rPr lang="id-ID" sz="1200">
                <a:latin typeface="Calibri" charset="0"/>
              </a:rPr>
              <a:pPr eaLnBrk="1" hangingPunct="1"/>
              <a:t>7</a:t>
            </a:fld>
            <a:endParaRPr lang="id-ID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dirty="0">
              <a:latin typeface="Calibri" charset="0"/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4D09D1D-65C3-6B4D-B893-5BC744BDD190}" type="slidenum">
              <a:rPr lang="id-ID" sz="1200">
                <a:latin typeface="Calibri" charset="0"/>
              </a:rPr>
              <a:pPr eaLnBrk="1" hangingPunct="1"/>
              <a:t>8</a:t>
            </a:fld>
            <a:endParaRPr lang="id-ID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dirty="0">
              <a:latin typeface="Calibri" charset="0"/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4D09D1D-65C3-6B4D-B893-5BC744BDD190}" type="slidenum">
              <a:rPr lang="id-ID" sz="1200">
                <a:latin typeface="Calibri" charset="0"/>
              </a:rPr>
              <a:pPr eaLnBrk="1" hangingPunct="1"/>
              <a:t>9</a:t>
            </a:fld>
            <a:endParaRPr lang="id-ID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dirty="0">
              <a:latin typeface="Calibri" charset="0"/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4D09D1D-65C3-6B4D-B893-5BC744BDD190}" type="slidenum">
              <a:rPr lang="id-ID" sz="1200">
                <a:latin typeface="Calibri" charset="0"/>
              </a:rPr>
              <a:pPr eaLnBrk="1" hangingPunct="1"/>
              <a:t>10</a:t>
            </a:fld>
            <a:endParaRPr lang="id-ID" sz="1200">
              <a:latin typeface="Calibri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B62D6-50E6-1E4B-9EBB-CEAEF4749711}" type="datetime1">
              <a:rPr lang="en-US"/>
              <a:pPr>
                <a:defRPr/>
              </a:pPr>
              <a:t>1/1/18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7E8A2-0BE4-4040-88B7-D64609B6C6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308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A98DD-45A3-3149-848C-D4971A74CDAC}" type="datetime1">
              <a:rPr lang="en-US"/>
              <a:pPr>
                <a:defRPr/>
              </a:pPr>
              <a:t>1/1/18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3D656-A700-7C4D-BA7C-884FAFF6B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788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A6E13-DBE2-1A4F-ADA7-D8957296081B}" type="datetime1">
              <a:rPr lang="en-US"/>
              <a:pPr>
                <a:defRPr/>
              </a:pPr>
              <a:t>1/1/18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6D6C43-893C-1343-BAE4-2D60070B9D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984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70532-0417-4C43-B8B7-F8344261CB11}" type="datetime1">
              <a:rPr lang="en-US"/>
              <a:pPr>
                <a:defRPr/>
              </a:pPr>
              <a:t>1/1/18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3FA79D-2400-144F-9343-C52CD18F18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36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EEFBB-43A9-F844-9540-5CEBEDC3DCA2}" type="datetime1">
              <a:rPr lang="en-US"/>
              <a:pPr>
                <a:defRPr/>
              </a:pPr>
              <a:t>1/1/18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E520A-3E30-2941-A916-C5F5551E74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433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792089-D443-F241-ABD6-B4CD6EA8D932}" type="datetime1">
              <a:rPr lang="en-US"/>
              <a:pPr>
                <a:defRPr/>
              </a:pPr>
              <a:t>1/1/18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B2C0DB-3E78-5442-923B-515744E0F8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774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F7F6DF-2F9C-FC4A-A6EC-8D8B01A2A9B7}" type="datetime1">
              <a:rPr lang="en-US"/>
              <a:pPr>
                <a:defRPr/>
              </a:pPr>
              <a:t>1/1/18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624BDD-80AC-4D40-B0FC-BB44EB0DBA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432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EFEC96-6DE1-8945-9F21-64752946FDA6}" type="datetime1">
              <a:rPr lang="en-US"/>
              <a:pPr>
                <a:defRPr/>
              </a:pPr>
              <a:t>1/1/18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C5870-002F-9F40-9543-67A16D32E5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80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7A1B74-E603-D649-9545-E90A031BA0FB}" type="datetime1">
              <a:rPr lang="en-US"/>
              <a:pPr>
                <a:defRPr/>
              </a:pPr>
              <a:t>1/1/18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E7460-1713-C64D-A88F-A024F3B1B0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87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00BDA9-154A-AB40-B686-AB8651CA78D6}" type="datetime1">
              <a:rPr lang="en-US"/>
              <a:pPr>
                <a:defRPr/>
              </a:pPr>
              <a:t>1/1/18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36D08-2B8B-5F4E-809E-13C808CC1A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699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43A2C-8FFA-C449-AC60-C6281A4B7668}" type="datetime1">
              <a:rPr lang="en-US"/>
              <a:pPr>
                <a:defRPr/>
              </a:pPr>
              <a:t>1/1/18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B38F4F-BD56-AC46-B9D7-B4E93C4367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601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  <a:cs typeface="+mn-cs"/>
              </a:defRPr>
            </a:lvl1pPr>
          </a:lstStyle>
          <a:p>
            <a:pPr>
              <a:defRPr/>
            </a:pPr>
            <a:fld id="{BAF64E9A-86E1-6C48-9D26-09F9E0B67EC3}" type="datetime1">
              <a:rPr lang="en-US"/>
              <a:pPr>
                <a:defRPr/>
              </a:pPr>
              <a:t>1/1/18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Calibri" charset="0"/>
                <a:cs typeface="+mn-cs"/>
              </a:defRPr>
            </a:lvl1pPr>
          </a:lstStyle>
          <a:p>
            <a:pPr>
              <a:defRPr/>
            </a:pPr>
            <a:fld id="{3AE063E7-2F46-5D4E-94C0-97AD44C0D2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2" descr="C:\Users\arsil\Desktop\Smartcreativ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1" r="800" b="504"/>
          <a:stretch>
            <a:fillRect/>
          </a:stretch>
        </p:blipFill>
        <p:spPr bwMode="auto">
          <a:xfrm>
            <a:off x="0" y="304800"/>
            <a:ext cx="9144000" cy="684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8" name="TextBox 1"/>
          <p:cNvSpPr txBox="1">
            <a:spLocks noChangeArrowheads="1"/>
          </p:cNvSpPr>
          <p:nvPr/>
        </p:nvSpPr>
        <p:spPr bwMode="auto">
          <a:xfrm>
            <a:off x="3222625" y="3657600"/>
            <a:ext cx="563880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 b="1" dirty="0" err="1" smtClean="0">
                <a:solidFill>
                  <a:schemeClr val="bg1"/>
                </a:solidFill>
              </a:rPr>
              <a:t>Pengenalan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Analisis</a:t>
            </a:r>
            <a:r>
              <a:rPr lang="en-US" sz="2000" b="1" dirty="0" smtClean="0">
                <a:solidFill>
                  <a:schemeClr val="bg1"/>
                </a:solidFill>
              </a:rPr>
              <a:t> Data </a:t>
            </a:r>
            <a:r>
              <a:rPr lang="en-US" sz="2000" b="1" dirty="0" err="1" smtClean="0">
                <a:solidFill>
                  <a:schemeClr val="bg1"/>
                </a:solidFill>
              </a:rPr>
              <a:t>Kategorik</a:t>
            </a:r>
            <a:endParaRPr lang="en-US" sz="2000" b="1" dirty="0">
              <a:solidFill>
                <a:schemeClr val="bg1"/>
              </a:solidFill>
            </a:endParaRPr>
          </a:p>
          <a:p>
            <a:pPr algn="ctr" eaLnBrk="1" hangingPunct="1"/>
            <a:r>
              <a:rPr lang="en-US" sz="2000" b="1" dirty="0">
                <a:solidFill>
                  <a:schemeClr val="bg1"/>
                </a:solidFill>
              </a:rPr>
              <a:t>PERTEMUAN </a:t>
            </a:r>
            <a:r>
              <a:rPr lang="en-US" sz="2000" b="1" dirty="0" smtClean="0">
                <a:solidFill>
                  <a:schemeClr val="bg1"/>
                </a:solidFill>
              </a:rPr>
              <a:t>8 </a:t>
            </a:r>
            <a:endParaRPr lang="en-US" sz="2000" b="1" dirty="0">
              <a:solidFill>
                <a:schemeClr val="bg1"/>
              </a:solidFill>
            </a:endParaRPr>
          </a:p>
          <a:p>
            <a:pPr algn="ctr" eaLnBrk="1" hangingPunct="1"/>
            <a:r>
              <a:rPr lang="en-US" sz="2000" b="1" dirty="0" err="1">
                <a:solidFill>
                  <a:schemeClr val="bg1"/>
                </a:solidFill>
              </a:rPr>
              <a:t>Mieke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Nurmalasari</a:t>
            </a:r>
            <a:endParaRPr lang="en-US" sz="2000" b="1" dirty="0">
              <a:solidFill>
                <a:schemeClr val="bg1"/>
              </a:solidFill>
            </a:endParaRPr>
          </a:p>
          <a:p>
            <a:pPr algn="ctr" eaLnBrk="1" hangingPunct="1"/>
            <a:r>
              <a:rPr lang="en-US" sz="2000" b="1" dirty="0" err="1">
                <a:solidFill>
                  <a:schemeClr val="bg1"/>
                </a:solidFill>
              </a:rPr>
              <a:t>Manajemen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Informasi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Kesehatan</a:t>
            </a:r>
            <a:endParaRPr lang="en-US" sz="2000" b="1" dirty="0">
              <a:solidFill>
                <a:schemeClr val="bg1"/>
              </a:solidFill>
            </a:endParaRPr>
          </a:p>
          <a:p>
            <a:pPr algn="ctr" eaLnBrk="1" hangingPunct="1"/>
            <a:endParaRPr lang="en-US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0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3200" dirty="0" smtClean="0">
                <a:latin typeface="Arial" charset="0"/>
                <a:cs typeface="Arial" charset="0"/>
              </a:rPr>
              <a:t>Odds Ratio (</a:t>
            </a:r>
            <a:r>
              <a:rPr lang="en-US" sz="3200" dirty="0">
                <a:latin typeface="Arial" charset="0"/>
                <a:cs typeface="Arial" charset="0"/>
              </a:rPr>
              <a:t>O</a:t>
            </a:r>
            <a:r>
              <a:rPr lang="en-US" sz="3200" dirty="0" smtClean="0">
                <a:latin typeface="Arial" charset="0"/>
                <a:cs typeface="Arial" charset="0"/>
              </a:rPr>
              <a:t>R)</a:t>
            </a:r>
            <a:endParaRPr lang="en-US" sz="3200" dirty="0">
              <a:latin typeface="Arial" charset="0"/>
              <a:cs typeface="Arial" charset="0"/>
            </a:endParaRP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3286005"/>
              </p:ext>
            </p:extLst>
          </p:nvPr>
        </p:nvGraphicFramePr>
        <p:xfrm>
          <a:off x="609600" y="1676401"/>
          <a:ext cx="8229600" cy="2159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57400"/>
                <a:gridCol w="1905000"/>
                <a:gridCol w="2514600"/>
                <a:gridCol w="1752600"/>
              </a:tblGrid>
              <a:tr h="6756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Faktor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resiko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Penyakit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Jantung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Koroner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Tidak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Jantung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Koroner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Merokok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Tidak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Merokok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62000" y="4038600"/>
            <a:ext cx="8077200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Odds Ratio (OR) = ad/</a:t>
            </a:r>
            <a:r>
              <a:rPr lang="en-US" dirty="0" err="1" smtClean="0"/>
              <a:t>bc</a:t>
            </a:r>
            <a:r>
              <a:rPr lang="en-US" dirty="0" smtClean="0"/>
              <a:t> = (35x30)/ (20x25) = 2,1</a:t>
            </a:r>
          </a:p>
          <a:p>
            <a:r>
              <a:rPr lang="en-US" dirty="0"/>
              <a:t> </a:t>
            </a:r>
          </a:p>
          <a:p>
            <a:r>
              <a:rPr lang="en-US" dirty="0" err="1" smtClean="0"/>
              <a:t>Kesimpulan</a:t>
            </a:r>
            <a:r>
              <a:rPr lang="en-US" dirty="0" smtClean="0"/>
              <a:t>:</a:t>
            </a:r>
          </a:p>
          <a:p>
            <a:r>
              <a:rPr lang="en-US" dirty="0" smtClean="0"/>
              <a:t>Orang </a:t>
            </a:r>
            <a:r>
              <a:rPr lang="en-US" dirty="0" err="1" smtClean="0"/>
              <a:t>Hipertensi</a:t>
            </a:r>
            <a:r>
              <a:rPr lang="en-US" dirty="0" smtClean="0"/>
              <a:t> yang </a:t>
            </a:r>
            <a:r>
              <a:rPr lang="en-US" dirty="0" err="1" smtClean="0"/>
              <a:t>merokok</a:t>
            </a:r>
            <a:r>
              <a:rPr lang="en-US" dirty="0" smtClean="0"/>
              <a:t>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resiko</a:t>
            </a:r>
            <a:r>
              <a:rPr lang="en-US" dirty="0" smtClean="0"/>
              <a:t> 2,1 kali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terserang</a:t>
            </a:r>
            <a:r>
              <a:rPr lang="en-US" dirty="0" smtClean="0"/>
              <a:t> </a:t>
            </a:r>
            <a:r>
              <a:rPr lang="en-US" dirty="0" err="1" smtClean="0"/>
              <a:t>penyakit</a:t>
            </a:r>
            <a:r>
              <a:rPr lang="en-US" dirty="0" smtClean="0"/>
              <a:t> </a:t>
            </a:r>
            <a:r>
              <a:rPr lang="en-US" dirty="0" err="1" smtClean="0"/>
              <a:t>jantung</a:t>
            </a:r>
            <a:r>
              <a:rPr lang="en-US" dirty="0" smtClean="0"/>
              <a:t> </a:t>
            </a:r>
            <a:r>
              <a:rPr lang="en-US" dirty="0" err="1" smtClean="0"/>
              <a:t>koroner</a:t>
            </a:r>
            <a:r>
              <a:rPr lang="en-US" dirty="0" smtClean="0"/>
              <a:t> </a:t>
            </a:r>
            <a:r>
              <a:rPr lang="en-US" dirty="0" err="1" smtClean="0"/>
              <a:t>dibanding</a:t>
            </a:r>
            <a:r>
              <a:rPr lang="en-US" dirty="0" smtClean="0"/>
              <a:t> orang </a:t>
            </a:r>
            <a:r>
              <a:rPr lang="en-US" dirty="0" err="1" smtClean="0"/>
              <a:t>hipertensi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merokok</a:t>
            </a:r>
            <a:r>
              <a:rPr lang="en-US" dirty="0" smtClean="0"/>
              <a:t> (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retrospektif</a:t>
            </a:r>
            <a:r>
              <a:rPr lang="en-US" dirty="0" smtClean="0"/>
              <a:t> </a:t>
            </a:r>
            <a:r>
              <a:rPr lang="en-US" dirty="0" err="1" smtClean="0"/>
              <a:t>studi</a:t>
            </a:r>
            <a:r>
              <a:rPr lang="en-US" dirty="0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938067941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2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3200">
                <a:latin typeface="Arial" charset="0"/>
                <a:cs typeface="Arial" charset="0"/>
              </a:rPr>
              <a:t>KEMAMPUAN AKHIR YANG DIHARAPKAN</a:t>
            </a:r>
          </a:p>
        </p:txBody>
      </p:sp>
      <p:sp>
        <p:nvSpPr>
          <p:cNvPr id="15363" name="Content Placeholder 5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pPr algn="just"/>
            <a:r>
              <a:rPr lang="x-none" sz="2800" dirty="0" smtClean="0"/>
              <a:t>Mahasiswa </a:t>
            </a:r>
            <a:r>
              <a:rPr lang="x-none" sz="2800" dirty="0"/>
              <a:t>mampu memahami konsep data kategorik, Odds Ratio (OR) dan Relative Risk (RR).</a:t>
            </a:r>
          </a:p>
          <a:p>
            <a:pPr algn="just"/>
            <a:endParaRPr lang="x-none" sz="2800" dirty="0"/>
          </a:p>
        </p:txBody>
      </p:sp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0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3200" dirty="0" err="1" smtClean="0">
                <a:latin typeface="Arial" charset="0"/>
                <a:cs typeface="Arial" charset="0"/>
              </a:rPr>
              <a:t>Faktor</a:t>
            </a:r>
            <a:r>
              <a:rPr lang="en-US" sz="3200" dirty="0" smtClean="0">
                <a:latin typeface="Arial" charset="0"/>
                <a:cs typeface="Arial" charset="0"/>
              </a:rPr>
              <a:t> </a:t>
            </a:r>
            <a:r>
              <a:rPr lang="en-US" sz="3200" dirty="0" err="1" smtClean="0">
                <a:latin typeface="Arial" charset="0"/>
                <a:cs typeface="Arial" charset="0"/>
              </a:rPr>
              <a:t>Resiko</a:t>
            </a:r>
            <a:endParaRPr lang="en-US" sz="3200" dirty="0">
              <a:latin typeface="Arial" charset="0"/>
              <a:cs typeface="Arial" charset="0"/>
            </a:endParaRPr>
          </a:p>
        </p:txBody>
      </p:sp>
      <p:sp>
        <p:nvSpPr>
          <p:cNvPr id="17411" name="Content Placeholder 5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pPr algn="just">
              <a:defRPr/>
            </a:pPr>
            <a:r>
              <a:rPr lang="id-ID" dirty="0" smtClean="0"/>
              <a:t>Beberapa </a:t>
            </a:r>
            <a:r>
              <a:rPr lang="id-ID" dirty="0"/>
              <a:t>ukuran yang dapat digunakan untuk melihat faktor resiko diantaranya:</a:t>
            </a:r>
            <a:r>
              <a:rPr lang="x-none" dirty="0"/>
              <a:t> </a:t>
            </a:r>
            <a:endParaRPr lang="en-US" dirty="0" smtClean="0"/>
          </a:p>
          <a:p>
            <a:pPr marL="0" indent="0" algn="just">
              <a:buNone/>
              <a:defRPr/>
            </a:pPr>
            <a:r>
              <a:rPr lang="en-US" dirty="0"/>
              <a:t>	</a:t>
            </a:r>
            <a:r>
              <a:rPr lang="en-US" dirty="0" smtClean="0"/>
              <a:t>1. </a:t>
            </a:r>
            <a:r>
              <a:rPr lang="en-US" dirty="0" smtClean="0"/>
              <a:t>Relative Risk (RR)</a:t>
            </a:r>
          </a:p>
          <a:p>
            <a:pPr marL="0" indent="0" algn="just">
              <a:buNone/>
              <a:defRPr/>
            </a:pPr>
            <a:r>
              <a:rPr lang="en-US" dirty="0"/>
              <a:t>	</a:t>
            </a:r>
            <a:r>
              <a:rPr lang="en-US" dirty="0" smtClean="0"/>
              <a:t>2. Odds Ratio (OR)</a:t>
            </a:r>
          </a:p>
          <a:p>
            <a:pPr marL="0" indent="0" algn="just"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0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3200" dirty="0" smtClean="0">
                <a:latin typeface="Arial" charset="0"/>
                <a:cs typeface="Arial" charset="0"/>
              </a:rPr>
              <a:t>RR </a:t>
            </a:r>
            <a:r>
              <a:rPr lang="en-US" sz="3200" dirty="0" err="1" smtClean="0">
                <a:latin typeface="Arial" charset="0"/>
                <a:cs typeface="Arial" charset="0"/>
              </a:rPr>
              <a:t>dan</a:t>
            </a:r>
            <a:r>
              <a:rPr lang="en-US" sz="3200" dirty="0" smtClean="0">
                <a:latin typeface="Arial" charset="0"/>
                <a:cs typeface="Arial" charset="0"/>
              </a:rPr>
              <a:t> OR</a:t>
            </a:r>
            <a:endParaRPr lang="en-US" sz="3200" dirty="0">
              <a:latin typeface="Arial" charset="0"/>
              <a:cs typeface="Arial" charset="0"/>
            </a:endParaRPr>
          </a:p>
        </p:txBody>
      </p:sp>
      <p:sp>
        <p:nvSpPr>
          <p:cNvPr id="17411" name="Content Placeholder 5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pPr algn="just">
              <a:defRPr/>
            </a:pPr>
            <a:r>
              <a:rPr lang="en-US" sz="2800" dirty="0" smtClean="0"/>
              <a:t>Relative Risk (RR) </a:t>
            </a:r>
            <a:r>
              <a:rPr lang="en-US" sz="2800" dirty="0" err="1" smtClean="0"/>
              <a:t>dan</a:t>
            </a:r>
            <a:r>
              <a:rPr lang="en-US" sz="2800" dirty="0" smtClean="0"/>
              <a:t> Odds Ratio (OR) </a:t>
            </a:r>
            <a:r>
              <a:rPr lang="en-US" sz="2800" dirty="0" err="1" smtClean="0"/>
              <a:t>dipakai</a:t>
            </a:r>
            <a:r>
              <a:rPr lang="en-US" sz="2800" dirty="0" smtClean="0"/>
              <a:t> </a:t>
            </a:r>
            <a:r>
              <a:rPr lang="en-US" sz="2800" dirty="0" err="1" smtClean="0"/>
              <a:t>dalama</a:t>
            </a:r>
            <a:r>
              <a:rPr lang="en-US" sz="2800" dirty="0" smtClean="0"/>
              <a:t> </a:t>
            </a:r>
            <a:r>
              <a:rPr lang="en-US" sz="2800" dirty="0" err="1" smtClean="0"/>
              <a:t>studi</a:t>
            </a:r>
            <a:r>
              <a:rPr lang="en-US" sz="2800" dirty="0" smtClean="0"/>
              <a:t> </a:t>
            </a:r>
            <a:r>
              <a:rPr lang="en-US" sz="2800" dirty="0" err="1" smtClean="0"/>
              <a:t>epidemiologi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menjelaskan</a:t>
            </a:r>
            <a:r>
              <a:rPr lang="en-US" sz="2800" dirty="0" smtClean="0"/>
              <a:t> </a:t>
            </a:r>
            <a:r>
              <a:rPr lang="en-US" sz="2800" dirty="0" err="1" smtClean="0"/>
              <a:t>apakah</a:t>
            </a:r>
            <a:r>
              <a:rPr lang="en-US" sz="2800" dirty="0" smtClean="0"/>
              <a:t> </a:t>
            </a:r>
            <a:r>
              <a:rPr lang="en-US" sz="2800" dirty="0" err="1" smtClean="0"/>
              <a:t>ada</a:t>
            </a:r>
            <a:r>
              <a:rPr lang="en-US" sz="2800" dirty="0" smtClean="0"/>
              <a:t> </a:t>
            </a:r>
            <a:r>
              <a:rPr lang="en-US" sz="2800" dirty="0" err="1" smtClean="0"/>
              <a:t>hubungan</a:t>
            </a:r>
            <a:r>
              <a:rPr lang="en-US" sz="2800" dirty="0" smtClean="0"/>
              <a:t> </a:t>
            </a:r>
            <a:r>
              <a:rPr lang="en-US" sz="2800" dirty="0" err="1" smtClean="0"/>
              <a:t>antara</a:t>
            </a:r>
            <a:r>
              <a:rPr lang="en-US" sz="2800" dirty="0" smtClean="0"/>
              <a:t> </a:t>
            </a:r>
            <a:r>
              <a:rPr lang="en-US" sz="2800" dirty="0" err="1" smtClean="0"/>
              <a:t>variabel</a:t>
            </a:r>
            <a:r>
              <a:rPr lang="en-US" sz="2800" dirty="0" smtClean="0"/>
              <a:t> </a:t>
            </a:r>
            <a:r>
              <a:rPr lang="en-US" sz="2800" dirty="0" err="1" smtClean="0"/>
              <a:t>independen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variabel</a:t>
            </a:r>
            <a:r>
              <a:rPr lang="en-US" sz="2800" dirty="0" smtClean="0"/>
              <a:t> </a:t>
            </a:r>
            <a:r>
              <a:rPr lang="en-US" sz="2800" dirty="0" err="1" smtClean="0"/>
              <a:t>dependen</a:t>
            </a:r>
            <a:r>
              <a:rPr lang="en-US" sz="2800" dirty="0" smtClean="0"/>
              <a:t> </a:t>
            </a:r>
            <a:r>
              <a:rPr lang="en-US" sz="2800" dirty="0" err="1" smtClean="0"/>
              <a:t>atau</a:t>
            </a:r>
            <a:r>
              <a:rPr lang="en-US" sz="2800" dirty="0" smtClean="0"/>
              <a:t> ratio </a:t>
            </a:r>
            <a:r>
              <a:rPr lang="en-US" sz="2800" dirty="0" err="1" smtClean="0"/>
              <a:t>antara</a:t>
            </a:r>
            <a:r>
              <a:rPr lang="en-US" sz="2800" dirty="0" smtClean="0"/>
              <a:t> </a:t>
            </a:r>
            <a:r>
              <a:rPr lang="en-US" sz="2800" dirty="0" err="1" smtClean="0"/>
              <a:t>dua</a:t>
            </a:r>
            <a:r>
              <a:rPr lang="en-US" sz="2800" dirty="0" smtClean="0"/>
              <a:t> </a:t>
            </a:r>
            <a:r>
              <a:rPr lang="en-US" sz="2800" dirty="0" err="1" smtClean="0"/>
              <a:t>proporsi</a:t>
            </a:r>
            <a:r>
              <a:rPr lang="en-US" sz="2800" dirty="0" smtClean="0"/>
              <a:t>.</a:t>
            </a:r>
          </a:p>
          <a:p>
            <a:pPr algn="just">
              <a:defRPr/>
            </a:pPr>
            <a:r>
              <a:rPr lang="en-US" sz="2800" dirty="0" smtClean="0"/>
              <a:t>RR </a:t>
            </a:r>
            <a:r>
              <a:rPr lang="en-US" sz="2800" dirty="0" err="1" smtClean="0"/>
              <a:t>biasanya</a:t>
            </a:r>
            <a:r>
              <a:rPr lang="en-US" sz="2800" dirty="0" smtClean="0"/>
              <a:t> </a:t>
            </a:r>
            <a:r>
              <a:rPr lang="en-US" sz="2800" dirty="0" err="1" smtClean="0"/>
              <a:t>dipakai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penelitian</a:t>
            </a:r>
            <a:r>
              <a:rPr lang="en-US" sz="2800" dirty="0" smtClean="0"/>
              <a:t> </a:t>
            </a:r>
            <a:r>
              <a:rPr lang="en-US" sz="2800" dirty="0" err="1" smtClean="0"/>
              <a:t>prospektif</a:t>
            </a:r>
            <a:r>
              <a:rPr lang="en-US" sz="2800" dirty="0" smtClean="0"/>
              <a:t>/ </a:t>
            </a:r>
            <a:r>
              <a:rPr lang="en-US" sz="2800" dirty="0" err="1" smtClean="0"/>
              <a:t>Kohort</a:t>
            </a:r>
            <a:endParaRPr lang="en-US" sz="2800" dirty="0" smtClean="0"/>
          </a:p>
          <a:p>
            <a:pPr algn="just">
              <a:defRPr/>
            </a:pPr>
            <a:r>
              <a:rPr lang="en-US" sz="2800" dirty="0" smtClean="0"/>
              <a:t>OR </a:t>
            </a:r>
            <a:r>
              <a:rPr lang="en-US" sz="2800" dirty="0" err="1" smtClean="0"/>
              <a:t>biasanya</a:t>
            </a:r>
            <a:r>
              <a:rPr lang="en-US" sz="2800" dirty="0" smtClean="0"/>
              <a:t> </a:t>
            </a:r>
            <a:r>
              <a:rPr lang="en-US" sz="2800" dirty="0" err="1" smtClean="0"/>
              <a:t>dipakai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penelitian</a:t>
            </a:r>
            <a:r>
              <a:rPr lang="en-US" sz="2800" dirty="0" smtClean="0"/>
              <a:t> </a:t>
            </a:r>
            <a:r>
              <a:rPr lang="en-US" sz="2800" dirty="0" err="1" smtClean="0"/>
              <a:t>retrospektif</a:t>
            </a:r>
            <a:r>
              <a:rPr lang="en-US" sz="2800" dirty="0" smtClean="0"/>
              <a:t>/ </a:t>
            </a:r>
            <a:r>
              <a:rPr lang="en-US" sz="2800" dirty="0" err="1" smtClean="0"/>
              <a:t>studi</a:t>
            </a:r>
            <a:r>
              <a:rPr lang="en-US" sz="2800" dirty="0" smtClean="0"/>
              <a:t> </a:t>
            </a:r>
            <a:r>
              <a:rPr lang="en-US" sz="2800" dirty="0" err="1" smtClean="0"/>
              <a:t>kasus</a:t>
            </a:r>
            <a:r>
              <a:rPr lang="en-US" sz="2800" dirty="0" smtClean="0"/>
              <a:t> </a:t>
            </a:r>
            <a:r>
              <a:rPr lang="en-US" sz="2800" dirty="0" err="1" smtClean="0"/>
              <a:t>kontrol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590596775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0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3200" dirty="0" smtClean="0">
                <a:latin typeface="Arial" charset="0"/>
                <a:cs typeface="Arial" charset="0"/>
              </a:rPr>
              <a:t>Relative Risk (RR)</a:t>
            </a:r>
            <a:endParaRPr lang="en-US" sz="3200" dirty="0">
              <a:latin typeface="Arial" charset="0"/>
              <a:cs typeface="Arial" charset="0"/>
            </a:endParaRP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4828486"/>
              </p:ext>
            </p:extLst>
          </p:nvPr>
        </p:nvGraphicFramePr>
        <p:xfrm>
          <a:off x="609600" y="1676401"/>
          <a:ext cx="8229600" cy="2159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6756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Penyakit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Penyakit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Paparan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Positif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Negatif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Positif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Negatif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62000" y="4038600"/>
            <a:ext cx="8077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RR = </a:t>
            </a:r>
            <a:r>
              <a:rPr lang="en-US" dirty="0" err="1" smtClean="0"/>
              <a:t>rasio</a:t>
            </a:r>
            <a:r>
              <a:rPr lang="en-US" dirty="0" smtClean="0"/>
              <a:t> </a:t>
            </a:r>
            <a:r>
              <a:rPr lang="en-US" dirty="0" err="1" smtClean="0"/>
              <a:t>resiko</a:t>
            </a:r>
            <a:r>
              <a:rPr lang="en-US" dirty="0" smtClean="0"/>
              <a:t> = </a:t>
            </a:r>
            <a:r>
              <a:rPr lang="en-US" dirty="0" err="1" smtClean="0"/>
              <a:t>rasio</a:t>
            </a:r>
            <a:r>
              <a:rPr lang="en-US" dirty="0" smtClean="0"/>
              <a:t> </a:t>
            </a:r>
            <a:r>
              <a:rPr lang="en-US" dirty="0" err="1" smtClean="0"/>
              <a:t>relatif</a:t>
            </a:r>
            <a:endParaRPr lang="en-US" dirty="0" smtClean="0"/>
          </a:p>
          <a:p>
            <a:r>
              <a:rPr lang="en-US" dirty="0" smtClean="0"/>
              <a:t>RR = </a:t>
            </a:r>
            <a:r>
              <a:rPr lang="en-US" dirty="0" err="1" smtClean="0"/>
              <a:t>rasio</a:t>
            </a:r>
            <a:r>
              <a:rPr lang="en-US" dirty="0" smtClean="0"/>
              <a:t> p1/p2</a:t>
            </a:r>
          </a:p>
          <a:p>
            <a:r>
              <a:rPr lang="en-US" dirty="0"/>
              <a:t>p</a:t>
            </a:r>
            <a:r>
              <a:rPr lang="en-US" dirty="0" smtClean="0"/>
              <a:t>1 (</a:t>
            </a:r>
            <a:r>
              <a:rPr lang="en-US" dirty="0" err="1" smtClean="0"/>
              <a:t>proporsi</a:t>
            </a:r>
            <a:r>
              <a:rPr lang="en-US" dirty="0" smtClean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/>
              <a:t>resiko</a:t>
            </a:r>
            <a:r>
              <a:rPr lang="en-US" dirty="0" smtClean="0"/>
              <a:t> </a:t>
            </a:r>
            <a:r>
              <a:rPr lang="en-US" dirty="0" err="1" smtClean="0"/>
              <a:t>positif</a:t>
            </a:r>
            <a:r>
              <a:rPr lang="en-US" dirty="0" smtClean="0"/>
              <a:t>)</a:t>
            </a:r>
          </a:p>
          <a:p>
            <a:r>
              <a:rPr lang="en-US" dirty="0"/>
              <a:t>p</a:t>
            </a:r>
            <a:r>
              <a:rPr lang="en-US" dirty="0" smtClean="0"/>
              <a:t>2 (</a:t>
            </a:r>
            <a:r>
              <a:rPr lang="en-US" dirty="0" err="1" smtClean="0"/>
              <a:t>proporsi</a:t>
            </a:r>
            <a:r>
              <a:rPr lang="en-US" dirty="0" smtClean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/>
              <a:t>resiko</a:t>
            </a:r>
            <a:r>
              <a:rPr lang="en-US" dirty="0" smtClean="0"/>
              <a:t> </a:t>
            </a:r>
            <a:r>
              <a:rPr lang="en-US" dirty="0" err="1" smtClean="0"/>
              <a:t>negatif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Dimana</a:t>
            </a:r>
            <a:r>
              <a:rPr lang="en-US" dirty="0" smtClean="0"/>
              <a:t>:</a:t>
            </a:r>
          </a:p>
          <a:p>
            <a:r>
              <a:rPr lang="en-US" dirty="0"/>
              <a:t>p</a:t>
            </a:r>
            <a:r>
              <a:rPr lang="en-US" dirty="0" smtClean="0"/>
              <a:t>1 = a/m1 (</a:t>
            </a:r>
            <a:r>
              <a:rPr lang="en-US" dirty="0" err="1" smtClean="0"/>
              <a:t>proporsi</a:t>
            </a:r>
            <a:r>
              <a:rPr lang="en-US" dirty="0" smtClean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/>
              <a:t>resiko</a:t>
            </a:r>
            <a:r>
              <a:rPr lang="en-US" dirty="0" smtClean="0"/>
              <a:t> </a:t>
            </a:r>
            <a:r>
              <a:rPr lang="en-US" dirty="0" err="1" smtClean="0"/>
              <a:t>positif</a:t>
            </a:r>
            <a:r>
              <a:rPr lang="en-US" dirty="0" smtClean="0"/>
              <a:t>)</a:t>
            </a:r>
          </a:p>
          <a:p>
            <a:r>
              <a:rPr lang="en-US" dirty="0"/>
              <a:t>p</a:t>
            </a:r>
            <a:r>
              <a:rPr lang="en-US" dirty="0" smtClean="0"/>
              <a:t>2 = c/m2 (</a:t>
            </a:r>
            <a:r>
              <a:rPr lang="en-US" dirty="0" err="1" smtClean="0"/>
              <a:t>proporsi</a:t>
            </a:r>
            <a:r>
              <a:rPr lang="en-US" dirty="0" smtClean="0"/>
              <a:t> </a:t>
            </a:r>
            <a:r>
              <a:rPr lang="en-US" dirty="0" err="1" smtClean="0"/>
              <a:t>fantor</a:t>
            </a:r>
            <a:r>
              <a:rPr lang="en-US" dirty="0" smtClean="0"/>
              <a:t> </a:t>
            </a:r>
            <a:r>
              <a:rPr lang="en-US" dirty="0" err="1" smtClean="0"/>
              <a:t>resiko</a:t>
            </a:r>
            <a:r>
              <a:rPr lang="en-US" dirty="0" smtClean="0"/>
              <a:t> </a:t>
            </a:r>
            <a:r>
              <a:rPr lang="en-US" dirty="0" err="1" smtClean="0"/>
              <a:t>negatif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178144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0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3200" dirty="0" smtClean="0">
                <a:latin typeface="Arial" charset="0"/>
                <a:cs typeface="Arial" charset="0"/>
              </a:rPr>
              <a:t>Relative Risk (RR)</a:t>
            </a:r>
            <a:endParaRPr lang="en-US" sz="3200" dirty="0">
              <a:latin typeface="Arial" charset="0"/>
              <a:cs typeface="Arial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studi</a:t>
            </a:r>
            <a:r>
              <a:rPr lang="en-US" sz="2000" dirty="0" smtClean="0"/>
              <a:t> </a:t>
            </a:r>
            <a:r>
              <a:rPr lang="en-US" sz="2000" dirty="0" err="1" smtClean="0"/>
              <a:t>epidemiologi</a:t>
            </a:r>
            <a:r>
              <a:rPr lang="en-US" sz="2000" dirty="0" smtClean="0"/>
              <a:t> yang </a:t>
            </a:r>
            <a:r>
              <a:rPr lang="en-US" sz="2000" dirty="0" err="1" smtClean="0"/>
              <a:t>bertujuan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membandingkan</a:t>
            </a:r>
            <a:r>
              <a:rPr lang="en-US" sz="2000" dirty="0" smtClean="0"/>
              <a:t> </a:t>
            </a:r>
            <a:r>
              <a:rPr lang="en-US" sz="2000" dirty="0" err="1" smtClean="0"/>
              <a:t>kelompok</a:t>
            </a:r>
            <a:r>
              <a:rPr lang="en-US" sz="2000" dirty="0" smtClean="0"/>
              <a:t> </a:t>
            </a:r>
            <a:r>
              <a:rPr lang="en-US" sz="2000" dirty="0" err="1" smtClean="0"/>
              <a:t>terpapar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kelompok</a:t>
            </a:r>
            <a:r>
              <a:rPr lang="en-US" sz="2000" dirty="0" smtClean="0"/>
              <a:t>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terpapar</a:t>
            </a:r>
            <a:r>
              <a:rPr lang="en-US" sz="2000" dirty="0" smtClean="0"/>
              <a:t> </a:t>
            </a:r>
            <a:r>
              <a:rPr lang="en-US" sz="2000" dirty="0" err="1" smtClean="0"/>
              <a:t>maka</a:t>
            </a:r>
            <a:r>
              <a:rPr lang="en-US" sz="2000" dirty="0" smtClean="0"/>
              <a:t> RR </a:t>
            </a:r>
            <a:r>
              <a:rPr lang="en-US" sz="2000" dirty="0" err="1" smtClean="0"/>
              <a:t>merupakan</a:t>
            </a:r>
            <a:r>
              <a:rPr lang="en-US" sz="2000" dirty="0" smtClean="0"/>
              <a:t> </a:t>
            </a:r>
            <a:r>
              <a:rPr lang="en-US" sz="2000" dirty="0" err="1" smtClean="0"/>
              <a:t>indikator</a:t>
            </a:r>
            <a:r>
              <a:rPr lang="en-US" sz="2000" dirty="0" smtClean="0"/>
              <a:t> </a:t>
            </a:r>
            <a:r>
              <a:rPr lang="en-US" sz="2000" dirty="0" err="1" smtClean="0"/>
              <a:t>terbaik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menunjukkan</a:t>
            </a:r>
            <a:r>
              <a:rPr lang="en-US" sz="2000" dirty="0" smtClean="0"/>
              <a:t> </a:t>
            </a:r>
            <a:r>
              <a:rPr lang="en-US" sz="2000" dirty="0" err="1" smtClean="0"/>
              <a:t>hubungan</a:t>
            </a:r>
            <a:r>
              <a:rPr lang="en-US" sz="2000" dirty="0" smtClean="0"/>
              <a:t> </a:t>
            </a:r>
            <a:r>
              <a:rPr lang="en-US" sz="2000" dirty="0" err="1" smtClean="0"/>
              <a:t>antar</a:t>
            </a:r>
            <a:r>
              <a:rPr lang="en-US" sz="2000" dirty="0" smtClean="0"/>
              <a:t> </a:t>
            </a:r>
            <a:r>
              <a:rPr lang="en-US" sz="2000" dirty="0" err="1" smtClean="0"/>
              <a:t>keduanya</a:t>
            </a:r>
            <a:r>
              <a:rPr lang="en-US" sz="2000" dirty="0" smtClean="0"/>
              <a:t>.</a:t>
            </a:r>
          </a:p>
          <a:p>
            <a:pPr algn="just"/>
            <a:r>
              <a:rPr lang="en-US" sz="2000" dirty="0" err="1" smtClean="0"/>
              <a:t>Jika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studi</a:t>
            </a:r>
            <a:r>
              <a:rPr lang="en-US" sz="2000" dirty="0" smtClean="0"/>
              <a:t> </a:t>
            </a:r>
            <a:r>
              <a:rPr lang="en-US" sz="2000" dirty="0" err="1" smtClean="0"/>
              <a:t>klinis</a:t>
            </a:r>
            <a:r>
              <a:rPr lang="en-US" sz="2000" dirty="0" smtClean="0"/>
              <a:t> yang </a:t>
            </a:r>
            <a:r>
              <a:rPr lang="en-US" sz="2000" dirty="0" err="1" smtClean="0"/>
              <a:t>bertujuan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menilai</a:t>
            </a:r>
            <a:r>
              <a:rPr lang="en-US" sz="2000" dirty="0" smtClean="0"/>
              <a:t> </a:t>
            </a:r>
            <a:r>
              <a:rPr lang="en-US" sz="2000" dirty="0" err="1" smtClean="0"/>
              <a:t>efek</a:t>
            </a:r>
            <a:r>
              <a:rPr lang="en-US" sz="2000" dirty="0" smtClean="0"/>
              <a:t> </a:t>
            </a:r>
            <a:r>
              <a:rPr lang="en-US" sz="2000" dirty="0" err="1" smtClean="0"/>
              <a:t>obat</a:t>
            </a:r>
            <a:r>
              <a:rPr lang="en-US" sz="2000" dirty="0" smtClean="0"/>
              <a:t> </a:t>
            </a:r>
            <a:r>
              <a:rPr lang="en-US" sz="2000" dirty="0" err="1" smtClean="0"/>
              <a:t>baru</a:t>
            </a:r>
            <a:r>
              <a:rPr lang="en-US" sz="2000" dirty="0" smtClean="0"/>
              <a:t>, </a:t>
            </a:r>
            <a:r>
              <a:rPr lang="en-US" sz="2000" dirty="0" err="1" smtClean="0"/>
              <a:t>prosedur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pencegahan</a:t>
            </a:r>
            <a:r>
              <a:rPr lang="en-US" sz="2000" dirty="0" smtClean="0"/>
              <a:t> </a:t>
            </a:r>
            <a:r>
              <a:rPr lang="en-US" sz="2000" dirty="0" err="1" smtClean="0"/>
              <a:t>penyakit</a:t>
            </a:r>
            <a:r>
              <a:rPr lang="en-US" sz="2000" dirty="0" smtClean="0"/>
              <a:t> </a:t>
            </a:r>
            <a:r>
              <a:rPr lang="en-US" sz="2000" dirty="0" err="1" smtClean="0"/>
              <a:t>maka</a:t>
            </a:r>
            <a:r>
              <a:rPr lang="en-US" sz="2000" dirty="0" smtClean="0"/>
              <a:t> RR = </a:t>
            </a:r>
            <a:r>
              <a:rPr lang="en-US" sz="2000" dirty="0" err="1" smtClean="0"/>
              <a:t>resiko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kelompok</a:t>
            </a:r>
            <a:r>
              <a:rPr lang="en-US" sz="2000" dirty="0" smtClean="0"/>
              <a:t> </a:t>
            </a:r>
            <a:r>
              <a:rPr lang="en-US" sz="2000" dirty="0" err="1" smtClean="0"/>
              <a:t>intervensi</a:t>
            </a:r>
            <a:r>
              <a:rPr lang="en-US" sz="2000" dirty="0" smtClean="0"/>
              <a:t>/ </a:t>
            </a:r>
            <a:r>
              <a:rPr lang="en-US" sz="2000" dirty="0" err="1" smtClean="0"/>
              <a:t>resiko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kelompok</a:t>
            </a:r>
            <a:r>
              <a:rPr lang="en-US" sz="2000" dirty="0" smtClean="0"/>
              <a:t> </a:t>
            </a:r>
            <a:r>
              <a:rPr lang="en-US" sz="2000" dirty="0" err="1" smtClean="0"/>
              <a:t>kontrol</a:t>
            </a:r>
            <a:r>
              <a:rPr lang="en-US" sz="2000" dirty="0" smtClean="0"/>
              <a:t>.</a:t>
            </a:r>
          </a:p>
          <a:p>
            <a:pPr algn="just"/>
            <a:r>
              <a:rPr lang="en-US" sz="2000" dirty="0" smtClean="0"/>
              <a:t>RR=1, </a:t>
            </a:r>
            <a:r>
              <a:rPr lang="en-US" sz="2000" dirty="0" err="1" smtClean="0"/>
              <a:t>artinya</a:t>
            </a:r>
            <a:r>
              <a:rPr lang="en-US" sz="2000" dirty="0" smtClean="0"/>
              <a:t> </a:t>
            </a:r>
            <a:r>
              <a:rPr lang="en-US" sz="2000" dirty="0" err="1" smtClean="0"/>
              <a:t>resiko</a:t>
            </a:r>
            <a:r>
              <a:rPr lang="en-US" sz="2000" dirty="0" smtClean="0"/>
              <a:t> </a:t>
            </a:r>
            <a:r>
              <a:rPr lang="en-US" sz="2000" dirty="0" err="1" smtClean="0"/>
              <a:t>sama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kedua</a:t>
            </a:r>
            <a:r>
              <a:rPr lang="en-US" sz="2000" dirty="0" smtClean="0"/>
              <a:t> </a:t>
            </a:r>
            <a:r>
              <a:rPr lang="en-US" sz="2000" dirty="0" err="1" smtClean="0"/>
              <a:t>kelompok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ada</a:t>
            </a:r>
            <a:r>
              <a:rPr lang="en-US" sz="2000" dirty="0" smtClean="0"/>
              <a:t> </a:t>
            </a:r>
            <a:r>
              <a:rPr lang="en-US" sz="2000" dirty="0" err="1" smtClean="0"/>
              <a:t>hubungan</a:t>
            </a:r>
            <a:r>
              <a:rPr lang="en-US" sz="2000" dirty="0" smtClean="0"/>
              <a:t> </a:t>
            </a:r>
            <a:r>
              <a:rPr lang="en-US" sz="2000" dirty="0" err="1" smtClean="0"/>
              <a:t>antara</a:t>
            </a:r>
            <a:r>
              <a:rPr lang="en-US" sz="2000" dirty="0" smtClean="0"/>
              <a:t> </a:t>
            </a:r>
            <a:r>
              <a:rPr lang="en-US" sz="2000" dirty="0" err="1" smtClean="0"/>
              <a:t>faktor</a:t>
            </a:r>
            <a:r>
              <a:rPr lang="en-US" sz="2000" dirty="0" smtClean="0"/>
              <a:t> </a:t>
            </a:r>
            <a:r>
              <a:rPr lang="en-US" sz="2000" dirty="0" err="1" smtClean="0"/>
              <a:t>resiko</a:t>
            </a:r>
            <a:r>
              <a:rPr lang="en-US" sz="2000" dirty="0" smtClean="0"/>
              <a:t> </a:t>
            </a:r>
            <a:r>
              <a:rPr lang="en-US" sz="2000" dirty="0" err="1" smtClean="0"/>
              <a:t>denan</a:t>
            </a:r>
            <a:r>
              <a:rPr lang="en-US" sz="2000" dirty="0" smtClean="0"/>
              <a:t> </a:t>
            </a:r>
            <a:r>
              <a:rPr lang="en-US" sz="2000" dirty="0" err="1" smtClean="0"/>
              <a:t>kejadian</a:t>
            </a:r>
            <a:r>
              <a:rPr lang="en-US" sz="2000" dirty="0" smtClean="0"/>
              <a:t> </a:t>
            </a:r>
            <a:r>
              <a:rPr lang="en-US" sz="2000" dirty="0" err="1" smtClean="0"/>
              <a:t>penyakit</a:t>
            </a:r>
            <a:r>
              <a:rPr lang="en-US" sz="2000" dirty="0" smtClean="0"/>
              <a:t>.</a:t>
            </a:r>
          </a:p>
          <a:p>
            <a:pPr algn="just"/>
            <a:r>
              <a:rPr lang="en-US" sz="2000" dirty="0" smtClean="0"/>
              <a:t>RR &gt; 1, </a:t>
            </a:r>
            <a:r>
              <a:rPr lang="en-US" sz="2000" dirty="0" err="1" smtClean="0"/>
              <a:t>artinya</a:t>
            </a:r>
            <a:r>
              <a:rPr lang="en-US" sz="2000" dirty="0" smtClean="0"/>
              <a:t> </a:t>
            </a:r>
            <a:r>
              <a:rPr lang="en-US" sz="2000" dirty="0" err="1" smtClean="0"/>
              <a:t>resiko</a:t>
            </a:r>
            <a:r>
              <a:rPr lang="en-US" sz="2000" dirty="0" smtClean="0"/>
              <a:t> </a:t>
            </a:r>
            <a:r>
              <a:rPr lang="en-US" sz="2000" dirty="0" err="1" smtClean="0"/>
              <a:t>penyakit</a:t>
            </a:r>
            <a:r>
              <a:rPr lang="en-US" sz="2000" dirty="0" smtClean="0"/>
              <a:t> </a:t>
            </a:r>
            <a:r>
              <a:rPr lang="en-US" sz="2000" dirty="0" err="1" smtClean="0"/>
              <a:t>lebih</a:t>
            </a:r>
            <a:r>
              <a:rPr lang="en-US" sz="2000" dirty="0" smtClean="0"/>
              <a:t> </a:t>
            </a:r>
            <a:r>
              <a:rPr lang="en-US" sz="2000" dirty="0" err="1" smtClean="0"/>
              <a:t>tinggi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kelompok</a:t>
            </a:r>
            <a:r>
              <a:rPr lang="en-US" sz="2000" dirty="0" smtClean="0"/>
              <a:t> </a:t>
            </a:r>
            <a:r>
              <a:rPr lang="en-US" sz="2000" dirty="0" err="1" smtClean="0"/>
              <a:t>terpapar</a:t>
            </a:r>
            <a:r>
              <a:rPr lang="en-US" sz="2000" dirty="0" smtClean="0"/>
              <a:t>(</a:t>
            </a:r>
            <a:r>
              <a:rPr lang="en-US" sz="2000" dirty="0" err="1" smtClean="0"/>
              <a:t>kelompok</a:t>
            </a:r>
            <a:r>
              <a:rPr lang="en-US" sz="2000" dirty="0" smtClean="0"/>
              <a:t> </a:t>
            </a:r>
            <a:r>
              <a:rPr lang="en-US" sz="2000" dirty="0" err="1" smtClean="0"/>
              <a:t>intervensi</a:t>
            </a:r>
            <a:r>
              <a:rPr lang="en-US" sz="2000" dirty="0" smtClean="0"/>
              <a:t>) </a:t>
            </a:r>
            <a:r>
              <a:rPr lang="en-US" sz="2000" dirty="0" err="1" smtClean="0"/>
              <a:t>dibandingkan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resiko</a:t>
            </a:r>
            <a:r>
              <a:rPr lang="en-US" sz="2000" dirty="0" smtClean="0"/>
              <a:t> </a:t>
            </a:r>
            <a:r>
              <a:rPr lang="en-US" sz="2000" dirty="0" err="1" smtClean="0"/>
              <a:t>kelompok</a:t>
            </a:r>
            <a:r>
              <a:rPr lang="en-US" sz="2000" dirty="0" smtClean="0"/>
              <a:t>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terpapar</a:t>
            </a:r>
            <a:r>
              <a:rPr lang="en-US" sz="2000" dirty="0" smtClean="0"/>
              <a:t> (</a:t>
            </a:r>
            <a:r>
              <a:rPr lang="en-US" sz="2000" dirty="0" err="1" smtClean="0"/>
              <a:t>kelompok</a:t>
            </a:r>
            <a:r>
              <a:rPr lang="en-US" sz="2000" dirty="0" smtClean="0"/>
              <a:t> </a:t>
            </a:r>
            <a:r>
              <a:rPr lang="en-US" sz="2000" dirty="0" err="1" smtClean="0"/>
              <a:t>kontrol</a:t>
            </a:r>
            <a:r>
              <a:rPr lang="en-US" sz="2000" dirty="0" smtClean="0"/>
              <a:t>).</a:t>
            </a:r>
          </a:p>
          <a:p>
            <a:pPr algn="just"/>
            <a:r>
              <a:rPr lang="en-US" sz="2000" dirty="0" smtClean="0"/>
              <a:t>RR &lt; 1, </a:t>
            </a:r>
            <a:r>
              <a:rPr lang="en-US" sz="2000" dirty="0" err="1" smtClean="0"/>
              <a:t>artinya</a:t>
            </a:r>
            <a:r>
              <a:rPr lang="en-US" sz="2000" dirty="0" smtClean="0"/>
              <a:t> </a:t>
            </a:r>
            <a:r>
              <a:rPr lang="en-US" sz="2000" dirty="0" err="1" smtClean="0"/>
              <a:t>resiko</a:t>
            </a:r>
            <a:r>
              <a:rPr lang="en-US" sz="2000" dirty="0" smtClean="0"/>
              <a:t> </a:t>
            </a:r>
            <a:r>
              <a:rPr lang="en-US" sz="2000" dirty="0" err="1" smtClean="0"/>
              <a:t>lebih</a:t>
            </a:r>
            <a:r>
              <a:rPr lang="en-US" sz="2000" dirty="0" smtClean="0"/>
              <a:t> </a:t>
            </a:r>
            <a:r>
              <a:rPr lang="en-US" sz="2000" dirty="0" err="1" smtClean="0"/>
              <a:t>rendah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kelompok</a:t>
            </a:r>
            <a:r>
              <a:rPr lang="en-US" sz="2000" dirty="0" smtClean="0"/>
              <a:t> </a:t>
            </a:r>
            <a:r>
              <a:rPr lang="en-US" sz="2000" dirty="0" err="1" smtClean="0"/>
              <a:t>terpapar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menunjukkan</a:t>
            </a:r>
            <a:r>
              <a:rPr lang="en-US" sz="2000" dirty="0" smtClean="0"/>
              <a:t> </a:t>
            </a:r>
            <a:r>
              <a:rPr lang="en-US" sz="2000" dirty="0" err="1" smtClean="0"/>
              <a:t>bahwa</a:t>
            </a:r>
            <a:r>
              <a:rPr lang="en-US" sz="2000" dirty="0" smtClean="0"/>
              <a:t> </a:t>
            </a:r>
            <a:r>
              <a:rPr lang="en-US" sz="2000" dirty="0" err="1" smtClean="0"/>
              <a:t>faktor</a:t>
            </a:r>
            <a:r>
              <a:rPr lang="en-US" sz="2000" dirty="0" smtClean="0"/>
              <a:t> </a:t>
            </a:r>
            <a:r>
              <a:rPr lang="en-US" sz="2000" dirty="0" err="1" smtClean="0"/>
              <a:t>paparan</a:t>
            </a:r>
            <a:r>
              <a:rPr lang="en-US" sz="2000" dirty="0" smtClean="0"/>
              <a:t> (</a:t>
            </a:r>
            <a:r>
              <a:rPr lang="en-US" sz="2000" dirty="0" err="1" smtClean="0"/>
              <a:t>intervensi</a:t>
            </a:r>
            <a:r>
              <a:rPr lang="en-US" sz="2000" dirty="0" smtClean="0"/>
              <a:t>) </a:t>
            </a:r>
            <a:r>
              <a:rPr lang="en-US" sz="2000" dirty="0" err="1" smtClean="0"/>
              <a:t>merupakan</a:t>
            </a:r>
            <a:r>
              <a:rPr lang="en-US" sz="2000" dirty="0" smtClean="0"/>
              <a:t> </a:t>
            </a:r>
            <a:r>
              <a:rPr lang="en-US" sz="2000" dirty="0" err="1" smtClean="0"/>
              <a:t>proteksi</a:t>
            </a:r>
            <a:r>
              <a:rPr lang="en-US" sz="2000" dirty="0" smtClean="0"/>
              <a:t>.</a:t>
            </a:r>
          </a:p>
          <a:p>
            <a:pPr algn="just"/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334234834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0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3200" dirty="0" smtClean="0">
                <a:latin typeface="Arial" charset="0"/>
                <a:cs typeface="Arial" charset="0"/>
              </a:rPr>
              <a:t>Relative Risk (RR)</a:t>
            </a:r>
            <a:endParaRPr lang="en-US" sz="3200" dirty="0">
              <a:latin typeface="Arial" charset="0"/>
              <a:cs typeface="Arial" charset="0"/>
            </a:endParaRP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4178225"/>
              </p:ext>
            </p:extLst>
          </p:nvPr>
        </p:nvGraphicFramePr>
        <p:xfrm>
          <a:off x="609600" y="1676401"/>
          <a:ext cx="8229600" cy="2159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57400"/>
                <a:gridCol w="1905000"/>
                <a:gridCol w="2514600"/>
                <a:gridCol w="1752600"/>
              </a:tblGrid>
              <a:tr h="6756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Faktor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resiko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Penyakit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Jantung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Koroner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Tidak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Jantung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Koroner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Merokok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Tidak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Merokok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62000" y="4038600"/>
            <a:ext cx="8077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p1 = a/m1 = 35/55 = 0,64</a:t>
            </a:r>
          </a:p>
          <a:p>
            <a:r>
              <a:rPr lang="en-US" dirty="0"/>
              <a:t> </a:t>
            </a:r>
            <a:r>
              <a:rPr lang="en-US" dirty="0" smtClean="0"/>
              <a:t>p2 = c/m2 = 25/55 = 0,45</a:t>
            </a:r>
          </a:p>
          <a:p>
            <a:r>
              <a:rPr lang="en-US" dirty="0" smtClean="0"/>
              <a:t> Relative Risk (RR) = p1/p2 = 0,64/0,45 = 1,4</a:t>
            </a:r>
          </a:p>
          <a:p>
            <a:endParaRPr lang="en-US" dirty="0"/>
          </a:p>
          <a:p>
            <a:r>
              <a:rPr lang="en-US" dirty="0" err="1" smtClean="0"/>
              <a:t>Kesimpulan</a:t>
            </a:r>
            <a:r>
              <a:rPr lang="en-US" dirty="0" smtClean="0"/>
              <a:t>:</a:t>
            </a:r>
          </a:p>
          <a:p>
            <a:r>
              <a:rPr lang="en-US" dirty="0" smtClean="0"/>
              <a:t>Orang </a:t>
            </a:r>
            <a:r>
              <a:rPr lang="en-US" dirty="0" err="1" smtClean="0"/>
              <a:t>Hipertensi</a:t>
            </a:r>
            <a:r>
              <a:rPr lang="en-US" dirty="0" smtClean="0"/>
              <a:t> yang </a:t>
            </a:r>
            <a:r>
              <a:rPr lang="en-US" dirty="0" err="1" smtClean="0"/>
              <a:t>merokok</a:t>
            </a:r>
            <a:r>
              <a:rPr lang="en-US" dirty="0" smtClean="0"/>
              <a:t>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resiko</a:t>
            </a:r>
            <a:r>
              <a:rPr lang="en-US" dirty="0" smtClean="0"/>
              <a:t> 1,4 kali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terkena</a:t>
            </a:r>
            <a:r>
              <a:rPr lang="en-US" dirty="0" smtClean="0"/>
              <a:t> </a:t>
            </a:r>
            <a:r>
              <a:rPr lang="en-US" dirty="0" err="1" smtClean="0"/>
              <a:t>penyakit</a:t>
            </a:r>
            <a:r>
              <a:rPr lang="en-US" dirty="0" smtClean="0"/>
              <a:t> </a:t>
            </a:r>
            <a:r>
              <a:rPr lang="en-US" dirty="0" err="1" smtClean="0"/>
              <a:t>jantung</a:t>
            </a:r>
            <a:r>
              <a:rPr lang="en-US" dirty="0" smtClean="0"/>
              <a:t> </a:t>
            </a:r>
            <a:r>
              <a:rPr lang="en-US" dirty="0" err="1" smtClean="0"/>
              <a:t>koroner</a:t>
            </a:r>
            <a:r>
              <a:rPr lang="en-US" dirty="0" smtClean="0"/>
              <a:t> </a:t>
            </a:r>
            <a:r>
              <a:rPr lang="en-US" dirty="0" err="1" smtClean="0"/>
              <a:t>dibanding</a:t>
            </a:r>
            <a:r>
              <a:rPr lang="en-US" dirty="0" smtClean="0"/>
              <a:t> orang </a:t>
            </a:r>
            <a:r>
              <a:rPr lang="en-US" dirty="0" err="1" smtClean="0"/>
              <a:t>hipertensi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merokok</a:t>
            </a:r>
            <a:r>
              <a:rPr lang="en-US" dirty="0" smtClean="0"/>
              <a:t> (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prospektif</a:t>
            </a:r>
            <a:r>
              <a:rPr lang="en-US" dirty="0" smtClean="0"/>
              <a:t> </a:t>
            </a:r>
            <a:r>
              <a:rPr lang="en-US" dirty="0" err="1" smtClean="0"/>
              <a:t>studi</a:t>
            </a:r>
            <a:r>
              <a:rPr lang="en-US" dirty="0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468112618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3200" dirty="0" smtClean="0">
                <a:latin typeface="Arial" charset="0"/>
                <a:cs typeface="Arial" charset="0"/>
              </a:rPr>
              <a:t>Odds Ratio (</a:t>
            </a:r>
            <a:r>
              <a:rPr lang="en-US" sz="3200" dirty="0">
                <a:latin typeface="Arial" charset="0"/>
                <a:cs typeface="Arial" charset="0"/>
              </a:rPr>
              <a:t>O</a:t>
            </a:r>
            <a:r>
              <a:rPr lang="en-US" sz="3200" dirty="0" smtClean="0">
                <a:latin typeface="Arial" charset="0"/>
                <a:cs typeface="Arial" charset="0"/>
              </a:rPr>
              <a:t>R)</a:t>
            </a:r>
            <a:endParaRPr lang="en-US" sz="3200" dirty="0">
              <a:latin typeface="Arial" charset="0"/>
              <a:cs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90600" y="1676400"/>
            <a:ext cx="7391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n-US" sz="2400" dirty="0" smtClean="0"/>
              <a:t>OR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perbandingan</a:t>
            </a:r>
            <a:r>
              <a:rPr lang="en-US" sz="2400" dirty="0" smtClean="0"/>
              <a:t> </a:t>
            </a:r>
            <a:r>
              <a:rPr lang="en-US" sz="2400" dirty="0" err="1" smtClean="0"/>
              <a:t>kemungkinan</a:t>
            </a:r>
            <a:r>
              <a:rPr lang="en-US" sz="2400" dirty="0" smtClean="0"/>
              <a:t> </a:t>
            </a:r>
            <a:r>
              <a:rPr lang="en-US" sz="2400" dirty="0" err="1" smtClean="0"/>
              <a:t>peristiwa</a:t>
            </a:r>
            <a:r>
              <a:rPr lang="en-US" sz="2400" dirty="0" smtClean="0"/>
              <a:t> </a:t>
            </a:r>
            <a:r>
              <a:rPr lang="en-US" sz="2400" dirty="0" err="1" smtClean="0"/>
              <a:t>terjadi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satu</a:t>
            </a:r>
            <a:r>
              <a:rPr lang="en-US" sz="2400" dirty="0" smtClean="0"/>
              <a:t> </a:t>
            </a:r>
            <a:r>
              <a:rPr lang="en-US" sz="2400" dirty="0" err="1" smtClean="0"/>
              <a:t>kelompok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kemungkinan</a:t>
            </a:r>
            <a:r>
              <a:rPr lang="en-US" sz="2400" dirty="0" smtClean="0"/>
              <a:t> </a:t>
            </a:r>
            <a:r>
              <a:rPr lang="en-US" sz="2400" dirty="0" err="1" smtClean="0"/>
              <a:t>hal</a:t>
            </a:r>
            <a:r>
              <a:rPr lang="en-US" sz="2400" dirty="0" smtClean="0"/>
              <a:t> yang </a:t>
            </a:r>
            <a:r>
              <a:rPr lang="en-US" sz="2400" dirty="0" err="1" smtClean="0"/>
              <a:t>sama</a:t>
            </a:r>
            <a:r>
              <a:rPr lang="en-US" sz="2400" dirty="0" smtClean="0"/>
              <a:t> </a:t>
            </a:r>
            <a:r>
              <a:rPr lang="en-US" sz="2400" dirty="0" err="1" smtClean="0"/>
              <a:t>terjadi</a:t>
            </a:r>
            <a:r>
              <a:rPr lang="en-US" sz="2400" dirty="0" smtClean="0"/>
              <a:t> di </a:t>
            </a:r>
            <a:r>
              <a:rPr lang="en-US" sz="2400" dirty="0" err="1" smtClean="0"/>
              <a:t>kelompok</a:t>
            </a:r>
            <a:r>
              <a:rPr lang="en-US" sz="2400" dirty="0" smtClean="0"/>
              <a:t> lain</a:t>
            </a:r>
            <a:r>
              <a:rPr lang="en-US" sz="2400" smtClean="0"/>
              <a:t>. </a:t>
            </a:r>
          </a:p>
          <a:p>
            <a:pPr algn="just"/>
            <a:endParaRPr lang="en-US" sz="2400" dirty="0" smtClean="0"/>
          </a:p>
          <a:p>
            <a:pPr marL="285750" indent="-285750" algn="just">
              <a:buFont typeface="Arial"/>
              <a:buChar char="•"/>
            </a:pPr>
            <a:r>
              <a:rPr lang="en-US" sz="2400" dirty="0" err="1" smtClean="0"/>
              <a:t>Dalam</a:t>
            </a:r>
            <a:r>
              <a:rPr lang="en-US" sz="2400" dirty="0"/>
              <a:t> </a:t>
            </a:r>
            <a:r>
              <a:rPr lang="en-US" sz="2400" dirty="0" err="1" smtClean="0"/>
              <a:t>uji</a:t>
            </a:r>
            <a:r>
              <a:rPr lang="en-US" sz="2400" dirty="0" smtClean="0"/>
              <a:t> </a:t>
            </a:r>
            <a:r>
              <a:rPr lang="en-US" sz="2400" dirty="0" err="1" smtClean="0"/>
              <a:t>klinis</a:t>
            </a:r>
            <a:r>
              <a:rPr lang="en-US" sz="2400" dirty="0" smtClean="0"/>
              <a:t> OR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rasio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odds </a:t>
            </a:r>
            <a:r>
              <a:rPr lang="en-US" sz="2400" dirty="0" err="1" smtClean="0"/>
              <a:t>terjadinya</a:t>
            </a:r>
            <a:r>
              <a:rPr lang="en-US" sz="2400" dirty="0" smtClean="0"/>
              <a:t> </a:t>
            </a:r>
            <a:r>
              <a:rPr lang="en-US" sz="2400" dirty="0" err="1" smtClean="0"/>
              <a:t>penyakit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kelompok</a:t>
            </a:r>
            <a:r>
              <a:rPr lang="en-US" sz="2400" dirty="0" smtClean="0"/>
              <a:t> </a:t>
            </a:r>
            <a:r>
              <a:rPr lang="en-US" sz="2400" dirty="0" err="1" smtClean="0"/>
              <a:t>paparan</a:t>
            </a:r>
            <a:r>
              <a:rPr lang="en-US" sz="2400" dirty="0" smtClean="0"/>
              <a:t> (</a:t>
            </a:r>
            <a:r>
              <a:rPr lang="en-US" sz="2400" dirty="0" err="1" smtClean="0"/>
              <a:t>kelompok</a:t>
            </a:r>
            <a:r>
              <a:rPr lang="en-US" sz="2400" dirty="0" smtClean="0"/>
              <a:t> </a:t>
            </a:r>
            <a:r>
              <a:rPr lang="en-US" sz="2400" dirty="0" err="1" smtClean="0"/>
              <a:t>intervensi</a:t>
            </a:r>
            <a:r>
              <a:rPr lang="en-US" sz="2400" dirty="0" smtClean="0"/>
              <a:t>) </a:t>
            </a:r>
            <a:r>
              <a:rPr lang="en-US" sz="2400" dirty="0" err="1" smtClean="0"/>
              <a:t>dibandingkan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odds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kelompok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terpapar</a:t>
            </a:r>
            <a:r>
              <a:rPr lang="en-US" sz="2400" dirty="0" smtClean="0"/>
              <a:t> (</a:t>
            </a:r>
            <a:r>
              <a:rPr lang="en-US" sz="2400" dirty="0" err="1" smtClean="0"/>
              <a:t>kelompok</a:t>
            </a:r>
            <a:r>
              <a:rPr lang="en-US" sz="2400" dirty="0" smtClean="0"/>
              <a:t> </a:t>
            </a:r>
            <a:r>
              <a:rPr lang="en-US" sz="2400" dirty="0" err="1" smtClean="0"/>
              <a:t>kontrol</a:t>
            </a:r>
            <a:r>
              <a:rPr lang="en-US" sz="2400" dirty="0" smtClean="0"/>
              <a:t>).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31970460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0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3200" dirty="0" smtClean="0">
                <a:latin typeface="Arial" charset="0"/>
                <a:cs typeface="Arial" charset="0"/>
              </a:rPr>
              <a:t>Odds Ratio (</a:t>
            </a:r>
            <a:r>
              <a:rPr lang="en-US" sz="3200" dirty="0">
                <a:latin typeface="Arial" charset="0"/>
                <a:cs typeface="Arial" charset="0"/>
              </a:rPr>
              <a:t>O</a:t>
            </a:r>
            <a:r>
              <a:rPr lang="en-US" sz="3200" dirty="0" smtClean="0">
                <a:latin typeface="Arial" charset="0"/>
                <a:cs typeface="Arial" charset="0"/>
              </a:rPr>
              <a:t>R)</a:t>
            </a:r>
            <a:endParaRPr lang="en-US" sz="3200" dirty="0">
              <a:latin typeface="Arial" charset="0"/>
              <a:cs typeface="Arial" charset="0"/>
            </a:endParaRP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8304044"/>
              </p:ext>
            </p:extLst>
          </p:nvPr>
        </p:nvGraphicFramePr>
        <p:xfrm>
          <a:off x="609600" y="1676401"/>
          <a:ext cx="8229600" cy="1788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6756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Penyakit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Positif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Negatif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Positif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Negatif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62000" y="3657600"/>
            <a:ext cx="8077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Odds Ratio = </a:t>
            </a:r>
            <a:r>
              <a:rPr lang="en-US" dirty="0" err="1" smtClean="0"/>
              <a:t>rasio</a:t>
            </a:r>
            <a:r>
              <a:rPr lang="en-US" dirty="0" smtClean="0"/>
              <a:t> p/q</a:t>
            </a:r>
          </a:p>
          <a:p>
            <a:r>
              <a:rPr lang="en-US" dirty="0"/>
              <a:t>p</a:t>
            </a:r>
            <a:r>
              <a:rPr lang="en-US" dirty="0" smtClean="0"/>
              <a:t> =  </a:t>
            </a:r>
            <a:r>
              <a:rPr lang="en-US" dirty="0" err="1" smtClean="0"/>
              <a:t>rasio</a:t>
            </a:r>
            <a:r>
              <a:rPr lang="en-US" dirty="0" smtClean="0"/>
              <a:t> </a:t>
            </a:r>
            <a:r>
              <a:rPr lang="en-US" dirty="0" err="1" smtClean="0"/>
              <a:t>penyakit</a:t>
            </a:r>
            <a:r>
              <a:rPr lang="en-US" dirty="0" smtClean="0"/>
              <a:t> </a:t>
            </a:r>
            <a:r>
              <a:rPr lang="en-US" dirty="0" err="1" smtClean="0"/>
              <a:t>positif</a:t>
            </a:r>
            <a:endParaRPr lang="en-US" dirty="0" smtClean="0"/>
          </a:p>
          <a:p>
            <a:r>
              <a:rPr lang="en-US" dirty="0"/>
              <a:t>q</a:t>
            </a:r>
            <a:r>
              <a:rPr lang="en-US" dirty="0" smtClean="0"/>
              <a:t> = </a:t>
            </a:r>
            <a:r>
              <a:rPr lang="en-US" dirty="0" err="1" smtClean="0"/>
              <a:t>rasio</a:t>
            </a:r>
            <a:r>
              <a:rPr lang="en-US" dirty="0" smtClean="0"/>
              <a:t> </a:t>
            </a:r>
            <a:r>
              <a:rPr lang="en-US" dirty="0" err="1" smtClean="0"/>
              <a:t>penyakit</a:t>
            </a:r>
            <a:r>
              <a:rPr lang="en-US" dirty="0" smtClean="0"/>
              <a:t> </a:t>
            </a:r>
            <a:r>
              <a:rPr lang="en-US" dirty="0" err="1" smtClean="0"/>
              <a:t>negatif</a:t>
            </a:r>
            <a:endParaRPr lang="en-US" dirty="0" smtClean="0"/>
          </a:p>
          <a:p>
            <a:r>
              <a:rPr lang="en-US" dirty="0"/>
              <a:t>p</a:t>
            </a:r>
            <a:r>
              <a:rPr lang="en-US" dirty="0" smtClean="0"/>
              <a:t> = (1- q)</a:t>
            </a:r>
          </a:p>
          <a:p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dihitung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:</a:t>
            </a:r>
          </a:p>
          <a:p>
            <a:r>
              <a:rPr lang="en-US" dirty="0" smtClean="0"/>
              <a:t>Odds </a:t>
            </a:r>
            <a:r>
              <a:rPr lang="en-US" dirty="0"/>
              <a:t>ratio = (a/c)/(b/d) = ad/</a:t>
            </a:r>
            <a:r>
              <a:rPr lang="en-US" dirty="0" err="1"/>
              <a:t>bc</a:t>
            </a:r>
            <a:endParaRPr lang="en-US" dirty="0"/>
          </a:p>
          <a:p>
            <a:r>
              <a:rPr lang="en-US" dirty="0"/>
              <a:t>a/c = ratio </a:t>
            </a:r>
            <a:r>
              <a:rPr lang="en-US" dirty="0" err="1"/>
              <a:t>penyakit</a:t>
            </a:r>
            <a:r>
              <a:rPr lang="en-US" dirty="0"/>
              <a:t> </a:t>
            </a:r>
            <a:r>
              <a:rPr lang="en-US" dirty="0" err="1"/>
              <a:t>positif</a:t>
            </a:r>
            <a:endParaRPr lang="en-US" dirty="0"/>
          </a:p>
          <a:p>
            <a:r>
              <a:rPr lang="en-US" dirty="0"/>
              <a:t>b/d = ratio </a:t>
            </a:r>
            <a:r>
              <a:rPr lang="en-US" dirty="0" err="1"/>
              <a:t>penyakit</a:t>
            </a:r>
            <a:r>
              <a:rPr lang="en-US" dirty="0"/>
              <a:t> </a:t>
            </a:r>
            <a:r>
              <a:rPr lang="en-US" dirty="0" err="1"/>
              <a:t>negatif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86778315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5967</TotalTime>
  <Words>617</Words>
  <Application>Microsoft Macintosh PowerPoint</Application>
  <PresentationFormat>On-screen Show (4:3)</PresentationFormat>
  <Paragraphs>130</Paragraphs>
  <Slides>10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KEMAMPUAN AKHIR YANG DIHARAPKAN</vt:lpstr>
      <vt:lpstr>Faktor Resiko</vt:lpstr>
      <vt:lpstr>RR dan OR</vt:lpstr>
      <vt:lpstr>Relative Risk (RR)</vt:lpstr>
      <vt:lpstr>Relative Risk (RR)</vt:lpstr>
      <vt:lpstr>Relative Risk (RR)</vt:lpstr>
      <vt:lpstr>Odds Ratio (OR)</vt:lpstr>
      <vt:lpstr>Odds Ratio (OR)</vt:lpstr>
      <vt:lpstr>Odds Ratio (OR)</vt:lpstr>
    </vt:vector>
  </TitlesOfParts>
  <Company>signDesign Communications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rimba</dc:creator>
  <cp:lastModifiedBy>Setia</cp:lastModifiedBy>
  <cp:revision>312</cp:revision>
  <dcterms:created xsi:type="dcterms:W3CDTF">2010-08-24T06:47:44Z</dcterms:created>
  <dcterms:modified xsi:type="dcterms:W3CDTF">2018-01-02T07:03:06Z</dcterms:modified>
</cp:coreProperties>
</file>