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66" r:id="rId5"/>
    <p:sldId id="367" r:id="rId6"/>
    <p:sldId id="372" r:id="rId7"/>
    <p:sldId id="370" r:id="rId8"/>
    <p:sldId id="374" r:id="rId9"/>
    <p:sldId id="373" r:id="rId10"/>
    <p:sldId id="3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CC22891-9C72-244C-AE44-CD4DB28AB0B0}" type="datetimeFigureOut">
              <a:rPr lang="id-ID"/>
              <a:pPr>
                <a:defRPr/>
              </a:pPr>
              <a:t>1/1/18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EC21EDB-5BC2-8A4B-B5C6-D906919879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0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2A0D0-DDDB-D647-936E-11FDA481EB14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7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10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62D6-50E6-1E4B-9EBB-CEAEF4749711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E8A2-0BE4-4040-88B7-D64609B6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98DD-45A3-3149-848C-D4971A74CDAC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D656-A700-7C4D-BA7C-884FAFF6B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6E13-DBE2-1A4F-ADA7-D8957296081B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6C43-893C-1343-BAE4-2D60070B9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0532-0417-4C43-B8B7-F8344261CB11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A79D-2400-144F-9343-C52CD18F1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EFBB-43A9-F844-9540-5CEBEDC3DCA2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520A-3E30-2941-A916-C5F5551E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2089-D443-F241-ABD6-B4CD6EA8D932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C0DB-3E78-5442-923B-515744E0F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F6DF-2F9C-FC4A-A6EC-8D8B01A2A9B7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4BDD-80AC-4D40-B0FC-BB44EB0D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EC96-6DE1-8945-9F21-64752946FDA6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5870-002F-9F40-9543-67A16D32E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1B74-E603-D649-9545-E90A031BA0FB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7460-1713-C64D-A88F-A024F3B1B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BDA9-154A-AB40-B686-AB8651CA78D6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6D08-2B8B-5F4E-809E-13C808CC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3A2C-8FFA-C449-AC60-C6281A4B7668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8F4F-BD56-AC46-B9D7-B4E93C43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AF64E9A-86E1-6C48-9D26-09F9E0B67EC3}" type="datetime1">
              <a:rPr lang="en-US"/>
              <a:pPr>
                <a:defRPr/>
              </a:pPr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AE063E7-2F46-5D4E-94C0-97AD44C0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Pengenalan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Analisis</a:t>
            </a:r>
            <a:r>
              <a:rPr lang="en-US" sz="2000" b="1" dirty="0" smtClean="0">
                <a:solidFill>
                  <a:schemeClr val="bg1"/>
                </a:solidFill>
              </a:rPr>
              <a:t> Data </a:t>
            </a:r>
            <a:r>
              <a:rPr lang="en-US" sz="2000" b="1" dirty="0" err="1" smtClean="0">
                <a:solidFill>
                  <a:schemeClr val="bg1"/>
                </a:solidFill>
              </a:rPr>
              <a:t>Kategorik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8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Mieke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Nurmalasari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Manajemen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Informasi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Odds Ratio (</a:t>
            </a:r>
            <a:r>
              <a:rPr lang="en-US" sz="3200" dirty="0">
                <a:latin typeface="Arial" charset="0"/>
                <a:cs typeface="Arial" charset="0"/>
              </a:rPr>
              <a:t>O</a:t>
            </a:r>
            <a:r>
              <a:rPr lang="en-US" sz="3200" dirty="0" smtClean="0">
                <a:latin typeface="Arial" charset="0"/>
                <a:cs typeface="Arial" charset="0"/>
              </a:rPr>
              <a:t>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286005"/>
              </p:ext>
            </p:extLst>
          </p:nvPr>
        </p:nvGraphicFramePr>
        <p:xfrm>
          <a:off x="609600" y="1676401"/>
          <a:ext cx="8229600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905000"/>
                <a:gridCol w="2514600"/>
                <a:gridCol w="1752600"/>
              </a:tblGrid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resiko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Jantung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Koroner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Jantung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Koroner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Merokok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Merokok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038600"/>
            <a:ext cx="8077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Odds Ratio (OR) = ad/</a:t>
            </a:r>
            <a:r>
              <a:rPr lang="en-US" dirty="0" err="1" smtClean="0"/>
              <a:t>bc</a:t>
            </a:r>
            <a:r>
              <a:rPr lang="en-US" dirty="0" smtClean="0"/>
              <a:t> = (35x30)/ (20x25) = 2,1</a:t>
            </a:r>
          </a:p>
          <a:p>
            <a:r>
              <a:rPr lang="en-US" dirty="0"/>
              <a:t> </a:t>
            </a:r>
          </a:p>
          <a:p>
            <a:r>
              <a:rPr lang="en-US" dirty="0" err="1" smtClean="0"/>
              <a:t>Kesimpulan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Orang </a:t>
            </a:r>
            <a:r>
              <a:rPr lang="en-US" dirty="0" err="1" smtClean="0"/>
              <a:t>Hipertensi</a:t>
            </a:r>
            <a:r>
              <a:rPr lang="en-US" dirty="0" smtClean="0"/>
              <a:t> yang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2,1 kali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terserang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orang </a:t>
            </a:r>
            <a:r>
              <a:rPr lang="en-US" dirty="0" err="1" smtClean="0"/>
              <a:t>hipertensi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retrospektif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3806794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x-none" sz="2800" dirty="0" smtClean="0"/>
              <a:t>Mahasiswa </a:t>
            </a:r>
            <a:r>
              <a:rPr lang="x-none" sz="2800" dirty="0"/>
              <a:t>mampu memahami konsep data kategorik, Odds Ratio (OR) dan Relative Risk (RR).</a:t>
            </a:r>
          </a:p>
          <a:p>
            <a:pPr algn="just"/>
            <a:endParaRPr lang="x-none" sz="28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Faktor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Resiko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defRPr/>
            </a:pPr>
            <a:r>
              <a:rPr lang="id-ID" dirty="0" smtClean="0"/>
              <a:t>Beberapa </a:t>
            </a:r>
            <a:r>
              <a:rPr lang="id-ID" dirty="0"/>
              <a:t>ukuran yang dapat digunakan untuk melihat faktor resiko diantaranya:</a:t>
            </a:r>
            <a:r>
              <a:rPr lang="x-none" dirty="0"/>
              <a:t> </a:t>
            </a:r>
            <a:endParaRPr lang="en-US" dirty="0" smtClean="0"/>
          </a:p>
          <a:p>
            <a:pPr marL="0" indent="0" algn="just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smtClean="0"/>
              <a:t>Relative Risk (RR)</a:t>
            </a:r>
          </a:p>
          <a:p>
            <a:pPr marL="0" indent="0" algn="just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2. Odds Ratio (OR)</a:t>
            </a:r>
          </a:p>
          <a:p>
            <a:pPr marL="0" indent="0" algn="just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RR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OR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defRPr/>
            </a:pPr>
            <a:r>
              <a:rPr lang="en-US" sz="2800" dirty="0" smtClean="0"/>
              <a:t>Relative Risk (RR) </a:t>
            </a:r>
            <a:r>
              <a:rPr lang="en-US" sz="2800" dirty="0" err="1" smtClean="0"/>
              <a:t>dan</a:t>
            </a:r>
            <a:r>
              <a:rPr lang="en-US" sz="2800" dirty="0" smtClean="0"/>
              <a:t> Odds Ratio (OR)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dalama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epidemiologi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independen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dependen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ratio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en-US" sz="2800" dirty="0" smtClean="0"/>
              <a:t>.</a:t>
            </a:r>
          </a:p>
          <a:p>
            <a:pPr algn="just">
              <a:defRPr/>
            </a:pPr>
            <a:r>
              <a:rPr lang="en-US" sz="2800" dirty="0" smtClean="0"/>
              <a:t>RR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prospektif</a:t>
            </a:r>
            <a:r>
              <a:rPr lang="en-US" sz="2800" dirty="0" smtClean="0"/>
              <a:t>/ </a:t>
            </a:r>
            <a:r>
              <a:rPr lang="en-US" sz="2800" dirty="0" err="1" smtClean="0"/>
              <a:t>Kohort</a:t>
            </a:r>
            <a:endParaRPr lang="en-US" sz="2800" dirty="0" smtClean="0"/>
          </a:p>
          <a:p>
            <a:pPr algn="just">
              <a:defRPr/>
            </a:pPr>
            <a:r>
              <a:rPr lang="en-US" sz="2800" dirty="0" smtClean="0"/>
              <a:t>OR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retrospektif</a:t>
            </a:r>
            <a:r>
              <a:rPr lang="en-US" sz="2800" dirty="0" smtClean="0"/>
              <a:t>/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059677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Relative Risk (RR)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828486"/>
              </p:ext>
            </p:extLst>
          </p:nvPr>
        </p:nvGraphicFramePr>
        <p:xfrm>
          <a:off x="609600" y="1676401"/>
          <a:ext cx="8229600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56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Paparan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Negatif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Negatif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038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 =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=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r>
              <a:rPr lang="en-US" dirty="0" smtClean="0"/>
              <a:t>RR = </a:t>
            </a:r>
            <a:r>
              <a:rPr lang="en-US" dirty="0" err="1" smtClean="0"/>
              <a:t>rasio</a:t>
            </a:r>
            <a:r>
              <a:rPr lang="en-US" dirty="0" smtClean="0"/>
              <a:t> p1/p2</a:t>
            </a:r>
          </a:p>
          <a:p>
            <a:r>
              <a:rPr lang="en-US" dirty="0"/>
              <a:t>p</a:t>
            </a:r>
            <a:r>
              <a:rPr lang="en-US" dirty="0" smtClean="0"/>
              <a:t>1 (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2 (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Dimana</a:t>
            </a:r>
            <a:r>
              <a:rPr lang="en-US" dirty="0" smtClean="0"/>
              <a:t>:</a:t>
            </a:r>
          </a:p>
          <a:p>
            <a:r>
              <a:rPr lang="en-US" dirty="0"/>
              <a:t>p</a:t>
            </a:r>
            <a:r>
              <a:rPr lang="en-US" dirty="0" smtClean="0"/>
              <a:t>1 = a/m1 (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2 = c/m2 (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fantor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7814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Relative Risk (RR)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epidemiologi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RR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indikator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klinis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,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RR =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/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RR=1,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denan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RR &gt; 1,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(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)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(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RR &lt; 1,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terpapar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paparan</a:t>
            </a:r>
            <a:r>
              <a:rPr lang="en-US" sz="2000" dirty="0" smtClean="0"/>
              <a:t> (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)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proteksi</a:t>
            </a:r>
            <a:r>
              <a:rPr lang="en-US" sz="2000" dirty="0" smtClean="0"/>
              <a:t>.</a:t>
            </a: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3423483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Relative Risk (RR)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178225"/>
              </p:ext>
            </p:extLst>
          </p:nvPr>
        </p:nvGraphicFramePr>
        <p:xfrm>
          <a:off x="609600" y="1676401"/>
          <a:ext cx="8229600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905000"/>
                <a:gridCol w="2514600"/>
                <a:gridCol w="1752600"/>
              </a:tblGrid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resiko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Jantung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Koroner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Jantung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Koroner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Merokok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Merokok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038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p1 = a/m1 = 35/55 = 0,64</a:t>
            </a:r>
          </a:p>
          <a:p>
            <a:r>
              <a:rPr lang="en-US" dirty="0"/>
              <a:t> </a:t>
            </a:r>
            <a:r>
              <a:rPr lang="en-US" dirty="0" smtClean="0"/>
              <a:t>p2 = c/m2 = 25/55 = 0,45</a:t>
            </a:r>
          </a:p>
          <a:p>
            <a:r>
              <a:rPr lang="en-US" dirty="0" smtClean="0"/>
              <a:t> Relative Risk (RR) = p1/p2 = 0,64/0,45 = 1,4</a:t>
            </a:r>
          </a:p>
          <a:p>
            <a:endParaRPr lang="en-US" dirty="0"/>
          </a:p>
          <a:p>
            <a:r>
              <a:rPr lang="en-US" dirty="0" err="1" smtClean="0"/>
              <a:t>Kesimpulan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Orang </a:t>
            </a:r>
            <a:r>
              <a:rPr lang="en-US" dirty="0" err="1" smtClean="0"/>
              <a:t>Hipertensi</a:t>
            </a:r>
            <a:r>
              <a:rPr lang="en-US" dirty="0" smtClean="0"/>
              <a:t> yang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1,4 kali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orang </a:t>
            </a:r>
            <a:r>
              <a:rPr lang="en-US" dirty="0" err="1" smtClean="0"/>
              <a:t>hipertensi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6811261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Odds Ratio (</a:t>
            </a:r>
            <a:r>
              <a:rPr lang="en-US" sz="3200" dirty="0">
                <a:latin typeface="Arial" charset="0"/>
                <a:cs typeface="Arial" charset="0"/>
              </a:rPr>
              <a:t>O</a:t>
            </a:r>
            <a:r>
              <a:rPr lang="en-US" sz="3200" dirty="0" smtClean="0">
                <a:latin typeface="Arial" charset="0"/>
                <a:cs typeface="Arial" charset="0"/>
              </a:rPr>
              <a:t>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764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dirty="0" smtClean="0"/>
              <a:t>OR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di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lain</a:t>
            </a:r>
            <a:r>
              <a:rPr lang="en-US" sz="2400" smtClean="0"/>
              <a:t>. 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 smtClean="0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OR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rasio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odds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paparan</a:t>
            </a:r>
            <a:r>
              <a:rPr lang="en-US" sz="2400" dirty="0" smtClean="0"/>
              <a:t> (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intervensi</a:t>
            </a:r>
            <a:r>
              <a:rPr lang="en-US" sz="2400" dirty="0" smtClean="0"/>
              <a:t>)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odds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terpapar</a:t>
            </a:r>
            <a:r>
              <a:rPr lang="en-US" sz="2400" dirty="0" smtClean="0"/>
              <a:t> (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97046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Odds Ratio (</a:t>
            </a:r>
            <a:r>
              <a:rPr lang="en-US" sz="3200" dirty="0">
                <a:latin typeface="Arial" charset="0"/>
                <a:cs typeface="Arial" charset="0"/>
              </a:rPr>
              <a:t>O</a:t>
            </a:r>
            <a:r>
              <a:rPr lang="en-US" sz="3200" dirty="0" smtClean="0">
                <a:latin typeface="Arial" charset="0"/>
                <a:cs typeface="Arial" charset="0"/>
              </a:rPr>
              <a:t>R)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304044"/>
              </p:ext>
            </p:extLst>
          </p:nvPr>
        </p:nvGraphicFramePr>
        <p:xfrm>
          <a:off x="609600" y="1676401"/>
          <a:ext cx="8229600" cy="178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Penyakit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Negatif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Negatif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657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Odds Ratio = </a:t>
            </a:r>
            <a:r>
              <a:rPr lang="en-US" dirty="0" err="1" smtClean="0"/>
              <a:t>rasio</a:t>
            </a:r>
            <a:r>
              <a:rPr lang="en-US" dirty="0" smtClean="0"/>
              <a:t> p/q</a:t>
            </a:r>
          </a:p>
          <a:p>
            <a:r>
              <a:rPr lang="en-US" dirty="0"/>
              <a:t>p</a:t>
            </a:r>
            <a:r>
              <a:rPr lang="en-US" dirty="0" smtClean="0"/>
              <a:t> = 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r>
              <a:rPr lang="en-US" dirty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 = (1- q)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Odds </a:t>
            </a:r>
            <a:r>
              <a:rPr lang="en-US" dirty="0"/>
              <a:t>ratio = (a/c)/(b/d) = ad/</a:t>
            </a:r>
            <a:r>
              <a:rPr lang="en-US" dirty="0" err="1"/>
              <a:t>bc</a:t>
            </a:r>
            <a:endParaRPr lang="en-US" dirty="0"/>
          </a:p>
          <a:p>
            <a:r>
              <a:rPr lang="en-US" dirty="0"/>
              <a:t>a/c = ratio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US" dirty="0"/>
          </a:p>
          <a:p>
            <a:r>
              <a:rPr lang="en-US" dirty="0"/>
              <a:t>b/d = ratio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negatif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77831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5967</TotalTime>
  <Words>617</Words>
  <Application>Microsoft Macintosh PowerPoint</Application>
  <PresentationFormat>On-screen Show (4:3)</PresentationFormat>
  <Paragraphs>130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Faktor Resiko</vt:lpstr>
      <vt:lpstr>RR dan OR</vt:lpstr>
      <vt:lpstr>Relative Risk (RR)</vt:lpstr>
      <vt:lpstr>Relative Risk (RR)</vt:lpstr>
      <vt:lpstr>Relative Risk (RR)</vt:lpstr>
      <vt:lpstr>Odds Ratio (OR)</vt:lpstr>
      <vt:lpstr>Odds Ratio (OR)</vt:lpstr>
      <vt:lpstr>Odds Ratio (OR)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Setia</cp:lastModifiedBy>
  <cp:revision>312</cp:revision>
  <dcterms:created xsi:type="dcterms:W3CDTF">2010-08-24T06:47:44Z</dcterms:created>
  <dcterms:modified xsi:type="dcterms:W3CDTF">2018-01-02T07:03:06Z</dcterms:modified>
</cp:coreProperties>
</file>