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47A4-C130-4AF0-B821-410D78FF2A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047B3-908E-448C-99AE-43B17B8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577" y="474243"/>
            <a:ext cx="831284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955" y="462343"/>
            <a:ext cx="73200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1" y="1214399"/>
            <a:ext cx="8074556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5365"/>
            <a:ext cx="9144000" cy="664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89" y="27711"/>
            <a:ext cx="9068255" cy="6778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76600" y="3429000"/>
            <a:ext cx="5562600" cy="144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d-ID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Dampak Tatakelola Teknologi Informasi Terhadap </a:t>
            </a:r>
            <a:br>
              <a:rPr lang="id-ID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Keselarasan TI/Bisnis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TATA 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KELOLA SIK</a:t>
            </a:r>
            <a:endParaRPr sz="1800" dirty="0">
              <a:latin typeface="Arial"/>
              <a:cs typeface="Arial"/>
            </a:endParaRPr>
          </a:p>
          <a:p>
            <a:pPr marL="635" algn="ctr">
              <a:lnSpc>
                <a:spcPts val="2390"/>
              </a:lnSpc>
            </a:pP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Syefira</a:t>
            </a:r>
            <a:r>
              <a:rPr lang="en-US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Salsabila</a:t>
            </a:r>
            <a:endParaRPr sz="20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Prodi RMIK &amp;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MIK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147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id-ID" sz="3200" dirty="0"/>
              <a:t>Pengukuran Performa TI (IT Performance</a:t>
            </a:r>
            <a:br>
              <a:rPr lang="id-ID" sz="3200" dirty="0"/>
            </a:br>
            <a:r>
              <a:rPr lang="id-ID" sz="3200" dirty="0"/>
              <a:t>Measurement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266"/>
            <a:ext cx="8229600" cy="4555093"/>
          </a:xfrm>
        </p:spPr>
        <p:txBody>
          <a:bodyPr/>
          <a:lstStyle/>
          <a:p>
            <a:r>
              <a:rPr lang="id-ID" sz="2400" dirty="0"/>
              <a:t>Sebelum mulai mengukur keselarasan strategis, penting untuk lebih dahulu melakukan pengukuran terhadap performa TI.</a:t>
            </a:r>
          </a:p>
          <a:p>
            <a:r>
              <a:rPr lang="id-ID" sz="2400" dirty="0" smtClean="0"/>
              <a:t>Pengukuran </a:t>
            </a:r>
            <a:r>
              <a:rPr lang="id-ID" sz="2400" dirty="0"/>
              <a:t>Performa merupakan kunci penting dalam Tata Kelola TI. Hal ini akan memverifikasi pencapaian dari tujuan strategi TI, review performa TI dan kontribusinya terhadap bisnis (pencapaian nilai bisnis).</a:t>
            </a:r>
          </a:p>
          <a:p>
            <a:r>
              <a:rPr lang="id-ID" sz="2400" dirty="0" smtClean="0"/>
              <a:t>Performance </a:t>
            </a:r>
            <a:r>
              <a:rPr lang="id-ID" sz="2400" dirty="0"/>
              <a:t>Measurement mendukung beberapa elemen kunci dalam Tata </a:t>
            </a:r>
            <a:r>
              <a:rPr lang="id-ID" sz="2400" dirty="0" smtClean="0"/>
              <a:t>Kelola TI</a:t>
            </a:r>
            <a:r>
              <a:rPr lang="id-ID" sz="2400" dirty="0"/>
              <a:t>:</a:t>
            </a:r>
          </a:p>
          <a:p>
            <a:pPr lvl="1"/>
            <a:r>
              <a:rPr lang="id-ID" sz="1400" dirty="0" smtClean="0"/>
              <a:t>Keselarasan </a:t>
            </a:r>
            <a:r>
              <a:rPr lang="id-ID" sz="1400" dirty="0"/>
              <a:t>bisnis/TI</a:t>
            </a:r>
          </a:p>
          <a:p>
            <a:pPr lvl="1"/>
            <a:r>
              <a:rPr lang="id-ID" sz="1400" dirty="0" smtClean="0"/>
              <a:t>Value </a:t>
            </a:r>
            <a:r>
              <a:rPr lang="id-ID" sz="1400" dirty="0"/>
              <a:t>Delivery. Terciptanya Business Value, ROI.</a:t>
            </a:r>
          </a:p>
          <a:p>
            <a:pPr lvl="1"/>
            <a:r>
              <a:rPr lang="id-ID" sz="1400" dirty="0" smtClean="0"/>
              <a:t> </a:t>
            </a:r>
            <a:r>
              <a:rPr lang="id-ID" sz="1400" dirty="0"/>
              <a:t>Manajemen Risiko</a:t>
            </a:r>
          </a:p>
          <a:p>
            <a:pPr lvl="1"/>
            <a:r>
              <a:rPr lang="id-ID" sz="1400" dirty="0" smtClean="0"/>
              <a:t> </a:t>
            </a:r>
            <a:r>
              <a:rPr lang="id-ID" sz="1400" dirty="0"/>
              <a:t>Manajemen Sumberdaya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635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03"/>
            <a:ext cx="8229600" cy="1066800"/>
          </a:xfrm>
        </p:spPr>
        <p:txBody>
          <a:bodyPr/>
          <a:lstStyle/>
          <a:p>
            <a:r>
              <a:rPr lang="id-ID" dirty="0"/>
              <a:t>IT Performance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003"/>
            <a:ext cx="8229600" cy="4992533"/>
          </a:xfrm>
        </p:spPr>
        <p:txBody>
          <a:bodyPr/>
          <a:lstStyle/>
          <a:p>
            <a:r>
              <a:rPr lang="id-ID" sz="2800" dirty="0"/>
              <a:t>Pengukuran Performa TI dapat membantu organisasi untuk :</a:t>
            </a:r>
          </a:p>
          <a:p>
            <a:pPr lvl="1"/>
            <a:r>
              <a:rPr lang="id-ID" sz="2650" dirty="0" smtClean="0"/>
              <a:t>Fokus </a:t>
            </a:r>
            <a:r>
              <a:rPr lang="id-ID" sz="2650" dirty="0"/>
              <a:t>pada konsumen untuk meningkatkan kepuasan pelanggan</a:t>
            </a:r>
          </a:p>
          <a:p>
            <a:pPr lvl="1"/>
            <a:r>
              <a:rPr lang="id-ID" sz="2650" dirty="0" smtClean="0"/>
              <a:t>Peningkatan </a:t>
            </a:r>
            <a:r>
              <a:rPr lang="id-ID" sz="2650" dirty="0"/>
              <a:t>proses sehingga masalah yang timbul dapat diantisipasi dan dicegah</a:t>
            </a:r>
          </a:p>
          <a:p>
            <a:pPr lvl="1"/>
            <a:r>
              <a:rPr lang="id-ID" sz="2650" dirty="0" smtClean="0"/>
              <a:t>Memahami </a:t>
            </a:r>
            <a:r>
              <a:rPr lang="id-ID" sz="2650" dirty="0"/>
              <a:t>dan mengurangi biaya</a:t>
            </a:r>
          </a:p>
          <a:p>
            <a:pPr lvl="1"/>
            <a:r>
              <a:rPr lang="id-ID" sz="2650" dirty="0" smtClean="0"/>
              <a:t>Mendorong </a:t>
            </a:r>
            <a:r>
              <a:rPr lang="id-ID" sz="2650" dirty="0"/>
              <a:t>dan memfasilitasi perubahan dengan mengumpulkan fakta tentang kondisi saat ini dan yang diinginkan, serta gaps yang harus diidentifikasi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155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07996"/>
          </a:xfrm>
        </p:spPr>
        <p:txBody>
          <a:bodyPr/>
          <a:lstStyle/>
          <a:p>
            <a:pPr algn="ctr"/>
            <a:r>
              <a:rPr lang="id-ID" sz="3600" dirty="0"/>
              <a:t>Successful IT Performance </a:t>
            </a:r>
            <a:r>
              <a:rPr lang="id-ID" sz="3600" dirty="0" smtClean="0"/>
              <a:t>Measurement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260"/>
            <a:ext cx="8241030" cy="4848606"/>
          </a:xfrm>
        </p:spPr>
        <p:txBody>
          <a:bodyPr>
            <a:normAutofit/>
          </a:bodyPr>
          <a:lstStyle/>
          <a:p>
            <a:r>
              <a:rPr lang="id-ID" sz="2400" dirty="0"/>
              <a:t>Agar pengukuran terhadap performa TI dapat berhasil, diperlukan beberapa hal sebagai berikut :</a:t>
            </a:r>
          </a:p>
          <a:p>
            <a:pPr lvl="1"/>
            <a:r>
              <a:rPr lang="id-ID" sz="2000" dirty="0"/>
              <a:t>Didefinisi menggunakan bahasa yang umum dan dapat dipahami oleh </a:t>
            </a:r>
            <a:r>
              <a:rPr lang="id-ID" sz="2000" dirty="0" smtClean="0"/>
              <a:t>seluruh pihak </a:t>
            </a:r>
            <a:r>
              <a:rPr lang="id-ID" sz="2000" dirty="0"/>
              <a:t>yang terlibat</a:t>
            </a:r>
          </a:p>
          <a:p>
            <a:pPr lvl="1"/>
            <a:r>
              <a:rPr lang="id-ID" sz="2000" dirty="0" smtClean="0"/>
              <a:t>Disetujui </a:t>
            </a:r>
            <a:r>
              <a:rPr lang="id-ID" sz="2000" dirty="0"/>
              <a:t>oleh stakeholder</a:t>
            </a:r>
          </a:p>
          <a:p>
            <a:pPr lvl="1"/>
            <a:r>
              <a:rPr lang="id-ID" sz="2000" dirty="0" smtClean="0"/>
              <a:t>Menjaga </a:t>
            </a:r>
            <a:r>
              <a:rPr lang="id-ID" sz="2000" dirty="0"/>
              <a:t>budaya organisasi</a:t>
            </a:r>
          </a:p>
          <a:p>
            <a:pPr lvl="1"/>
            <a:r>
              <a:rPr lang="id-ID" sz="2000" dirty="0" smtClean="0"/>
              <a:t>Dibuat </a:t>
            </a:r>
            <a:r>
              <a:rPr lang="id-ID" sz="2000" dirty="0"/>
              <a:t>berdasarkan target dan tujuan TI</a:t>
            </a:r>
          </a:p>
          <a:p>
            <a:pPr lvl="1"/>
            <a:r>
              <a:rPr lang="id-ID" sz="2000" dirty="0" smtClean="0"/>
              <a:t>Fleksibel </a:t>
            </a:r>
            <a:r>
              <a:rPr lang="id-ID" sz="2000" dirty="0"/>
              <a:t>dan bertanggungjawab dalam merubah prioritas dan kebutuhan</a:t>
            </a:r>
          </a:p>
          <a:p>
            <a:pPr lvl="1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0135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53998"/>
          </a:xfrm>
        </p:spPr>
        <p:txBody>
          <a:bodyPr/>
          <a:lstStyle/>
          <a:p>
            <a:pPr algn="ctr"/>
            <a:r>
              <a:rPr lang="id-ID" sz="3600" dirty="0"/>
              <a:t>Successful Performance </a:t>
            </a:r>
            <a:r>
              <a:rPr lang="id-ID" sz="3600" dirty="0" smtClean="0"/>
              <a:t>Measurement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524000"/>
            <a:ext cx="8229600" cy="480131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Berdasarkan </a:t>
            </a:r>
            <a:r>
              <a:rPr lang="id-ID" sz="2400" dirty="0"/>
              <a:t>pada kemudahan untuk mengumpulkan hasil pengukuran </a:t>
            </a:r>
            <a:r>
              <a:rPr lang="id-ID" sz="2400" dirty="0" smtClean="0"/>
              <a:t>yang aktual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Masukkan </a:t>
            </a:r>
            <a:r>
              <a:rPr lang="id-ID" sz="2400" dirty="0"/>
              <a:t>ukuran positif (untuk memotivasi) dan ukuran negatif (untuk </a:t>
            </a:r>
            <a:r>
              <a:rPr lang="id-ID" sz="2400" dirty="0" smtClean="0"/>
              <a:t>dibenahi)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Seimbang</a:t>
            </a:r>
            <a:r>
              <a:rPr lang="id-ID" sz="2400" dirty="0"/>
              <a:t>, jangan hanya melihat dari segi finansial </a:t>
            </a:r>
            <a:r>
              <a:rPr lang="id-ID" sz="2400" dirty="0" smtClean="0"/>
              <a:t>saja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Tidak </a:t>
            </a:r>
            <a:r>
              <a:rPr lang="id-ID" sz="2400" dirty="0"/>
              <a:t>banyak angka dan fokus pada priority </a:t>
            </a:r>
            <a:r>
              <a:rPr lang="id-ID" sz="2400" dirty="0" smtClean="0"/>
              <a:t>areas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Mudah </a:t>
            </a:r>
            <a:r>
              <a:rPr lang="id-ID" sz="2400" dirty="0"/>
              <a:t>untuk </a:t>
            </a:r>
            <a:r>
              <a:rPr lang="id-ID" sz="2400" dirty="0" smtClean="0"/>
              <a:t>diinterpretasikan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Menunjukkan </a:t>
            </a:r>
            <a:r>
              <a:rPr lang="id-ID" sz="2400" dirty="0"/>
              <a:t>trend yang memungkinkan untuk melihat ke belakang dan </a:t>
            </a:r>
            <a:r>
              <a:rPr lang="id-ID" sz="2400" dirty="0" smtClean="0"/>
              <a:t>explore ke depan.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Hierarchical reporting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 smtClean="0"/>
              <a:t>Terintegrasi </a:t>
            </a:r>
            <a:r>
              <a:rPr lang="id-ID" sz="2400" dirty="0"/>
              <a:t>dengan semua pengukuran level proforma bisnis yang ada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4876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66" y="419669"/>
            <a:ext cx="8229600" cy="1066800"/>
          </a:xfrm>
        </p:spPr>
        <p:txBody>
          <a:bodyPr/>
          <a:lstStyle/>
          <a:p>
            <a:r>
              <a:rPr lang="id-ID" dirty="0"/>
              <a:t>Mengukur Keselarasan </a:t>
            </a:r>
            <a:r>
              <a:rPr lang="id-ID" dirty="0" smtClean="0"/>
              <a:t>Bisnis/TI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" y="1194520"/>
            <a:ext cx="8229600" cy="3693319"/>
          </a:xfrm>
        </p:spPr>
        <p:txBody>
          <a:bodyPr/>
          <a:lstStyle/>
          <a:p>
            <a:pPr algn="just"/>
            <a:r>
              <a:rPr lang="id-ID" sz="2000" dirty="0" smtClean="0"/>
              <a:t>Tidak </a:t>
            </a:r>
            <a:r>
              <a:rPr lang="id-ID" sz="2000" dirty="0"/>
              <a:t>ada cara yang “universal” untuk mengukur keselarasan antara bisnis dan TI.</a:t>
            </a:r>
          </a:p>
          <a:p>
            <a:pPr algn="just"/>
            <a:r>
              <a:rPr lang="id-ID" sz="2000" dirty="0" smtClean="0"/>
              <a:t>Banyak </a:t>
            </a:r>
            <a:r>
              <a:rPr lang="id-ID" sz="2000" dirty="0"/>
              <a:t>penelitian dilakukan untuk mencoba menciptakan model pengukuran keselarasan sebaik mungkin.</a:t>
            </a:r>
          </a:p>
          <a:p>
            <a:pPr algn="just"/>
            <a:r>
              <a:rPr lang="id-ID" sz="2000" dirty="0" smtClean="0"/>
              <a:t>Setiap </a:t>
            </a:r>
            <a:r>
              <a:rPr lang="id-ID" sz="2000" dirty="0"/>
              <a:t>model pengukuran memiliki pendekatan masing-masing, sehingga sangat sulit untuk membandingkan antara model satu dan yang lainnya.</a:t>
            </a:r>
          </a:p>
          <a:p>
            <a:pPr algn="just"/>
            <a:r>
              <a:rPr lang="id-ID" sz="2000" dirty="0" smtClean="0"/>
              <a:t>Beberapa </a:t>
            </a:r>
            <a:r>
              <a:rPr lang="id-ID" sz="2000" dirty="0"/>
              <a:t>pendekatan model berikut, akan dijabarkan dengan kekuatan dan kelemahannya.</a:t>
            </a:r>
          </a:p>
          <a:p>
            <a:pPr algn="just"/>
            <a:r>
              <a:rPr lang="id-ID" sz="2000" dirty="0" smtClean="0"/>
              <a:t>Intinya </a:t>
            </a:r>
            <a:r>
              <a:rPr lang="id-ID" sz="2000" dirty="0"/>
              <a:t>adalah, penting untuk memilih pendekatan yang paling cocok dengan objek pengukuran.</a:t>
            </a:r>
          </a:p>
          <a:p>
            <a:pPr algn="just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32946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03"/>
            <a:ext cx="8229600" cy="1231106"/>
          </a:xfrm>
        </p:spPr>
        <p:txBody>
          <a:bodyPr/>
          <a:lstStyle/>
          <a:p>
            <a:pPr algn="ctr"/>
            <a:r>
              <a:rPr lang="en-US" sz="4000" dirty="0"/>
              <a:t>The Matching and Moderation </a:t>
            </a:r>
            <a:r>
              <a:rPr lang="en-US" sz="4000" dirty="0" smtClean="0"/>
              <a:t>Approach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003"/>
            <a:ext cx="8229600" cy="4325112"/>
          </a:xfrm>
        </p:spPr>
        <p:txBody>
          <a:bodyPr/>
          <a:lstStyle/>
          <a:p>
            <a:r>
              <a:rPr lang="id-ID" dirty="0"/>
              <a:t>The Matching Approach melihat pada perbedaan rating. Mencari paralelism antara bisnis dan TI.</a:t>
            </a:r>
          </a:p>
          <a:p>
            <a:r>
              <a:rPr lang="id-ID" dirty="0" smtClean="0"/>
              <a:t>Jika </a:t>
            </a:r>
            <a:r>
              <a:rPr lang="id-ID" dirty="0"/>
              <a:t>perbedaan score antara bisnis dan TI tinggi, maka tingkat </a:t>
            </a:r>
            <a:r>
              <a:rPr lang="id-ID" dirty="0" smtClean="0"/>
              <a:t>keselarasannya rendah</a:t>
            </a:r>
            <a:r>
              <a:rPr lang="id-ID" dirty="0"/>
              <a:t>. Sebaliknya, jika perbedaan score rendah, maka tingkat keselarasan tinggi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165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9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680"/>
            <a:ext cx="8229600" cy="1066800"/>
          </a:xfrm>
        </p:spPr>
        <p:txBody>
          <a:bodyPr/>
          <a:lstStyle/>
          <a:p>
            <a:r>
              <a:rPr lang="id-ID" dirty="0"/>
              <a:t>The Moderation </a:t>
            </a:r>
            <a:r>
              <a:rPr lang="id-ID" dirty="0" smtClean="0"/>
              <a:t>Approach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480"/>
            <a:ext cx="8229600" cy="4856056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Teknik </a:t>
            </a:r>
            <a:r>
              <a:rPr lang="id-ID" dirty="0"/>
              <a:t>yang hampir sama dengan pendekatan sebelumnya.</a:t>
            </a:r>
          </a:p>
          <a:p>
            <a:r>
              <a:rPr lang="id-ID" dirty="0" smtClean="0"/>
              <a:t>Pada </a:t>
            </a:r>
            <a:r>
              <a:rPr lang="id-ID" dirty="0"/>
              <a:t>pendekatan ini keselasaran dilihat dari interaksi antara bisnis/TI, bukan paralellisme nya. Kombinasi antara bisnis dan TI, bukan perbedaan.</a:t>
            </a:r>
          </a:p>
          <a:p>
            <a:r>
              <a:rPr lang="id-ID" dirty="0" smtClean="0"/>
              <a:t>Jika </a:t>
            </a:r>
            <a:r>
              <a:rPr lang="id-ID" dirty="0"/>
              <a:t>diambil dari contoh. Score pada bisnis 1, score pada TI 5, maka tingkat keselarasannya adalah 5. Dan, jika pada bisnis score 3, dan TI juga memberi </a:t>
            </a:r>
            <a:r>
              <a:rPr lang="id-ID" dirty="0" smtClean="0"/>
              <a:t>score 3</a:t>
            </a:r>
            <a:r>
              <a:rPr lang="id-ID" dirty="0"/>
              <a:t>, maka tingkat keselarasannya adalah 9.</a:t>
            </a:r>
          </a:p>
          <a:p>
            <a:r>
              <a:rPr lang="id-ID" dirty="0"/>
              <a:t>Jika menggunakan Matching approach, score 3x3 disebut tingkat keselarasan tinggi. Tetapi pada Moderation approach, meskipun score yang didapatkan sama (3x3), tetap dikatakan tingkat keselarasan rendah.</a:t>
            </a:r>
          </a:p>
          <a:p>
            <a:r>
              <a:rPr lang="id-ID" dirty="0" smtClean="0"/>
              <a:t>Pada </a:t>
            </a:r>
            <a:r>
              <a:rPr lang="id-ID" dirty="0"/>
              <a:t>Matching Approach, organisasi akan mungkin lebih sering </a:t>
            </a:r>
            <a:r>
              <a:rPr lang="id-ID" dirty="0" smtClean="0"/>
              <a:t>menunjukkan bahwa </a:t>
            </a:r>
            <a:r>
              <a:rPr lang="id-ID" dirty="0"/>
              <a:t>tingkat keselarasan 0.</a:t>
            </a:r>
          </a:p>
          <a:p>
            <a:r>
              <a:rPr lang="id-ID" dirty="0" smtClean="0"/>
              <a:t>Sedangkan</a:t>
            </a:r>
            <a:r>
              <a:rPr lang="id-ID" dirty="0"/>
              <a:t>, pada Moderation Approach, tingkat keselarasan tertinggi ada pada angka 25. Dan hal tersebut merupakan dampak interaksi tertinggi antara bisnis dan TI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94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528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Pengukuran Performa TI (IT Performance Measurement)</vt:lpstr>
      <vt:lpstr>IT Performance Measurement</vt:lpstr>
      <vt:lpstr>Successful IT Performance Measurement</vt:lpstr>
      <vt:lpstr>Successful Performance Measurement</vt:lpstr>
      <vt:lpstr>Mengukur Keselarasan Bisnis/TI</vt:lpstr>
      <vt:lpstr>The Matching and Moderation Approach</vt:lpstr>
      <vt:lpstr>PowerPoint Presentation</vt:lpstr>
      <vt:lpstr>The Moderation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MUKRI, Haditya</dc:creator>
  <cp:lastModifiedBy>ASUS</cp:lastModifiedBy>
  <cp:revision>7</cp:revision>
  <dcterms:created xsi:type="dcterms:W3CDTF">2018-04-02T02:56:21Z</dcterms:created>
  <dcterms:modified xsi:type="dcterms:W3CDTF">2018-04-23T11:14:03Z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2018-04-02T00:00:00Z</vt:filetime>
  </property>
</Properties>
</file>