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47A4-C130-4AF0-B821-410D78FF2A6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047B3-908E-448C-99AE-43B17B8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5577" y="474243"/>
            <a:ext cx="831284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955" y="462343"/>
            <a:ext cx="73200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21" y="1214399"/>
            <a:ext cx="8074556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5365"/>
            <a:ext cx="9144000" cy="6642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89" y="27711"/>
            <a:ext cx="9068255" cy="6778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89208" y="3532123"/>
            <a:ext cx="3564254" cy="1164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d-ID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 SCORECARD</a:t>
            </a:r>
            <a:br>
              <a:rPr lang="id-ID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pc="-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TATA KELOLA SIK</a:t>
            </a:r>
            <a:endParaRPr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" algn="ctr">
              <a:lnSpc>
                <a:spcPts val="2390"/>
              </a:lnSpc>
            </a:pPr>
            <a:r>
              <a:rPr lang="en-US" sz="2000" b="1" spc="-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Syefira</a:t>
            </a:r>
            <a:r>
              <a:rPr lang="en-US" sz="2000" b="1" spc="-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Salsabila</a:t>
            </a:r>
            <a:endParaRPr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Prodi RMIK &amp;</a:t>
            </a:r>
            <a:r>
              <a:rPr sz="1800" b="1" spc="-6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</a:t>
            </a:r>
            <a:endParaRPr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499"/>
            <a:ext cx="8229600" cy="1066800"/>
          </a:xfrm>
        </p:spPr>
        <p:txBody>
          <a:bodyPr/>
          <a:lstStyle/>
          <a:p>
            <a:r>
              <a:rPr lang="id-ID" sz="3200" dirty="0"/>
              <a:t>Keunggulan BSC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299"/>
            <a:ext cx="8229600" cy="4325112"/>
          </a:xfrm>
        </p:spPr>
        <p:txBody>
          <a:bodyPr/>
          <a:lstStyle/>
          <a:p>
            <a:r>
              <a:rPr lang="id-ID" sz="2400" dirty="0" smtClean="0"/>
              <a:t>Merupakan </a:t>
            </a:r>
            <a:r>
              <a:rPr lang="id-ID" sz="2400" dirty="0"/>
              <a:t>refleksi top-down dari misi dan strategi organisasi</a:t>
            </a:r>
          </a:p>
          <a:p>
            <a:pPr lvl="1"/>
            <a:r>
              <a:rPr lang="id-ID" sz="2400" dirty="0" smtClean="0"/>
              <a:t>Kebanyakan </a:t>
            </a:r>
            <a:r>
              <a:rPr lang="id-ID" sz="2400" dirty="0"/>
              <a:t>pengukuran yang dilakukan organisasi bersifat bottom-up, berasal dari aktivitas lokal atau proses ad hoc, dan terkadang tidak relevan dengan strategi organisasi</a:t>
            </a:r>
          </a:p>
          <a:p>
            <a:r>
              <a:rPr lang="id-ID" sz="2400" dirty="0" smtClean="0"/>
              <a:t>Melihat </a:t>
            </a:r>
            <a:r>
              <a:rPr lang="id-ID" sz="2400" dirty="0"/>
              <a:t>kedepan (forward-looking)</a:t>
            </a:r>
          </a:p>
          <a:p>
            <a:pPr lvl="1"/>
            <a:r>
              <a:rPr lang="id-ID" sz="2400" dirty="0" smtClean="0"/>
              <a:t>Membahas </a:t>
            </a:r>
            <a:r>
              <a:rPr lang="id-ID" sz="2400" dirty="0"/>
              <a:t>kesuksesan saat ini dan masa depan. Ukuran finansial yang tradisional mendeskripsikan bagaimana performa perusahaan selama kurun waktu dari pelaporan terakhir, tanpa mengindikasi tentang bagaimana manajer dapat meningkatkan performa tersebut selanjutnya.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008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Keunggulan BSC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pPr marL="355600" indent="-285750" algn="just">
              <a:lnSpc>
                <a:spcPct val="101725"/>
              </a:lnSpc>
              <a:spcBef>
                <a:spcPts val="3734"/>
              </a:spcBef>
            </a:pPr>
            <a:r>
              <a:rPr lang="id-ID" sz="2400" dirty="0" smtClean="0"/>
              <a:t>Mengintegrasikan </a:t>
            </a:r>
            <a:r>
              <a:rPr lang="id-ID" sz="2400" dirty="0"/>
              <a:t>pengukuran eksternal dan internal</a:t>
            </a:r>
          </a:p>
          <a:p>
            <a:pPr marL="520192" marR="1014139" lvl="1" indent="-285750" algn="just">
              <a:lnSpc>
                <a:spcPts val="2160"/>
              </a:lnSpc>
              <a:spcBef>
                <a:spcPts val="198"/>
              </a:spcBef>
            </a:pPr>
            <a:r>
              <a:rPr lang="id-ID" sz="2400" dirty="0" smtClean="0"/>
              <a:t> </a:t>
            </a:r>
            <a:r>
              <a:rPr lang="id-ID" sz="2400" dirty="0"/>
              <a:t>Membantu manajer melihat apa yang telah mereka capai selama pengukuran performa terakhir yang dilakukan, membantu meyakinkan bahwa kesuksesan di masa depan pada sebuah pengukuran tidak didapatkan dengan mengorbankan yang lainnya.</a:t>
            </a:r>
          </a:p>
          <a:p>
            <a:pPr marL="355600" indent="-285750" algn="just">
              <a:lnSpc>
                <a:spcPct val="101725"/>
              </a:lnSpc>
              <a:spcBef>
                <a:spcPts val="1483"/>
              </a:spcBef>
            </a:pPr>
            <a:r>
              <a:rPr lang="id-ID" sz="2400" dirty="0" smtClean="0"/>
              <a:t>Membantu </a:t>
            </a:r>
            <a:r>
              <a:rPr lang="id-ID" sz="2400" dirty="0"/>
              <a:t>organisasi untuk fokus</a:t>
            </a:r>
          </a:p>
          <a:p>
            <a:pPr marL="520192" marR="1656816" lvl="1" indent="-285750" algn="just">
              <a:lnSpc>
                <a:spcPts val="2160"/>
              </a:lnSpc>
              <a:spcBef>
                <a:spcPts val="198"/>
              </a:spcBef>
            </a:pPr>
            <a:r>
              <a:rPr lang="id-ID" sz="2400" dirty="0" smtClean="0"/>
              <a:t>BSC </a:t>
            </a:r>
            <a:r>
              <a:rPr lang="id-ID" sz="2400" dirty="0"/>
              <a:t>memerlukan manajer untuk </a:t>
            </a:r>
            <a:r>
              <a:rPr lang="id-ID" sz="2400" dirty="0" smtClean="0"/>
              <a:t>mencapai kesepakatan </a:t>
            </a:r>
            <a:r>
              <a:rPr lang="id-ID" sz="2400" dirty="0"/>
              <a:t>untuk menggunakan pengukuran yang paling penting (critical) untuk mensukseskan strategi organisasi.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476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23" y="337782"/>
            <a:ext cx="8229600" cy="984885"/>
          </a:xfrm>
        </p:spPr>
        <p:txBody>
          <a:bodyPr/>
          <a:lstStyle/>
          <a:p>
            <a:pPr algn="ctr"/>
            <a:r>
              <a:rPr lang="id-ID" sz="3200" b="1" dirty="0" smtClean="0"/>
              <a:t>Parameter Pengukuran Perspektifi BSC</a:t>
            </a:r>
            <a:br>
              <a:rPr lang="id-ID" sz="3200" b="1" dirty="0" smtClean="0"/>
            </a:br>
            <a:r>
              <a:rPr lang="id-ID" sz="3200" b="1" dirty="0" smtClean="0"/>
              <a:t>Nilai Bisnis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53" y="1651380"/>
            <a:ext cx="8741391" cy="4554668"/>
          </a:xfrm>
        </p:spPr>
        <p:txBody>
          <a:bodyPr>
            <a:noAutofit/>
          </a:bodyPr>
          <a:lstStyle/>
          <a:p>
            <a:r>
              <a:rPr lang="id-ID" sz="2000" dirty="0" smtClean="0"/>
              <a:t>Kendali biaya</a:t>
            </a:r>
          </a:p>
          <a:p>
            <a:pPr lvl="1"/>
            <a:r>
              <a:rPr lang="id-ID" sz="2000" dirty="0" smtClean="0"/>
              <a:t>Persentase anggaran TI</a:t>
            </a:r>
          </a:p>
          <a:p>
            <a:pPr lvl="1"/>
            <a:r>
              <a:rPr lang="id-ID" sz="2000" dirty="0" smtClean="0"/>
              <a:t>Alokasi untuk berbagai item anggaran</a:t>
            </a:r>
          </a:p>
          <a:p>
            <a:pPr lvl="1"/>
            <a:r>
              <a:rPr lang="id-ID" sz="2000" dirty="0" smtClean="0"/>
              <a:t>anggaran SI sebagai persentasi revenue</a:t>
            </a:r>
          </a:p>
          <a:p>
            <a:pPr lvl="1"/>
            <a:r>
              <a:rPr lang="id-ID" sz="2000" dirty="0" smtClean="0"/>
              <a:t>biaya SI per karyawan.</a:t>
            </a:r>
          </a:p>
          <a:p>
            <a:r>
              <a:rPr lang="id-ID" sz="2000" dirty="0" smtClean="0"/>
              <a:t>Penjualan kepada pihak ketiga</a:t>
            </a:r>
          </a:p>
          <a:p>
            <a:pPr lvl="1"/>
            <a:r>
              <a:rPr lang="id-ID" sz="2000" dirty="0" smtClean="0"/>
              <a:t>Revenue dari produck dan layanan TI terkait.</a:t>
            </a:r>
          </a:p>
          <a:p>
            <a:r>
              <a:rPr lang="id-ID" sz="2000" dirty="0" smtClean="0"/>
              <a:t>Nilai bisnis dari proyek TI</a:t>
            </a:r>
          </a:p>
          <a:p>
            <a:pPr lvl="1"/>
            <a:r>
              <a:rPr lang="id-ID" sz="2000" dirty="0" smtClean="0"/>
              <a:t>Kinerja keuangan (ROI, payback period, dll)</a:t>
            </a:r>
          </a:p>
          <a:p>
            <a:pPr lvl="1"/>
            <a:r>
              <a:rPr lang="id-ID" sz="2000" dirty="0" smtClean="0"/>
              <a:t>Ekonomika informasi (value linking, value acceleration, value restucturing, technologi inovation)</a:t>
            </a:r>
          </a:p>
          <a:p>
            <a:pPr lvl="1"/>
            <a:r>
              <a:rPr lang="id-ID" sz="2000" dirty="0" smtClean="0"/>
              <a:t>Strategic match with business contribution (kualitas produk dan layanan, daya tanggap, manajemen informasi, flekbilitas proses)</a:t>
            </a:r>
          </a:p>
        </p:txBody>
      </p:sp>
    </p:spTree>
    <p:extLst>
      <p:ext uri="{BB962C8B-B14F-4D97-AF65-F5344CB8AC3E}">
        <p14:creationId xmlns:p14="http://schemas.microsoft.com/office/powerpoint/2010/main" val="97124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612"/>
            <a:ext cx="8229600" cy="984885"/>
          </a:xfrm>
        </p:spPr>
        <p:txBody>
          <a:bodyPr/>
          <a:lstStyle/>
          <a:p>
            <a:pPr algn="ctr"/>
            <a:r>
              <a:rPr lang="id-ID" sz="3200" b="1" dirty="0" smtClean="0"/>
              <a:t>Parameter Pengukuran Perspektifi BSC</a:t>
            </a:r>
            <a:br>
              <a:rPr lang="id-ID" sz="3200" b="1" dirty="0" smtClean="0"/>
            </a:br>
            <a:r>
              <a:rPr lang="id-ID" sz="3200" b="1" dirty="0" smtClean="0"/>
              <a:t>Nilai Bisnis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448" y="1894583"/>
            <a:ext cx="7745104" cy="4325112"/>
          </a:xfrm>
        </p:spPr>
        <p:txBody>
          <a:bodyPr>
            <a:noAutofit/>
          </a:bodyPr>
          <a:lstStyle/>
          <a:p>
            <a:r>
              <a:rPr lang="id-ID" sz="2000" dirty="0"/>
              <a:t>Risiko </a:t>
            </a:r>
          </a:p>
          <a:p>
            <a:pPr lvl="1"/>
            <a:r>
              <a:rPr lang="id-ID" sz="2000" dirty="0"/>
              <a:t>Risiko strategi bisnis</a:t>
            </a:r>
          </a:p>
          <a:p>
            <a:pPr lvl="1"/>
            <a:r>
              <a:rPr lang="id-ID" sz="2000" dirty="0"/>
              <a:t>Risiko strategi SI</a:t>
            </a:r>
          </a:p>
          <a:p>
            <a:pPr lvl="1"/>
            <a:r>
              <a:rPr lang="id-ID" sz="2000" dirty="0"/>
              <a:t>Risiko teknologi</a:t>
            </a:r>
          </a:p>
          <a:p>
            <a:pPr lvl="1"/>
            <a:r>
              <a:rPr lang="id-ID" sz="2000" dirty="0"/>
              <a:t>Risiko pengembangan</a:t>
            </a:r>
          </a:p>
          <a:p>
            <a:pPr lvl="1"/>
            <a:r>
              <a:rPr lang="id-ID" sz="2000" dirty="0"/>
              <a:t>Risiko operasional</a:t>
            </a:r>
          </a:p>
          <a:p>
            <a:pPr lvl="1"/>
            <a:r>
              <a:rPr lang="id-ID" sz="2000" dirty="0"/>
              <a:t>Risiko penghantaran layanan SI</a:t>
            </a:r>
          </a:p>
          <a:p>
            <a:r>
              <a:rPr lang="id-ID" sz="2000" dirty="0"/>
              <a:t>Nilai bisnis departemen TI</a:t>
            </a:r>
          </a:p>
          <a:p>
            <a:pPr lvl="1"/>
            <a:r>
              <a:rPr lang="id-ID" sz="2000" dirty="0"/>
              <a:t>Persentase sumber daya yang digunakan untuk proyek strategis,</a:t>
            </a:r>
          </a:p>
          <a:p>
            <a:pPr lvl="1"/>
            <a:r>
              <a:rPr lang="id-ID" sz="2000" dirty="0"/>
              <a:t>Persentase waktu yang digunakan manajer SI untuk rapat bersama eksekutif korporat</a:t>
            </a:r>
          </a:p>
          <a:p>
            <a:pPr lvl="1"/>
            <a:r>
              <a:rPr lang="id-ID" sz="2000" dirty="0"/>
              <a:t>hubungan persepsian antara manajemen SI dan manajemen puncak</a:t>
            </a:r>
          </a:p>
          <a:p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49087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441"/>
            <a:ext cx="8229600" cy="861774"/>
          </a:xfrm>
        </p:spPr>
        <p:txBody>
          <a:bodyPr/>
          <a:lstStyle/>
          <a:p>
            <a:pPr algn="ctr"/>
            <a:r>
              <a:rPr lang="id-ID" sz="2800" b="1" dirty="0"/>
              <a:t>Parameter Pengukuran Perspektifi BSC</a:t>
            </a:r>
            <a:br>
              <a:rPr lang="id-ID" sz="2800" b="1" dirty="0"/>
            </a:br>
            <a:r>
              <a:rPr lang="id-ID" sz="2800" b="1" dirty="0" smtClean="0"/>
              <a:t>Proses Internal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5152"/>
            <a:ext cx="8229600" cy="4759384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Perencanaan</a:t>
            </a:r>
          </a:p>
          <a:p>
            <a:pPr lvl="1"/>
            <a:r>
              <a:rPr lang="id-ID" sz="2000" dirty="0" smtClean="0"/>
              <a:t>Presentase sumber daya yang digunakan untuk merencanakan dan menelaah aktivitas TI.</a:t>
            </a:r>
          </a:p>
          <a:p>
            <a:r>
              <a:rPr lang="id-ID" sz="2400" dirty="0" smtClean="0"/>
              <a:t>Pengembangan</a:t>
            </a:r>
          </a:p>
          <a:p>
            <a:pPr lvl="1"/>
            <a:r>
              <a:rPr lang="id-ID" sz="2000" dirty="0" smtClean="0"/>
              <a:t>Persentase sumber daya yang digunakan untuk pengembangan aplikasi.</a:t>
            </a:r>
          </a:p>
          <a:p>
            <a:pPr lvl="1"/>
            <a:r>
              <a:rPr lang="id-ID" sz="2000" dirty="0" smtClean="0"/>
              <a:t>Waktu yang digunakan untuk mengembangkan aplikasi baru dengan ukuran standar</a:t>
            </a:r>
          </a:p>
          <a:p>
            <a:pPr lvl="1"/>
            <a:r>
              <a:rPr lang="id-ID" sz="2000" dirty="0" smtClean="0"/>
              <a:t>Persentase aplikasi yang diprogramkan dengan kode penggunaan ulang.</a:t>
            </a:r>
          </a:p>
          <a:p>
            <a:pPr lvl="1"/>
            <a:r>
              <a:rPr lang="id-ID" sz="2000" dirty="0" smtClean="0"/>
              <a:t>Waktu yang digunakan untuk menyempurnakan aplikasi baru.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69983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4" y="187657"/>
            <a:ext cx="8229600" cy="861774"/>
          </a:xfrm>
        </p:spPr>
        <p:txBody>
          <a:bodyPr/>
          <a:lstStyle/>
          <a:p>
            <a:pPr algn="ctr"/>
            <a:r>
              <a:rPr lang="id-ID" sz="2800" b="1" dirty="0"/>
              <a:t>Parameter Pengukuran Perspektifi BSC</a:t>
            </a:r>
            <a:br>
              <a:rPr lang="id-ID" sz="2800" b="1" dirty="0"/>
            </a:br>
            <a:r>
              <a:rPr lang="id-ID" sz="2800" b="1" dirty="0" smtClean="0"/>
              <a:t>Kesiapan Masadepan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104329"/>
            <a:ext cx="9048466" cy="5023514"/>
          </a:xfrm>
        </p:spPr>
        <p:txBody>
          <a:bodyPr>
            <a:noAutofit/>
          </a:bodyPr>
          <a:lstStyle/>
          <a:p>
            <a:r>
              <a:rPr lang="id-ID" sz="1800" dirty="0" smtClean="0"/>
              <a:t>Operasi</a:t>
            </a:r>
          </a:p>
          <a:p>
            <a:pPr lvl="1"/>
            <a:r>
              <a:rPr lang="id-ID" sz="1800" dirty="0" smtClean="0"/>
              <a:t>Jumlah pengguna akhir yang dilayani</a:t>
            </a:r>
          </a:p>
          <a:p>
            <a:pPr lvl="1"/>
            <a:r>
              <a:rPr lang="id-ID" sz="1800" dirty="0" smtClean="0"/>
              <a:t>Rerata waktu yang dibutuhkan untuk menyelesaikan masalah yang dihadapi pengguna.</a:t>
            </a:r>
          </a:p>
          <a:p>
            <a:r>
              <a:rPr lang="id-ID" sz="1800" dirty="0" smtClean="0"/>
              <a:t>Kapabilitas spesialis TI</a:t>
            </a:r>
          </a:p>
          <a:p>
            <a:pPr lvl="1"/>
            <a:r>
              <a:rPr lang="id-ID" sz="1800" dirty="0" smtClean="0"/>
              <a:t>Persentase anggaran pelatihan dan pengembangan SI dari seluruh anggaran SI.</a:t>
            </a:r>
          </a:p>
          <a:p>
            <a:pPr lvl="1"/>
            <a:r>
              <a:rPr lang="id-ID" sz="1800" dirty="0" smtClean="0"/>
              <a:t>Keahlian teknolgoi khusus saat ini.</a:t>
            </a:r>
          </a:p>
          <a:p>
            <a:pPr lvl="1"/>
            <a:r>
              <a:rPr lang="id-ID" sz="1800" dirty="0" smtClean="0"/>
              <a:t>Keahlian teknologi terkini.</a:t>
            </a:r>
          </a:p>
          <a:p>
            <a:pPr lvl="1"/>
            <a:r>
              <a:rPr lang="id-ID" sz="1800" dirty="0" smtClean="0"/>
              <a:t>Distiribusi usia para staf  TI.</a:t>
            </a:r>
          </a:p>
          <a:p>
            <a:pPr lvl="1"/>
            <a:r>
              <a:rPr lang="id-ID" sz="1800" dirty="0" smtClean="0"/>
              <a:t>Kepuasan persepsi karyawan SI</a:t>
            </a:r>
          </a:p>
          <a:p>
            <a:pPr lvl="1"/>
            <a:r>
              <a:rPr lang="id-ID" sz="1800" dirty="0" smtClean="0"/>
              <a:t>Tingkat perputaran karyawan SI, produktivitas karyawan SI.</a:t>
            </a:r>
          </a:p>
          <a:p>
            <a:r>
              <a:rPr lang="id-ID" sz="1800" dirty="0" smtClean="0"/>
              <a:t>Portofolio Aplikasi</a:t>
            </a:r>
          </a:p>
          <a:p>
            <a:pPr lvl="1"/>
            <a:r>
              <a:rPr lang="id-ID" sz="1800" dirty="0" smtClean="0"/>
              <a:t>Distribusi Usia</a:t>
            </a:r>
          </a:p>
          <a:p>
            <a:pPr lvl="1"/>
            <a:r>
              <a:rPr lang="id-ID" sz="1800" dirty="0" smtClean="0"/>
              <a:t>Distribusi platform</a:t>
            </a:r>
          </a:p>
          <a:p>
            <a:pPr lvl="1"/>
            <a:r>
              <a:rPr lang="id-ID" sz="1800" dirty="0" smtClean="0"/>
              <a:t>Kinerja teknis </a:t>
            </a:r>
          </a:p>
          <a:p>
            <a:pPr lvl="1"/>
            <a:r>
              <a:rPr lang="id-ID" sz="1800" dirty="0" smtClean="0"/>
              <a:t>Kepuasan pengguna</a:t>
            </a:r>
          </a:p>
          <a:p>
            <a:r>
              <a:rPr lang="id-ID" sz="1800" dirty="0" smtClean="0"/>
              <a:t>Kenelitian tentang teknologi terkini</a:t>
            </a:r>
          </a:p>
          <a:p>
            <a:pPr lvl="1"/>
            <a:r>
              <a:rPr lang="id-ID" sz="1800" dirty="0" smtClean="0"/>
              <a:t>Persentase anggaran penelitian dari total anggaran SI</a:t>
            </a:r>
          </a:p>
          <a:p>
            <a:pPr lvl="1"/>
            <a:r>
              <a:rPr lang="id-ID" sz="1800" dirty="0" smtClean="0"/>
              <a:t>Kepuasan persepsian manajemen Puncak atas pelaporan aplikasi teknologi terkini pada organisasi</a:t>
            </a:r>
          </a:p>
          <a:p>
            <a:pPr lvl="1"/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7380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62" y="566803"/>
            <a:ext cx="8229600" cy="1066800"/>
          </a:xfrm>
        </p:spPr>
        <p:txBody>
          <a:bodyPr>
            <a:normAutofit/>
          </a:bodyPr>
          <a:lstStyle/>
          <a:p>
            <a:r>
              <a:rPr lang="id-ID" sz="2400" dirty="0"/>
              <a:t>Contoh Matriks IT BSC</a:t>
            </a:r>
            <a:br>
              <a:rPr lang="id-ID" sz="2400" dirty="0"/>
            </a:br>
            <a:r>
              <a:rPr lang="id-ID" sz="2400" dirty="0"/>
              <a:t>Corporate Contribution </a:t>
            </a:r>
            <a:r>
              <a:rPr lang="id-ID" sz="2400" dirty="0" smtClean="0"/>
              <a:t>Perspective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735857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Mengendalikan </a:t>
            </a:r>
            <a:r>
              <a:rPr lang="id-ID" sz="2400" dirty="0"/>
              <a:t>pengeluaran TI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budget TI (over and under)</a:t>
            </a:r>
          </a:p>
          <a:p>
            <a:pPr lvl="1"/>
            <a:r>
              <a:rPr lang="id-ID" sz="2400" dirty="0" smtClean="0"/>
              <a:t>Alokasi </a:t>
            </a:r>
            <a:r>
              <a:rPr lang="id-ID" sz="2400" dirty="0"/>
              <a:t>budget untuk item lain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kembalinya TI budget</a:t>
            </a:r>
          </a:p>
          <a:p>
            <a:pPr lvl="1"/>
            <a:r>
              <a:rPr lang="id-ID" sz="2400" dirty="0" smtClean="0"/>
              <a:t>Pengeluaran </a:t>
            </a:r>
            <a:r>
              <a:rPr lang="id-ID" sz="2400" dirty="0"/>
              <a:t>TI per masing-masing staff</a:t>
            </a:r>
          </a:p>
          <a:p>
            <a:r>
              <a:rPr lang="id-ID" sz="2400" dirty="0" smtClean="0"/>
              <a:t> </a:t>
            </a:r>
            <a:r>
              <a:rPr lang="id-ID" sz="2400" dirty="0"/>
              <a:t>Value bisnis dari Fungsi TI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kemampuan pengembangan yang ada pada proyek strategis</a:t>
            </a:r>
          </a:p>
          <a:p>
            <a:pPr lvl="1"/>
            <a:r>
              <a:rPr lang="id-ID" sz="2400" dirty="0" smtClean="0"/>
              <a:t>Hubungan </a:t>
            </a:r>
            <a:r>
              <a:rPr lang="id-ID" sz="2400" dirty="0"/>
              <a:t>antara pengembangan baru, investasi infrastruktur, dan investasi pengganti</a:t>
            </a:r>
          </a:p>
          <a:p>
            <a:r>
              <a:rPr lang="id-ID" sz="2400" dirty="0" smtClean="0"/>
              <a:t>Value </a:t>
            </a:r>
            <a:r>
              <a:rPr lang="id-ID" sz="2400" dirty="0"/>
              <a:t>bisnis dari proyek TI baru</a:t>
            </a:r>
          </a:p>
          <a:p>
            <a:pPr lvl="1"/>
            <a:r>
              <a:rPr lang="id-ID" sz="2400" dirty="0" smtClean="0"/>
              <a:t>Evaluasi </a:t>
            </a:r>
            <a:r>
              <a:rPr lang="id-ID" sz="2400" dirty="0"/>
              <a:t>keuangan berdasarkan ROI</a:t>
            </a:r>
          </a:p>
          <a:p>
            <a:pPr lvl="1"/>
            <a:r>
              <a:rPr lang="id-ID" sz="2400" dirty="0" smtClean="0"/>
              <a:t>Evaluasi </a:t>
            </a:r>
            <a:r>
              <a:rPr lang="id-ID" sz="2400" dirty="0"/>
              <a:t>bisnis berdasarkan informasi ekonomi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82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069"/>
            <a:ext cx="8229600" cy="1066800"/>
          </a:xfrm>
        </p:spPr>
        <p:txBody>
          <a:bodyPr>
            <a:normAutofit/>
          </a:bodyPr>
          <a:lstStyle/>
          <a:p>
            <a:r>
              <a:rPr lang="id-ID" sz="2800" dirty="0"/>
              <a:t>Contoh Matriks IT BSC</a:t>
            </a:r>
            <a:br>
              <a:rPr lang="id-ID" sz="2800" dirty="0"/>
            </a:br>
            <a:r>
              <a:rPr lang="id-ID" sz="2800" dirty="0"/>
              <a:t>User Orientation </a:t>
            </a:r>
            <a:r>
              <a:rPr lang="id-ID" sz="2800" dirty="0" smtClean="0"/>
              <a:t>Perspective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3539"/>
            <a:ext cx="8229600" cy="432511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Supplier </a:t>
            </a:r>
            <a:r>
              <a:rPr lang="id-ID" sz="2400" dirty="0"/>
              <a:t>TI pilihan</a:t>
            </a:r>
          </a:p>
          <a:p>
            <a:pPr lvl="1"/>
            <a:r>
              <a:rPr lang="id-ID" sz="2000" dirty="0" smtClean="0"/>
              <a:t>Persentase </a:t>
            </a:r>
            <a:r>
              <a:rPr lang="id-ID" sz="2000" dirty="0"/>
              <a:t>aplikasi yang dikelola oleh TI</a:t>
            </a:r>
          </a:p>
          <a:p>
            <a:pPr lvl="1"/>
            <a:r>
              <a:rPr lang="id-ID" sz="2000" dirty="0" smtClean="0"/>
              <a:t> </a:t>
            </a:r>
            <a:r>
              <a:rPr lang="id-ID" sz="2000" dirty="0"/>
              <a:t>Persentase aplikasi yang diantarkan oleh TI</a:t>
            </a:r>
          </a:p>
          <a:p>
            <a:r>
              <a:rPr lang="id-ID" sz="2400" dirty="0" smtClean="0"/>
              <a:t>Partnership </a:t>
            </a:r>
            <a:r>
              <a:rPr lang="id-ID" sz="2400" dirty="0"/>
              <a:t>dengan User</a:t>
            </a:r>
          </a:p>
          <a:p>
            <a:pPr lvl="1"/>
            <a:r>
              <a:rPr lang="id-ID" sz="2000" dirty="0" smtClean="0"/>
              <a:t> </a:t>
            </a:r>
            <a:r>
              <a:rPr lang="id-ID" sz="2000" dirty="0"/>
              <a:t>Indeks keterlibatan user dalam membangkitkan/menjalankan aplikasi</a:t>
            </a:r>
          </a:p>
          <a:p>
            <a:pPr lvl="1"/>
            <a:r>
              <a:rPr lang="id-ID" sz="2000" dirty="0" smtClean="0"/>
              <a:t> </a:t>
            </a:r>
            <a:r>
              <a:rPr lang="id-ID" sz="2000" dirty="0"/>
              <a:t>Indeks keterlibatan user dalam mengembangkan aplikasi baru</a:t>
            </a:r>
          </a:p>
          <a:p>
            <a:r>
              <a:rPr lang="id-ID" sz="2400" dirty="0" smtClean="0"/>
              <a:t>Kepuasan </a:t>
            </a:r>
            <a:r>
              <a:rPr lang="id-ID" sz="2400" dirty="0"/>
              <a:t>User</a:t>
            </a:r>
          </a:p>
          <a:p>
            <a:pPr lvl="1"/>
            <a:r>
              <a:rPr lang="id-ID" sz="2000" dirty="0" smtClean="0"/>
              <a:t> </a:t>
            </a:r>
            <a:r>
              <a:rPr lang="id-ID" sz="2000" dirty="0"/>
              <a:t>Indeks kenyamanan user terhadap aplikasi</a:t>
            </a:r>
          </a:p>
          <a:p>
            <a:pPr lvl="1"/>
            <a:r>
              <a:rPr lang="id-ID" sz="2000" dirty="0" smtClean="0"/>
              <a:t> </a:t>
            </a:r>
            <a:r>
              <a:rPr lang="id-ID" sz="2000" dirty="0"/>
              <a:t>Indeks kepuasan user</a:t>
            </a:r>
          </a:p>
          <a:p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9610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13" y="591855"/>
            <a:ext cx="8229600" cy="1066800"/>
          </a:xfrm>
        </p:spPr>
        <p:txBody>
          <a:bodyPr>
            <a:normAutofit/>
          </a:bodyPr>
          <a:lstStyle/>
          <a:p>
            <a:r>
              <a:rPr lang="id-ID" sz="2800" dirty="0"/>
              <a:t>Contoh Matriks IT BSC</a:t>
            </a:r>
            <a:br>
              <a:rPr lang="id-ID" sz="2800" dirty="0"/>
            </a:br>
            <a:r>
              <a:rPr lang="id-ID" sz="2800" dirty="0"/>
              <a:t>Operational Excellence </a:t>
            </a:r>
            <a:r>
              <a:rPr lang="id-ID" sz="2800" dirty="0" smtClean="0"/>
              <a:t>Perspective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48" y="1848591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/>
              <a:t>Pengembangan software yang efisien</a:t>
            </a:r>
          </a:p>
          <a:p>
            <a:pPr lvl="1"/>
            <a:r>
              <a:rPr lang="id-ID" sz="2400" dirty="0" smtClean="0"/>
              <a:t>Rata-rata </a:t>
            </a:r>
            <a:r>
              <a:rPr lang="id-ID" sz="2400" dirty="0"/>
              <a:t>keterlambatan dalam penyampaian software</a:t>
            </a:r>
          </a:p>
          <a:p>
            <a:pPr lvl="1"/>
            <a:r>
              <a:rPr lang="id-ID" sz="2400" dirty="0" smtClean="0"/>
              <a:t>Rata-rata </a:t>
            </a:r>
            <a:r>
              <a:rPr lang="id-ID" sz="2400" dirty="0"/>
              <a:t>peningkatan budget TI mendadak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proyek yang berjalan dalam SLA (Service Level Agreement)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aktivitas perawatan (maintenance)</a:t>
            </a:r>
          </a:p>
          <a:p>
            <a:r>
              <a:rPr lang="id-ID" sz="2400" dirty="0" smtClean="0"/>
              <a:t>Pengoperasian </a:t>
            </a:r>
            <a:r>
              <a:rPr lang="id-ID" sz="2400" dirty="0"/>
              <a:t>komputer yang efisien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tidak tersedianya jaringan</a:t>
            </a:r>
          </a:p>
          <a:p>
            <a:pPr lvl="1"/>
            <a:r>
              <a:rPr lang="id-ID" sz="2400" dirty="0" smtClean="0"/>
              <a:t>Waktu </a:t>
            </a:r>
            <a:r>
              <a:rPr lang="id-ID" sz="2400" dirty="0"/>
              <a:t>respon pengguna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pekerjaan yang selesai dalam kurun waktu yang ditentukan</a:t>
            </a:r>
          </a:p>
          <a:p>
            <a:r>
              <a:rPr lang="id-ID" sz="2400" dirty="0" smtClean="0"/>
              <a:t>Fungsi </a:t>
            </a:r>
            <a:r>
              <a:rPr lang="id-ID" sz="2400" dirty="0"/>
              <a:t>help desk yang efisien</a:t>
            </a:r>
          </a:p>
          <a:p>
            <a:pPr lvl="1"/>
            <a:r>
              <a:rPr lang="id-ID" sz="2400" dirty="0" smtClean="0"/>
              <a:t> </a:t>
            </a:r>
            <a:r>
              <a:rPr lang="id-ID" sz="2400" dirty="0"/>
              <a:t>Rata-rata waktu menjawab oleh help desk</a:t>
            </a:r>
          </a:p>
          <a:p>
            <a:pPr lvl="1"/>
            <a:r>
              <a:rPr lang="id-ID" sz="2400" dirty="0" smtClean="0"/>
              <a:t>Persentase </a:t>
            </a:r>
            <a:r>
              <a:rPr lang="id-ID" sz="2400" dirty="0"/>
              <a:t>pertanyaan yang dijawab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99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75" y="515203"/>
            <a:ext cx="8229600" cy="1066800"/>
          </a:xfrm>
        </p:spPr>
        <p:txBody>
          <a:bodyPr>
            <a:normAutofit/>
          </a:bodyPr>
          <a:lstStyle/>
          <a:p>
            <a:r>
              <a:rPr lang="id-ID" sz="2800" dirty="0"/>
              <a:t>Contoh Matriks IT BSC</a:t>
            </a:r>
            <a:br>
              <a:rPr lang="id-ID" sz="2800" dirty="0"/>
            </a:br>
            <a:r>
              <a:rPr lang="id-ID" sz="2800" dirty="0"/>
              <a:t>Future Orientation </a:t>
            </a:r>
            <a:r>
              <a:rPr lang="id-ID" sz="2800" dirty="0" smtClean="0"/>
              <a:t>Perspective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Training </a:t>
            </a:r>
            <a:r>
              <a:rPr lang="id-ID" sz="2800" dirty="0"/>
              <a:t>dan pendidikan pegawai</a:t>
            </a:r>
          </a:p>
          <a:p>
            <a:pPr lvl="1"/>
            <a:r>
              <a:rPr lang="id-ID" sz="2800" dirty="0" smtClean="0"/>
              <a:t> </a:t>
            </a:r>
            <a:r>
              <a:rPr lang="id-ID" sz="2800" dirty="0"/>
              <a:t>Jumlah hari untuk mendidik staff</a:t>
            </a:r>
          </a:p>
          <a:p>
            <a:pPr lvl="1"/>
            <a:r>
              <a:rPr lang="id-ID" sz="2800" dirty="0" smtClean="0"/>
              <a:t> </a:t>
            </a:r>
            <a:r>
              <a:rPr lang="id-ID" sz="2800" dirty="0"/>
              <a:t>Budget pendidikan berapa persen dari total budget TI</a:t>
            </a:r>
          </a:p>
          <a:p>
            <a:r>
              <a:rPr lang="id-ID" sz="2800" dirty="0" smtClean="0"/>
              <a:t>Keahlian </a:t>
            </a:r>
            <a:r>
              <a:rPr lang="id-ID" sz="2800" dirty="0"/>
              <a:t>staff/pegawai</a:t>
            </a:r>
          </a:p>
          <a:p>
            <a:pPr lvl="1"/>
            <a:r>
              <a:rPr lang="id-ID" sz="2800" dirty="0" smtClean="0"/>
              <a:t>Jumlah </a:t>
            </a:r>
            <a:r>
              <a:rPr lang="id-ID" sz="2800" dirty="0"/>
              <a:t>tahun pengalaman TI per staff</a:t>
            </a:r>
          </a:p>
          <a:p>
            <a:pPr lvl="1"/>
            <a:r>
              <a:rPr lang="id-ID" sz="2800" dirty="0" smtClean="0"/>
              <a:t> </a:t>
            </a:r>
            <a:r>
              <a:rPr lang="id-ID" sz="2800" dirty="0"/>
              <a:t>Age pyramid dari staff TI</a:t>
            </a:r>
          </a:p>
          <a:p>
            <a:r>
              <a:rPr lang="id-ID" sz="2800" dirty="0" smtClean="0"/>
              <a:t>Penelitian </a:t>
            </a:r>
            <a:r>
              <a:rPr lang="id-ID" sz="2800" dirty="0"/>
              <a:t>tentang teknologi</a:t>
            </a:r>
          </a:p>
          <a:p>
            <a:pPr lvl="1"/>
            <a:r>
              <a:rPr lang="id-ID" sz="2800" dirty="0" smtClean="0"/>
              <a:t>Persentase </a:t>
            </a:r>
            <a:r>
              <a:rPr lang="id-ID" sz="2800" dirty="0"/>
              <a:t>budget yang dihabiskan untuk penelitian TI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9837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" y="665328"/>
            <a:ext cx="8229600" cy="1066800"/>
          </a:xfrm>
        </p:spPr>
        <p:txBody>
          <a:bodyPr/>
          <a:lstStyle/>
          <a:p>
            <a:r>
              <a:rPr lang="id-ID" sz="3200" dirty="0" smtClean="0"/>
              <a:t>Balanced Scorecard (BSC)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3506"/>
            <a:ext cx="8413844" cy="4833764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BSC dikembangkan oleh Kaplan dan Norton pada tahun 1992.</a:t>
            </a:r>
          </a:p>
          <a:p>
            <a:pPr algn="just"/>
            <a:r>
              <a:rPr lang="id-ID" sz="2400" dirty="0" smtClean="0"/>
              <a:t>BSC </a:t>
            </a:r>
            <a:r>
              <a:rPr lang="id-ID" sz="2400" dirty="0"/>
              <a:t>merupakan sebuah Performance Management System yang memungkinkan bisnis untuk mengarahkan strategi berdasarkan pada pengukuran dan follow-up </a:t>
            </a:r>
            <a:r>
              <a:rPr lang="id-ID" sz="2400" dirty="0" smtClean="0"/>
              <a:t>(Grembergen</a:t>
            </a:r>
            <a:r>
              <a:rPr lang="id-ID" sz="2400" dirty="0"/>
              <a:t>&amp; De Haes 2009)</a:t>
            </a:r>
          </a:p>
          <a:p>
            <a:pPr algn="just"/>
            <a:r>
              <a:rPr lang="id-ID" sz="2400" dirty="0" smtClean="0"/>
              <a:t>BSC </a:t>
            </a:r>
            <a:r>
              <a:rPr lang="id-ID" sz="2400" dirty="0"/>
              <a:t>adalah sebuah management system yang memungkinkan </a:t>
            </a:r>
            <a:r>
              <a:rPr lang="id-ID" sz="2400" dirty="0" smtClean="0"/>
              <a:t>organisasi menerjemahkan </a:t>
            </a:r>
            <a:r>
              <a:rPr lang="id-ID" sz="2400" dirty="0"/>
              <a:t>visi dan strategi ke dalam sebuah aksi/aktivitas (Isoraite, 2008)</a:t>
            </a:r>
          </a:p>
          <a:p>
            <a:pPr algn="just"/>
            <a:r>
              <a:rPr lang="id-ID" sz="2400" dirty="0" smtClean="0"/>
              <a:t>Konsep </a:t>
            </a:r>
            <a:r>
              <a:rPr lang="id-ID" sz="2400" dirty="0"/>
              <a:t>panduan BSC ini mencoba menggerakkan manajer dari single mindednya </a:t>
            </a:r>
            <a:r>
              <a:rPr lang="id-ID" sz="2400" dirty="0" smtClean="0"/>
              <a:t>(</a:t>
            </a:r>
            <a:r>
              <a:rPr lang="id-ID" sz="2400" dirty="0"/>
              <a:t>fokus pada keluaran finansial), untuk juga mempertimbangkan portofolio yang </a:t>
            </a:r>
            <a:r>
              <a:rPr lang="id-ID" sz="2400" dirty="0" smtClean="0"/>
              <a:t>lebih </a:t>
            </a:r>
            <a:r>
              <a:rPr lang="id-ID" sz="2400" dirty="0"/>
              <a:t>seimbang (balance), yang terdiri dari berbagai tipe ukuran finansial dan non </a:t>
            </a:r>
            <a:r>
              <a:rPr lang="id-ID" sz="2400" dirty="0" smtClean="0"/>
              <a:t>finansial </a:t>
            </a:r>
            <a:r>
              <a:rPr lang="id-ID" sz="2400" dirty="0"/>
              <a:t>yang terhubung dengan tujuan strategis.</a:t>
            </a:r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257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442"/>
            <a:ext cx="8229600" cy="1066800"/>
          </a:xfrm>
        </p:spPr>
        <p:txBody>
          <a:bodyPr>
            <a:normAutofit/>
          </a:bodyPr>
          <a:lstStyle/>
          <a:p>
            <a:r>
              <a:rPr lang="nn-NO" sz="2800" dirty="0"/>
              <a:t>Model Kematangan untuk </a:t>
            </a:r>
            <a:r>
              <a:rPr lang="nn-NO" sz="2800" dirty="0" smtClean="0"/>
              <a:t>Implementasi</a:t>
            </a:r>
            <a:r>
              <a:rPr lang="id-ID" sz="2800" dirty="0" smtClean="0"/>
              <a:t> </a:t>
            </a:r>
            <a:r>
              <a:rPr lang="nn-NO" sz="2800" dirty="0" smtClean="0"/>
              <a:t>IT BSC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0242"/>
            <a:ext cx="8229600" cy="4924294"/>
          </a:xfrm>
        </p:spPr>
        <p:txBody>
          <a:bodyPr>
            <a:normAutofit/>
          </a:bodyPr>
          <a:lstStyle/>
          <a:p>
            <a:r>
              <a:rPr lang="id-ID" sz="2000" dirty="0"/>
              <a:t>Level 1 : Initial</a:t>
            </a:r>
          </a:p>
          <a:p>
            <a:pPr lvl="1"/>
            <a:r>
              <a:rPr lang="id-ID" sz="2000" dirty="0" smtClean="0"/>
              <a:t>Ada </a:t>
            </a:r>
            <a:r>
              <a:rPr lang="id-ID" sz="2000" dirty="0"/>
              <a:t>bukti bahwa organisasi mengenali bahwa ada kebutuhan untuk measurement system untuk divisi TI mereka.</a:t>
            </a:r>
          </a:p>
          <a:p>
            <a:pPr lvl="1"/>
            <a:r>
              <a:rPr lang="id-ID" sz="2000" dirty="0" smtClean="0"/>
              <a:t>Ada </a:t>
            </a:r>
            <a:r>
              <a:rPr lang="id-ID" sz="2000" dirty="0"/>
              <a:t>pendekatan ad hoc untuk mengukur TI yang fokus pada operasi </a:t>
            </a:r>
            <a:r>
              <a:rPr lang="id-ID" sz="2000" dirty="0" smtClean="0"/>
              <a:t>dan pengembangan</a:t>
            </a:r>
            <a:r>
              <a:rPr lang="id-ID" sz="2000" dirty="0"/>
              <a:t>.</a:t>
            </a:r>
          </a:p>
          <a:p>
            <a:pPr lvl="1"/>
            <a:r>
              <a:rPr lang="id-ID" sz="2000" dirty="0" smtClean="0"/>
              <a:t>Proses </a:t>
            </a:r>
            <a:r>
              <a:rPr lang="id-ID" sz="2000" dirty="0"/>
              <a:t>pengukuran seringkali merupakan usaha untuk merespon isu spesifik.</a:t>
            </a:r>
          </a:p>
          <a:p>
            <a:endParaRPr lang="id-ID" sz="2000" dirty="0" smtClean="0"/>
          </a:p>
          <a:p>
            <a:r>
              <a:rPr lang="id-ID" sz="2000" dirty="0"/>
              <a:t>Level 2 : Repeatable</a:t>
            </a:r>
          </a:p>
          <a:p>
            <a:pPr lvl="1"/>
            <a:r>
              <a:rPr lang="id-ID" sz="2000" dirty="0" smtClean="0"/>
              <a:t>Manajemen </a:t>
            </a:r>
            <a:r>
              <a:rPr lang="id-ID" sz="2000" dirty="0"/>
              <a:t>mengetahui konsep dari IT BSC dan mengatakan niatnya untuk </a:t>
            </a:r>
            <a:r>
              <a:rPr lang="id-ID" sz="2000" dirty="0" smtClean="0"/>
              <a:t>melakukan pengukuran </a:t>
            </a:r>
            <a:r>
              <a:rPr lang="id-ID" sz="2000" dirty="0"/>
              <a:t>yang sesuai.</a:t>
            </a:r>
          </a:p>
          <a:p>
            <a:pPr lvl="1"/>
            <a:r>
              <a:rPr lang="id-ID" sz="2000" dirty="0" smtClean="0"/>
              <a:t> </a:t>
            </a:r>
            <a:r>
              <a:rPr lang="id-ID" sz="2000" dirty="0"/>
              <a:t>Keterkaitan antara hasil pengukuran dan performa (follow up) secara umum telah terdefinisi hanya belum tepat.</a:t>
            </a:r>
          </a:p>
          <a:p>
            <a:pPr lvl="1"/>
            <a:r>
              <a:rPr lang="id-ID" sz="2000" dirty="0" smtClean="0"/>
              <a:t>Proses </a:t>
            </a:r>
            <a:r>
              <a:rPr lang="id-ID" sz="2000" dirty="0"/>
              <a:t>pelatihan dan review scorecard masih informal dan belum ada proses kepatuhan.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414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907"/>
            <a:ext cx="8229600" cy="1066800"/>
          </a:xfrm>
        </p:spPr>
        <p:txBody>
          <a:bodyPr/>
          <a:lstStyle/>
          <a:p>
            <a:r>
              <a:rPr lang="nn-NO" sz="2400" dirty="0"/>
              <a:t>Model Kematangan untuk Implementasi</a:t>
            </a:r>
            <a:r>
              <a:rPr lang="id-ID" sz="2400" dirty="0"/>
              <a:t> </a:t>
            </a:r>
            <a:r>
              <a:rPr lang="nn-NO" sz="2400" dirty="0"/>
              <a:t>IT BSC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2072"/>
            <a:ext cx="8386549" cy="5182464"/>
          </a:xfrm>
        </p:spPr>
        <p:txBody>
          <a:bodyPr>
            <a:normAutofit fontScale="92500" lnSpcReduction="10000"/>
          </a:bodyPr>
          <a:lstStyle/>
          <a:p>
            <a:r>
              <a:rPr lang="id-ID" sz="2200" dirty="0" smtClean="0"/>
              <a:t>Level </a:t>
            </a:r>
            <a:r>
              <a:rPr lang="id-ID" sz="2200" dirty="0"/>
              <a:t>3 : Defined</a:t>
            </a:r>
          </a:p>
          <a:p>
            <a:pPr lvl="1"/>
            <a:r>
              <a:rPr lang="id-ID" sz="2200" dirty="0" smtClean="0"/>
              <a:t>Manajemen </a:t>
            </a:r>
            <a:r>
              <a:rPr lang="id-ID" sz="2200" dirty="0"/>
              <a:t>telah menstandardkan, mendokumentasikan dan mengkomunikasikan IT BSC melalui formal training.</a:t>
            </a:r>
          </a:p>
          <a:p>
            <a:pPr lvl="1"/>
            <a:r>
              <a:rPr lang="id-ID" sz="2200" dirty="0" smtClean="0"/>
              <a:t>Kebutuhan </a:t>
            </a:r>
            <a:r>
              <a:rPr lang="id-ID" sz="2200" dirty="0"/>
              <a:t>untuk kepatuhan telah disampaikan tapi praktiknya masih belum konsisten.</a:t>
            </a:r>
          </a:p>
          <a:p>
            <a:pPr lvl="1"/>
            <a:r>
              <a:rPr lang="id-ID" sz="2200" dirty="0" smtClean="0"/>
              <a:t>Manajemen </a:t>
            </a:r>
            <a:r>
              <a:rPr lang="id-ID" sz="2200" dirty="0"/>
              <a:t>mengerti dan menerima kebutuhan untuk mengintegrasikan IT BSC dengan proses keselarasan bisnis/TI.</a:t>
            </a:r>
          </a:p>
          <a:p>
            <a:pPr lvl="1"/>
            <a:r>
              <a:rPr lang="id-ID" sz="2200" dirty="0" smtClean="0"/>
              <a:t>Ada </a:t>
            </a:r>
            <a:r>
              <a:rPr lang="id-ID" sz="2200" dirty="0"/>
              <a:t>usaha untuk merubah proses keselarasan</a:t>
            </a:r>
          </a:p>
          <a:p>
            <a:endParaRPr lang="id-ID" sz="2200" dirty="0" smtClean="0"/>
          </a:p>
          <a:p>
            <a:r>
              <a:rPr lang="id-ID" sz="2200" dirty="0" smtClean="0"/>
              <a:t>Level </a:t>
            </a:r>
            <a:r>
              <a:rPr lang="id-ID" sz="2200" dirty="0"/>
              <a:t>4 : Managed</a:t>
            </a:r>
          </a:p>
          <a:p>
            <a:pPr lvl="1"/>
            <a:r>
              <a:rPr lang="id-ID" sz="2200" dirty="0" smtClean="0"/>
              <a:t>IT </a:t>
            </a:r>
            <a:r>
              <a:rPr lang="id-ID" sz="2200" dirty="0"/>
              <a:t>BSC terintegrasi penuh dengan perencanaan dan operasional strategis serta review sistem pada bisnis/TI</a:t>
            </a:r>
          </a:p>
          <a:p>
            <a:pPr lvl="1"/>
            <a:r>
              <a:rPr lang="id-ID" sz="2200" dirty="0" smtClean="0"/>
              <a:t>Keterkaitan </a:t>
            </a:r>
            <a:r>
              <a:rPr lang="id-ID" sz="2200" dirty="0"/>
              <a:t>antara hasil pengukuran performa direview secara sistematis </a:t>
            </a:r>
            <a:r>
              <a:rPr lang="id-ID" sz="2200" dirty="0" smtClean="0"/>
              <a:t>berdasarkan hasil </a:t>
            </a:r>
            <a:r>
              <a:rPr lang="id-ID" sz="2200" dirty="0"/>
              <a:t>analisa</a:t>
            </a:r>
          </a:p>
          <a:p>
            <a:pPr lvl="1"/>
            <a:r>
              <a:rPr lang="id-ID" sz="2200" dirty="0" smtClean="0"/>
              <a:t>Pemahaman </a:t>
            </a:r>
            <a:r>
              <a:rPr lang="id-ID" sz="2200" dirty="0"/>
              <a:t>yang jelas mengenai isu pada semua level organisasi yang didukung dengan adanya formal training</a:t>
            </a:r>
          </a:p>
          <a:p>
            <a:pPr lvl="1"/>
            <a:r>
              <a:rPr lang="id-ID" sz="2200" dirty="0" smtClean="0"/>
              <a:t>Target </a:t>
            </a:r>
            <a:r>
              <a:rPr lang="id-ID" sz="2200" dirty="0"/>
              <a:t>dan prioritas investasi TI terikat dengan IT BSC.</a:t>
            </a:r>
          </a:p>
          <a:p>
            <a:pPr lvl="1"/>
            <a:r>
              <a:rPr lang="id-ID" sz="2200" dirty="0" smtClean="0"/>
              <a:t>Proses </a:t>
            </a:r>
            <a:r>
              <a:rPr lang="id-ID" sz="2200" dirty="0"/>
              <a:t>kepatuhan sudah mapan dan praktinya tinggi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83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70" y="501556"/>
            <a:ext cx="8229600" cy="1066800"/>
          </a:xfrm>
        </p:spPr>
        <p:txBody>
          <a:bodyPr>
            <a:normAutofit/>
          </a:bodyPr>
          <a:lstStyle/>
          <a:p>
            <a:r>
              <a:rPr lang="nn-NO" sz="2800" dirty="0"/>
              <a:t>Model Kematangan untuk Implementasi</a:t>
            </a:r>
            <a:r>
              <a:rPr lang="id-ID" sz="2800" dirty="0"/>
              <a:t> </a:t>
            </a:r>
            <a:r>
              <a:rPr lang="nn-NO" sz="2800" dirty="0"/>
              <a:t>IT BSC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6343"/>
            <a:ext cx="8229600" cy="4325112"/>
          </a:xfrm>
        </p:spPr>
        <p:txBody>
          <a:bodyPr/>
          <a:lstStyle/>
          <a:p>
            <a:r>
              <a:rPr lang="id-ID" sz="2400" dirty="0" smtClean="0"/>
              <a:t>Level </a:t>
            </a:r>
            <a:r>
              <a:rPr lang="id-ID" sz="2400" dirty="0"/>
              <a:t>5 : Optimized</a:t>
            </a:r>
          </a:p>
          <a:p>
            <a:pPr lvl="1"/>
            <a:r>
              <a:rPr lang="id-ID" sz="2400" dirty="0" smtClean="0"/>
              <a:t>IT </a:t>
            </a:r>
            <a:r>
              <a:rPr lang="id-ID" sz="2400" dirty="0"/>
              <a:t>BSC selaras dengan kerangka kerja menajemen strategis bisnis dan visi organisasi dan sering direview, diperbaharui dan ditingkatkan</a:t>
            </a:r>
          </a:p>
          <a:p>
            <a:pPr lvl="1"/>
            <a:r>
              <a:rPr lang="id-ID" sz="2400" dirty="0" smtClean="0"/>
              <a:t>Proses </a:t>
            </a:r>
            <a:r>
              <a:rPr lang="id-ID" sz="2400" dirty="0"/>
              <a:t>pengukuran dan hasilnya merupakan bagian dari pelaporan manajemen </a:t>
            </a:r>
            <a:r>
              <a:rPr lang="id-ID" sz="2400" dirty="0" smtClean="0"/>
              <a:t>dan ditindaklanjuti </a:t>
            </a:r>
            <a:r>
              <a:rPr lang="id-ID" sz="2400" dirty="0"/>
              <a:t>oleh manajemen senior dan TI secara sistematis</a:t>
            </a:r>
          </a:p>
          <a:p>
            <a:pPr lvl="1"/>
            <a:r>
              <a:rPr lang="id-ID" sz="2400" dirty="0" smtClean="0"/>
              <a:t>Pengawasan</a:t>
            </a:r>
            <a:r>
              <a:rPr lang="id-ID" sz="2400" dirty="0"/>
              <a:t>, self-assesment, dan komunikasi “meresap” dalam organisasi</a:t>
            </a:r>
          </a:p>
          <a:p>
            <a:pPr lvl="1"/>
            <a:r>
              <a:rPr lang="id-ID" sz="2400" dirty="0" smtClean="0"/>
              <a:t>Penggunaan </a:t>
            </a:r>
            <a:r>
              <a:rPr lang="id-ID" sz="2400" dirty="0"/>
              <a:t>teknologi optimal untuk mendukung pengukuran, analisa, komunikasi dan training.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1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851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IT Balanced Scorecard </a:t>
            </a:r>
            <a:r>
              <a:rPr lang="en-US" sz="3200" dirty="0" err="1"/>
              <a:t>dan</a:t>
            </a:r>
            <a:r>
              <a:rPr lang="en-US" sz="3200" dirty="0"/>
              <a:t> IT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651"/>
            <a:ext cx="8229600" cy="4978885"/>
          </a:xfrm>
        </p:spPr>
        <p:txBody>
          <a:bodyPr/>
          <a:lstStyle/>
          <a:p>
            <a:r>
              <a:rPr lang="id-ID" sz="2800" dirty="0" smtClean="0"/>
              <a:t>Alur </a:t>
            </a:r>
            <a:r>
              <a:rPr lang="id-ID" sz="2800" dirty="0"/>
              <a:t>dari IT BSC memadukan antara bisnis dan TI, dengan begitu mendukung proses tata kelola TI</a:t>
            </a:r>
            <a:r>
              <a:rPr lang="id-ID" sz="2800" dirty="0" smtClean="0"/>
              <a:t>.</a:t>
            </a:r>
          </a:p>
          <a:p>
            <a:pPr marL="61722" indent="0">
              <a:buNone/>
            </a:pPr>
            <a:endParaRPr lang="id-ID" sz="2800" dirty="0"/>
          </a:p>
          <a:p>
            <a:r>
              <a:rPr lang="id-ID" sz="2800" dirty="0" smtClean="0"/>
              <a:t>Tata </a:t>
            </a:r>
            <a:r>
              <a:rPr lang="id-ID" sz="2800" dirty="0"/>
              <a:t>kelola TI bertujuan untuk mengendalikan mekanisme yang disediakan oleh </a:t>
            </a:r>
            <a:r>
              <a:rPr lang="id-ID" sz="2800" dirty="0" smtClean="0"/>
              <a:t> Top Management</a:t>
            </a:r>
            <a:r>
              <a:rPr lang="id-ID" sz="2800" dirty="0"/>
              <a:t>. Scorecard memfasilitasi Dewan dengan pengukuran untuk </a:t>
            </a:r>
            <a:r>
              <a:rPr lang="id-ID" sz="2800" dirty="0" smtClean="0"/>
              <a:t>mengendalikan </a:t>
            </a:r>
            <a:r>
              <a:rPr lang="id-ID" sz="2800" dirty="0"/>
              <a:t>pengeluaran TI, kepuasan user, pengembangan dan operasi yang </a:t>
            </a:r>
            <a:r>
              <a:rPr lang="id-ID" sz="2800" dirty="0" smtClean="0"/>
              <a:t>efektif</a:t>
            </a:r>
            <a:r>
              <a:rPr lang="id-ID" sz="2800" dirty="0"/>
              <a:t>, dan keahlian staff TI.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540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31" y="556146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Balanced Scorecard 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65" y="1622946"/>
            <a:ext cx="8229600" cy="5023514"/>
          </a:xfrm>
        </p:spPr>
        <p:txBody>
          <a:bodyPr>
            <a:noAutofit/>
          </a:bodyPr>
          <a:lstStyle/>
          <a:p>
            <a:r>
              <a:rPr lang="id-ID" sz="2800" dirty="0"/>
              <a:t>BSC dapat </a:t>
            </a:r>
            <a:r>
              <a:rPr lang="id-ID" sz="2800" dirty="0" smtClean="0"/>
              <a:t>dideskripsikan sebagai kumpulan langkah yang dipilih dengan hati-hati dan berasal dari strategi organisasi. BSC menyediakan perangkat bagi pimpinan </a:t>
            </a:r>
            <a:r>
              <a:rPr lang="id-ID" sz="2800" dirty="0"/>
              <a:t>untuk digunakan dalam berkomunikasi </a:t>
            </a:r>
            <a:r>
              <a:rPr lang="id-ID" sz="2800" dirty="0" smtClean="0"/>
              <a:t>dengan </a:t>
            </a:r>
            <a:r>
              <a:rPr lang="id-ID" sz="2800" dirty="0"/>
              <a:t>pegawai dan stakeholder external (R Niven, 2002).</a:t>
            </a:r>
          </a:p>
          <a:p>
            <a:r>
              <a:rPr lang="id-ID" sz="2800" dirty="0" smtClean="0"/>
              <a:t>Menurut </a:t>
            </a:r>
            <a:r>
              <a:rPr lang="id-ID" sz="2800" dirty="0"/>
              <a:t>Niven, 2002. BSC dapat dilihat sebagai</a:t>
            </a:r>
            <a:r>
              <a:rPr lang="id-ID" sz="2800" dirty="0" smtClean="0"/>
              <a:t>:</a:t>
            </a:r>
          </a:p>
          <a:p>
            <a:pPr lvl="1"/>
            <a:r>
              <a:rPr lang="id-ID" sz="2800" dirty="0" smtClean="0"/>
              <a:t>Sistem </a:t>
            </a:r>
            <a:r>
              <a:rPr lang="id-ID" sz="2800" dirty="0"/>
              <a:t>Pengukuran (Measurement </a:t>
            </a:r>
            <a:r>
              <a:rPr lang="id-ID" sz="2800" dirty="0" smtClean="0"/>
              <a:t>System)</a:t>
            </a:r>
          </a:p>
          <a:p>
            <a:pPr lvl="1"/>
            <a:r>
              <a:rPr lang="id-ID" sz="2800" dirty="0" smtClean="0"/>
              <a:t>Sistem </a:t>
            </a:r>
            <a:r>
              <a:rPr lang="id-ID" sz="2800" dirty="0"/>
              <a:t>Manajemen Strategis (Strategic Management </a:t>
            </a:r>
            <a:r>
              <a:rPr lang="id-ID" sz="2800" dirty="0" smtClean="0"/>
              <a:t>System)</a:t>
            </a:r>
          </a:p>
          <a:p>
            <a:pPr lvl="1"/>
            <a:r>
              <a:rPr lang="id-ID" sz="2800" dirty="0" smtClean="0"/>
              <a:t>Alat </a:t>
            </a:r>
            <a:r>
              <a:rPr lang="id-ID" sz="2800" dirty="0"/>
              <a:t>Komunikasi (Communication Tool)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2675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800" dirty="0"/>
              <a:t>Balanced Scorecard Quadrants</a:t>
            </a:r>
            <a:br>
              <a:rPr lang="id-ID" sz="2800" dirty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BSC yang umum terdiri dari 4 quadrant/perspektif yang saling </a:t>
            </a:r>
            <a:r>
              <a:rPr lang="id-ID" sz="2400" dirty="0" smtClean="0"/>
              <a:t>berhubungan. Masing-masing </a:t>
            </a:r>
            <a:r>
              <a:rPr lang="id-ID" sz="2400" dirty="0"/>
              <a:t>berisi tujuan dan ukuran dari beberapa perspektif yang berbeda</a:t>
            </a:r>
            <a:r>
              <a:rPr lang="id-ID" sz="2400" dirty="0" smtClean="0"/>
              <a:t>.</a:t>
            </a:r>
          </a:p>
          <a:p>
            <a:pPr lvl="1"/>
            <a:r>
              <a:rPr lang="id-ID" sz="2400" dirty="0" smtClean="0"/>
              <a:t> </a:t>
            </a:r>
            <a:r>
              <a:rPr lang="id-ID" sz="2400" dirty="0"/>
              <a:t>Customer </a:t>
            </a:r>
            <a:r>
              <a:rPr lang="id-ID" sz="2400" dirty="0" smtClean="0"/>
              <a:t>Perspective</a:t>
            </a:r>
          </a:p>
          <a:p>
            <a:pPr lvl="1"/>
            <a:r>
              <a:rPr lang="id-ID" sz="2400" dirty="0" smtClean="0"/>
              <a:t>Internal </a:t>
            </a:r>
            <a:r>
              <a:rPr lang="id-ID" sz="2400" dirty="0"/>
              <a:t>Processes/Business </a:t>
            </a:r>
            <a:r>
              <a:rPr lang="id-ID" sz="2400" dirty="0" smtClean="0"/>
              <a:t>Perspective</a:t>
            </a:r>
          </a:p>
          <a:p>
            <a:pPr lvl="1"/>
            <a:r>
              <a:rPr lang="id-ID" sz="2400" dirty="0" smtClean="0"/>
              <a:t> </a:t>
            </a:r>
            <a:r>
              <a:rPr lang="id-ID" sz="2400" dirty="0"/>
              <a:t>Learning and Growth </a:t>
            </a:r>
            <a:r>
              <a:rPr lang="id-ID" sz="2400" dirty="0" smtClean="0"/>
              <a:t>Perspective</a:t>
            </a:r>
          </a:p>
          <a:p>
            <a:pPr lvl="1"/>
            <a:r>
              <a:rPr lang="id-ID" sz="2400" dirty="0" smtClean="0"/>
              <a:t> </a:t>
            </a:r>
            <a:r>
              <a:rPr lang="id-ID" sz="2400" dirty="0"/>
              <a:t>Financial Perspective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1876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032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BSC Quadrants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39875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125">
                  <a:extLst>
                    <a:ext uri="{9D8B030D-6E8A-4147-A177-3AD203B41FA5}">
                      <a16:colId xmlns:a16="http://schemas.microsoft.com/office/drawing/2014/main" xmlns="" val="1285191281"/>
                    </a:ext>
                  </a:extLst>
                </a:gridCol>
                <a:gridCol w="5793475">
                  <a:extLst>
                    <a:ext uri="{9D8B030D-6E8A-4147-A177-3AD203B41FA5}">
                      <a16:colId xmlns:a16="http://schemas.microsoft.com/office/drawing/2014/main" xmlns="" val="2026658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Perspektif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Misi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543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Pelanggan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Mencapai misi dengan menyampaikan</a:t>
                      </a:r>
                      <a:r>
                        <a:rPr lang="id-ID" sz="2400" baseline="0" dirty="0" smtClean="0"/>
                        <a:t> nilai kepada pelanggan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2704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Keuangan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Sukses secara finansial dengan menyampaikan</a:t>
                      </a:r>
                      <a:r>
                        <a:rPr lang="id-ID" sz="2400" baseline="0" dirty="0" smtClean="0"/>
                        <a:t> nilai kepada pemegang saham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93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Internal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Memuaskan pelanggan saham dan pelanggan dengna meningkatkan efisiensi dan efektifan</a:t>
                      </a:r>
                      <a:r>
                        <a:rPr lang="id-ID" sz="2400" baseline="0" dirty="0" smtClean="0"/>
                        <a:t> proses bisnis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959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Pembelajaran dan Pertumbuhan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Mencapai visi dengan mempertahankan</a:t>
                      </a:r>
                      <a:r>
                        <a:rPr lang="id-ID" sz="2400" baseline="0" dirty="0" smtClean="0"/>
                        <a:t> inovasi dan mengubah kapabilitas, melalui perbaikan kontiniu dan persiapan menghadapi masa depan.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717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078"/>
            <a:ext cx="8229600" cy="1231106"/>
          </a:xfrm>
        </p:spPr>
        <p:txBody>
          <a:bodyPr/>
          <a:lstStyle/>
          <a:p>
            <a:pPr algn="ctr"/>
            <a:r>
              <a:rPr lang="id-ID" sz="4000" b="1" dirty="0" smtClean="0"/>
              <a:t>Perspektif BSC dalam Konteks SI</a:t>
            </a:r>
            <a:br>
              <a:rPr lang="id-ID" sz="4000" b="1" dirty="0" smtClean="0"/>
            </a:br>
            <a:r>
              <a:rPr lang="id-ID" sz="4000" b="1" dirty="0" smtClean="0"/>
              <a:t>#Orientasi Pengguna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7856"/>
            <a:ext cx="8229600" cy="4786679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Memberi produk dan layanan dengan nilai tambah kepada pengguna.</a:t>
            </a:r>
          </a:p>
          <a:p>
            <a:r>
              <a:rPr lang="id-ID" sz="2400" dirty="0" smtClean="0"/>
              <a:t>Pertanyaan:</a:t>
            </a:r>
          </a:p>
          <a:p>
            <a:pPr lvl="1"/>
            <a:r>
              <a:rPr lang="id-ID" sz="2288" dirty="0" smtClean="0"/>
              <a:t>Apakah Produk dan jasa yang dihasilkan oleh departemen atau fungsi TI mampu memenuhi kebutuhan pengguna?</a:t>
            </a:r>
          </a:p>
          <a:p>
            <a:r>
              <a:rPr lang="id-ID" sz="2400" dirty="0" smtClean="0"/>
              <a:t>Tujuan</a:t>
            </a:r>
          </a:p>
          <a:p>
            <a:pPr lvl="1"/>
            <a:r>
              <a:rPr lang="id-ID" sz="2288" dirty="0" smtClean="0"/>
              <a:t>Membangun dan mempertahankan citra dan reputasi di mata pengguna dengan memanfaatkan peluang TI; </a:t>
            </a:r>
          </a:p>
          <a:p>
            <a:pPr lvl="1"/>
            <a:r>
              <a:rPr lang="id-ID" sz="2288" dirty="0" smtClean="0"/>
              <a:t>Membangun hubungan dengan komunitas;</a:t>
            </a:r>
          </a:p>
          <a:p>
            <a:pPr lvl="1"/>
            <a:r>
              <a:rPr lang="id-ID" sz="2288" dirty="0" smtClean="0"/>
              <a:t>Memenuhi persyaratan pengguna.</a:t>
            </a:r>
            <a:endParaRPr lang="id-ID" sz="2288" dirty="0"/>
          </a:p>
        </p:txBody>
      </p:sp>
    </p:spTree>
    <p:extLst>
      <p:ext uri="{BB962C8B-B14F-4D97-AF65-F5344CB8AC3E}">
        <p14:creationId xmlns:p14="http://schemas.microsoft.com/office/powerpoint/2010/main" val="21275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03"/>
            <a:ext cx="8229600" cy="1231106"/>
          </a:xfrm>
        </p:spPr>
        <p:txBody>
          <a:bodyPr/>
          <a:lstStyle/>
          <a:p>
            <a:pPr algn="ctr"/>
            <a:r>
              <a:rPr lang="id-ID" sz="4000" b="1" dirty="0"/>
              <a:t>Perspektif BSC dalam Konteks SI</a:t>
            </a:r>
            <a:br>
              <a:rPr lang="id-ID" sz="4000" b="1" dirty="0"/>
            </a:br>
            <a:r>
              <a:rPr lang="id-ID" sz="4000" b="1" dirty="0" smtClean="0"/>
              <a:t>#Nilai Bisnis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6344"/>
            <a:ext cx="8229600" cy="432511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Menghasilkan nilai bagi bisnis</a:t>
            </a:r>
          </a:p>
          <a:p>
            <a:r>
              <a:rPr lang="id-ID" sz="2400" dirty="0" smtClean="0"/>
              <a:t>Pertanyaan: </a:t>
            </a:r>
          </a:p>
          <a:p>
            <a:pPr lvl="1"/>
            <a:r>
              <a:rPr lang="id-ID" sz="2288" dirty="0" smtClean="0"/>
              <a:t>Apakah departement TI berkonstribusi terhadap penciptaan nilai bagi bisnis secara keseluruhan?</a:t>
            </a:r>
          </a:p>
          <a:p>
            <a:r>
              <a:rPr lang="id-ID" sz="2400" dirty="0" smtClean="0"/>
              <a:t>Tujuan</a:t>
            </a:r>
          </a:p>
          <a:p>
            <a:pPr lvl="1"/>
            <a:r>
              <a:rPr lang="id-ID" sz="2288" dirty="0" smtClean="0"/>
              <a:t>Membangun dan mempertahankan citra reputasi manajemen</a:t>
            </a:r>
          </a:p>
          <a:p>
            <a:pPr lvl="1"/>
            <a:r>
              <a:rPr lang="id-ID" sz="2288" dirty="0" smtClean="0"/>
              <a:t>Menjamin SI berkonstribusi dalam penciptaan nilai bagi organisasi</a:t>
            </a:r>
          </a:p>
          <a:p>
            <a:pPr lvl="1"/>
            <a:r>
              <a:rPr lang="id-ID" sz="2288" dirty="0" smtClean="0"/>
              <a:t>Pengendalian biaya TI</a:t>
            </a:r>
          </a:p>
          <a:p>
            <a:pPr lvl="1"/>
            <a:r>
              <a:rPr lang="id-ID" sz="2288" dirty="0" smtClean="0"/>
              <a:t>Menjual layanan dan proguk TI kepada pihak ke tiga.</a:t>
            </a:r>
            <a:endParaRPr lang="id-ID" sz="2288" dirty="0"/>
          </a:p>
        </p:txBody>
      </p:sp>
    </p:spTree>
    <p:extLst>
      <p:ext uri="{BB962C8B-B14F-4D97-AF65-F5344CB8AC3E}">
        <p14:creationId xmlns:p14="http://schemas.microsoft.com/office/powerpoint/2010/main" val="339778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851"/>
            <a:ext cx="8229600" cy="1231106"/>
          </a:xfrm>
        </p:spPr>
        <p:txBody>
          <a:bodyPr/>
          <a:lstStyle/>
          <a:p>
            <a:pPr algn="ctr"/>
            <a:r>
              <a:rPr lang="id-ID" sz="4000" b="1" dirty="0"/>
              <a:t>Perspektif BSC dalam Konteks SI</a:t>
            </a:r>
            <a:br>
              <a:rPr lang="id-ID" sz="4000" b="1" dirty="0"/>
            </a:br>
            <a:r>
              <a:rPr lang="id-ID" sz="4000" b="1" dirty="0" smtClean="0"/>
              <a:t>#Proses internal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650"/>
            <a:ext cx="8229600" cy="4777853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Menghasilkan produk dan layanan dengan cara-cara yang efektif dan efisien.</a:t>
            </a:r>
          </a:p>
          <a:p>
            <a:r>
              <a:rPr lang="id-ID" sz="2400" dirty="0" smtClean="0"/>
              <a:t>Pertanyaan</a:t>
            </a:r>
          </a:p>
          <a:p>
            <a:pPr lvl="1"/>
            <a:r>
              <a:rPr lang="id-ID" sz="2288" dirty="0" smtClean="0"/>
              <a:t>Apakah departemen TI memberi dan mempertahankan produk dan jasa dengan cara cara yang efisien?</a:t>
            </a:r>
          </a:p>
          <a:p>
            <a:r>
              <a:rPr lang="id-ID" sz="2400" dirty="0" smtClean="0"/>
              <a:t>Tujuan</a:t>
            </a:r>
          </a:p>
          <a:p>
            <a:pPr lvl="1"/>
            <a:r>
              <a:rPr lang="id-ID" sz="2288" dirty="0" smtClean="0"/>
              <a:t>Mengantisipasi dan mempengaruhi permintaan dari penggun dan manajemen</a:t>
            </a:r>
          </a:p>
          <a:p>
            <a:pPr lvl="1"/>
            <a:r>
              <a:rPr lang="id-ID" sz="2288" dirty="0" smtClean="0"/>
              <a:t>Efisien dalam perencanaan dan pengembangan aplikasi TI</a:t>
            </a:r>
          </a:p>
          <a:p>
            <a:pPr lvl="1"/>
            <a:r>
              <a:rPr lang="id-ID" sz="2288" dirty="0" smtClean="0"/>
              <a:t>Efisien dalam penggunaan dan perawatan aplikasi TI</a:t>
            </a:r>
          </a:p>
          <a:p>
            <a:pPr lvl="1"/>
            <a:r>
              <a:rPr lang="id-ID" sz="2288" dirty="0" smtClean="0"/>
              <a:t>Efisien dalam mencari dan menyeleksi perangkat keras dan perangkat lunak baru.</a:t>
            </a:r>
          </a:p>
          <a:p>
            <a:pPr lvl="1"/>
            <a:r>
              <a:rPr lang="id-ID" sz="2288" dirty="0" smtClean="0"/>
              <a:t>Melakukan pelatihan cost-effective yang memuaskan pengguna</a:t>
            </a:r>
          </a:p>
          <a:p>
            <a:pPr lvl="1"/>
            <a:r>
              <a:rPr lang="id-ID" sz="2288" dirty="0" smtClean="0"/>
              <a:t>Menangani setiap masalah TI yang timbul secara efektif.</a:t>
            </a:r>
          </a:p>
        </p:txBody>
      </p:sp>
    </p:spTree>
    <p:extLst>
      <p:ext uri="{BB962C8B-B14F-4D97-AF65-F5344CB8AC3E}">
        <p14:creationId xmlns:p14="http://schemas.microsoft.com/office/powerpoint/2010/main" val="276215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5329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/>
              <a:t>Perspektif BSC dalam Konteks SI</a:t>
            </a:r>
            <a:br>
              <a:rPr lang="id-ID" dirty="0"/>
            </a:br>
            <a:r>
              <a:rPr lang="id-ID" dirty="0" smtClean="0"/>
              <a:t>#Kesiapan kedepan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129"/>
            <a:ext cx="8229600" cy="4842407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Melakukan perbaikan kontinu dan siap menghadapi tantangan masa depan.</a:t>
            </a:r>
          </a:p>
          <a:p>
            <a:r>
              <a:rPr lang="id-ID" sz="2400" dirty="0" smtClean="0"/>
              <a:t>Pertanyaan</a:t>
            </a:r>
          </a:p>
          <a:p>
            <a:pPr lvl="1"/>
            <a:r>
              <a:rPr lang="id-ID" sz="2288" dirty="0" smtClean="0"/>
              <a:t>Apakah departemen TI memperbaiki produk dan layanan TI dan siap menghadapi tantangan dan perubahan kedepan?</a:t>
            </a:r>
          </a:p>
          <a:p>
            <a:r>
              <a:rPr lang="id-ID" sz="2400" dirty="0" smtClean="0"/>
              <a:t>Tujuan</a:t>
            </a:r>
          </a:p>
          <a:p>
            <a:pPr lvl="1"/>
            <a:r>
              <a:rPr lang="id-ID" sz="2288" dirty="0" smtClean="0"/>
              <a:t>Mengantisipasi dan siap terhadap berbagai masalah terkait TI</a:t>
            </a:r>
          </a:p>
          <a:p>
            <a:pPr lvl="1"/>
            <a:r>
              <a:rPr lang="id-ID" sz="2288" dirty="0" smtClean="0"/>
              <a:t>Secara rutin meningkatkan ketrampilan TI melakukan pelatihan dan pengembangan</a:t>
            </a:r>
          </a:p>
          <a:p>
            <a:pPr lvl="1"/>
            <a:r>
              <a:rPr lang="id-ID" sz="2288" dirty="0" smtClean="0"/>
              <a:t>Secara rutin memoengaruhi portofolio aplikasi SI</a:t>
            </a:r>
          </a:p>
          <a:p>
            <a:pPr lvl="1"/>
            <a:r>
              <a:rPr lang="id-ID" sz="2288" dirty="0" smtClean="0"/>
              <a:t>Secara rutin mempengaruhi perangkat keras dan perangkat lunak</a:t>
            </a:r>
          </a:p>
          <a:p>
            <a:pPr lvl="1"/>
            <a:r>
              <a:rPr lang="id-ID" sz="2288" dirty="0" smtClean="0"/>
              <a:t>Melakukan penelitian cost-effective kedalam teknologi baru dan bisnis yang tepat.</a:t>
            </a:r>
            <a:endParaRPr lang="id-ID" sz="2288" dirty="0"/>
          </a:p>
        </p:txBody>
      </p:sp>
    </p:spTree>
    <p:extLst>
      <p:ext uri="{BB962C8B-B14F-4D97-AF65-F5344CB8AC3E}">
        <p14:creationId xmlns:p14="http://schemas.microsoft.com/office/powerpoint/2010/main" val="267645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1544</Words>
  <Application>Microsoft Office PowerPoint</Application>
  <PresentationFormat>On-screen Show (4:3)</PresentationFormat>
  <Paragraphs>207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Balanced Scorecard (BSC)</vt:lpstr>
      <vt:lpstr>Balanced Scorecard cont</vt:lpstr>
      <vt:lpstr>Balanced Scorecard Quadrants </vt:lpstr>
      <vt:lpstr>BSC Quadrants</vt:lpstr>
      <vt:lpstr>Perspektif BSC dalam Konteks SI #Orientasi Pengguna</vt:lpstr>
      <vt:lpstr>Perspektif BSC dalam Konteks SI #Nilai Bisnis</vt:lpstr>
      <vt:lpstr>Perspektif BSC dalam Konteks SI #Proses internal</vt:lpstr>
      <vt:lpstr>Perspektif BSC dalam Konteks SI #Kesiapan kedepan</vt:lpstr>
      <vt:lpstr>Keunggulan BSC </vt:lpstr>
      <vt:lpstr>Keunggulan BSC</vt:lpstr>
      <vt:lpstr>Parameter Pengukuran Perspektifi BSC Nilai Bisnis</vt:lpstr>
      <vt:lpstr>Parameter Pengukuran Perspektifi BSC Nilai Bisnis</vt:lpstr>
      <vt:lpstr>Parameter Pengukuran Perspektifi BSC Proses Internal</vt:lpstr>
      <vt:lpstr>Parameter Pengukuran Perspektifi BSC Kesiapan Masadepan</vt:lpstr>
      <vt:lpstr>Contoh Matriks IT BSC Corporate Contribution Perspective</vt:lpstr>
      <vt:lpstr>Contoh Matriks IT BSC User Orientation Perspective</vt:lpstr>
      <vt:lpstr>Contoh Matriks IT BSC Operational Excellence Perspective</vt:lpstr>
      <vt:lpstr>Contoh Matriks IT BSC Future Orientation Perspective</vt:lpstr>
      <vt:lpstr>Model Kematangan untuk Implementasi IT BSC</vt:lpstr>
      <vt:lpstr>Model Kematangan untuk Implementasi IT BSC</vt:lpstr>
      <vt:lpstr>Model Kematangan untuk Implementasi IT BSC</vt:lpstr>
      <vt:lpstr>IT Balanced Scorecard dan IT Governance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MUKRI, Haditya</dc:creator>
  <cp:lastModifiedBy>ASUS</cp:lastModifiedBy>
  <cp:revision>9</cp:revision>
  <dcterms:created xsi:type="dcterms:W3CDTF">2018-04-02T02:56:21Z</dcterms:created>
  <dcterms:modified xsi:type="dcterms:W3CDTF">2018-04-21T06:07:15Z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2018-04-02T00:00:00Z</vt:filetime>
  </property>
</Properties>
</file>