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303" r:id="rId3"/>
    <p:sldId id="304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90" y="18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947A4-C130-4AF0-B821-410D78FF2A6A}" type="datetimeFigureOut">
              <a:rPr lang="en-US" smtClean="0"/>
              <a:t>4/23/2018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6047B3-908E-448C-99AE-43B17B8F10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48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5577" y="474243"/>
            <a:ext cx="8312845" cy="12452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799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1955" y="462343"/>
            <a:ext cx="7320089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721" y="1214399"/>
            <a:ext cx="8074556" cy="4415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4/23/2018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aca.org/cobit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95365"/>
            <a:ext cx="9144000" cy="664241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8489" y="27711"/>
            <a:ext cx="9068255" cy="677872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4389208" y="3532123"/>
            <a:ext cx="3564254" cy="11644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id-ID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COBIT 5 </a:t>
            </a: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Bag.1</a:t>
            </a:r>
            <a:endParaRPr lang="id-ID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635" algn="ctr">
              <a:lnSpc>
                <a:spcPct val="100000"/>
              </a:lnSpc>
              <a:spcBef>
                <a:spcPts val="100"/>
              </a:spcBef>
            </a:pPr>
            <a:r>
              <a:rPr lang="en-US" b="1" spc="-5" dirty="0" smtClean="0">
                <a:solidFill>
                  <a:srgbClr val="FFFFFF"/>
                </a:solidFill>
                <a:latin typeface="Arial"/>
                <a:cs typeface="Arial"/>
              </a:rPr>
              <a:t>TATA KELOLA SIK</a:t>
            </a:r>
            <a:endParaRPr sz="1800" dirty="0">
              <a:latin typeface="Arial"/>
              <a:cs typeface="Arial"/>
            </a:endParaRPr>
          </a:p>
          <a:p>
            <a:pPr marL="635" algn="ctr">
              <a:lnSpc>
                <a:spcPts val="2390"/>
              </a:lnSpc>
            </a:pPr>
            <a:r>
              <a:rPr lang="en-US" sz="2000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Syefira</a:t>
            </a:r>
            <a:r>
              <a:rPr lang="en-US" sz="2000" b="1" spc="-5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en-US" sz="2000" b="1" spc="-5" dirty="0" err="1" smtClean="0">
                <a:solidFill>
                  <a:srgbClr val="FFFFFF"/>
                </a:solidFill>
                <a:latin typeface="Arial"/>
                <a:cs typeface="Arial"/>
              </a:rPr>
              <a:t>Salsabila</a:t>
            </a:r>
            <a:endParaRPr sz="2000" dirty="0">
              <a:latin typeface="Arial"/>
              <a:cs typeface="Arial"/>
            </a:endParaRPr>
          </a:p>
          <a:p>
            <a:pPr marL="1270" algn="ctr">
              <a:lnSpc>
                <a:spcPct val="100000"/>
              </a:lnSpc>
              <a:spcBef>
                <a:spcPts val="5"/>
              </a:spcBef>
            </a:pP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Prodi RMIK &amp;</a:t>
            </a:r>
            <a:r>
              <a:rPr sz="1800" b="1" spc="-6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800" b="1" spc="-5" dirty="0">
                <a:solidFill>
                  <a:srgbClr val="FFFFFF"/>
                </a:solidFill>
                <a:latin typeface="Arial"/>
                <a:cs typeface="Arial"/>
              </a:rPr>
              <a:t>MIK</a:t>
            </a:r>
            <a:endParaRPr sz="1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794"/>
            <a:ext cx="8229600" cy="1066800"/>
          </a:xfrm>
        </p:spPr>
        <p:txBody>
          <a:bodyPr/>
          <a:lstStyle/>
          <a:p>
            <a:r>
              <a:rPr lang="id-ID" dirty="0"/>
              <a:t>1. Memenuhi Kebutuhan </a:t>
            </a:r>
            <a:r>
              <a:rPr lang="id-ID" dirty="0" smtClean="0"/>
              <a:t>Stakeholder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1753"/>
            <a:ext cx="8229600" cy="4325112"/>
          </a:xfrm>
        </p:spPr>
        <p:txBody>
          <a:bodyPr/>
          <a:lstStyle/>
          <a:p>
            <a:r>
              <a:rPr lang="id-ID" dirty="0"/>
              <a:t>Perusahaan ada untuk memberi nilai/keuntungan </a:t>
            </a:r>
            <a:r>
              <a:rPr lang="id-ID" dirty="0" smtClean="0"/>
              <a:t>bagi stakeholder</a:t>
            </a:r>
            <a:endParaRPr lang="id-ID" dirty="0"/>
          </a:p>
          <a:p>
            <a:endParaRPr lang="id-ID" dirty="0"/>
          </a:p>
        </p:txBody>
      </p:sp>
      <p:sp>
        <p:nvSpPr>
          <p:cNvPr id="4" name="object 4"/>
          <p:cNvSpPr/>
          <p:nvPr/>
        </p:nvSpPr>
        <p:spPr>
          <a:xfrm>
            <a:off x="2304197" y="2729552"/>
            <a:ext cx="5506211" cy="36576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456453" y="4558352"/>
            <a:ext cx="1752600" cy="914400"/>
          </a:xfrm>
          <a:custGeom>
            <a:avLst/>
            <a:gdLst/>
            <a:ahLst/>
            <a:cxnLst/>
            <a:rect l="l" t="t" r="r" b="b"/>
            <a:pathLst>
              <a:path w="1752600" h="914400">
                <a:moveTo>
                  <a:pt x="0" y="457200"/>
                </a:moveTo>
                <a:lnTo>
                  <a:pt x="11468" y="383046"/>
                </a:lnTo>
                <a:lnTo>
                  <a:pt x="25465" y="347338"/>
                </a:lnTo>
                <a:lnTo>
                  <a:pt x="44671" y="312700"/>
                </a:lnTo>
                <a:lnTo>
                  <a:pt x="68859" y="279249"/>
                </a:lnTo>
                <a:lnTo>
                  <a:pt x="97805" y="247102"/>
                </a:lnTo>
                <a:lnTo>
                  <a:pt x="131282" y="216379"/>
                </a:lnTo>
                <a:lnTo>
                  <a:pt x="169066" y="187195"/>
                </a:lnTo>
                <a:lnTo>
                  <a:pt x="210931" y="159670"/>
                </a:lnTo>
                <a:lnTo>
                  <a:pt x="256651" y="133921"/>
                </a:lnTo>
                <a:lnTo>
                  <a:pt x="306001" y="110065"/>
                </a:lnTo>
                <a:lnTo>
                  <a:pt x="358755" y="88221"/>
                </a:lnTo>
                <a:lnTo>
                  <a:pt x="414689" y="68505"/>
                </a:lnTo>
                <a:lnTo>
                  <a:pt x="473576" y="51037"/>
                </a:lnTo>
                <a:lnTo>
                  <a:pt x="535191" y="35933"/>
                </a:lnTo>
                <a:lnTo>
                  <a:pt x="599309" y="23311"/>
                </a:lnTo>
                <a:lnTo>
                  <a:pt x="665705" y="13289"/>
                </a:lnTo>
                <a:lnTo>
                  <a:pt x="734152" y="5984"/>
                </a:lnTo>
                <a:lnTo>
                  <a:pt x="804425" y="1515"/>
                </a:lnTo>
                <a:lnTo>
                  <a:pt x="876300" y="0"/>
                </a:lnTo>
                <a:lnTo>
                  <a:pt x="948174" y="1515"/>
                </a:lnTo>
                <a:lnTo>
                  <a:pt x="1018447" y="5984"/>
                </a:lnTo>
                <a:lnTo>
                  <a:pt x="1086894" y="13289"/>
                </a:lnTo>
                <a:lnTo>
                  <a:pt x="1153290" y="23311"/>
                </a:lnTo>
                <a:lnTo>
                  <a:pt x="1217408" y="35933"/>
                </a:lnTo>
                <a:lnTo>
                  <a:pt x="1279023" y="51037"/>
                </a:lnTo>
                <a:lnTo>
                  <a:pt x="1337910" y="68505"/>
                </a:lnTo>
                <a:lnTo>
                  <a:pt x="1393844" y="88221"/>
                </a:lnTo>
                <a:lnTo>
                  <a:pt x="1446598" y="110065"/>
                </a:lnTo>
                <a:lnTo>
                  <a:pt x="1495948" y="133921"/>
                </a:lnTo>
                <a:lnTo>
                  <a:pt x="1541668" y="159670"/>
                </a:lnTo>
                <a:lnTo>
                  <a:pt x="1583533" y="187195"/>
                </a:lnTo>
                <a:lnTo>
                  <a:pt x="1621317" y="216379"/>
                </a:lnTo>
                <a:lnTo>
                  <a:pt x="1654794" y="247102"/>
                </a:lnTo>
                <a:lnTo>
                  <a:pt x="1683740" y="279249"/>
                </a:lnTo>
                <a:lnTo>
                  <a:pt x="1707928" y="312700"/>
                </a:lnTo>
                <a:lnTo>
                  <a:pt x="1727134" y="347338"/>
                </a:lnTo>
                <a:lnTo>
                  <a:pt x="1741131" y="383046"/>
                </a:lnTo>
                <a:lnTo>
                  <a:pt x="1752600" y="457200"/>
                </a:lnTo>
                <a:lnTo>
                  <a:pt x="1749695" y="494693"/>
                </a:lnTo>
                <a:lnTo>
                  <a:pt x="1727134" y="567061"/>
                </a:lnTo>
                <a:lnTo>
                  <a:pt x="1707928" y="601699"/>
                </a:lnTo>
                <a:lnTo>
                  <a:pt x="1683740" y="635150"/>
                </a:lnTo>
                <a:lnTo>
                  <a:pt x="1654794" y="667297"/>
                </a:lnTo>
                <a:lnTo>
                  <a:pt x="1621317" y="698020"/>
                </a:lnTo>
                <a:lnTo>
                  <a:pt x="1583533" y="727204"/>
                </a:lnTo>
                <a:lnTo>
                  <a:pt x="1541668" y="754729"/>
                </a:lnTo>
                <a:lnTo>
                  <a:pt x="1495948" y="780478"/>
                </a:lnTo>
                <a:lnTo>
                  <a:pt x="1446598" y="804334"/>
                </a:lnTo>
                <a:lnTo>
                  <a:pt x="1393844" y="826178"/>
                </a:lnTo>
                <a:lnTo>
                  <a:pt x="1337910" y="845894"/>
                </a:lnTo>
                <a:lnTo>
                  <a:pt x="1279023" y="863362"/>
                </a:lnTo>
                <a:lnTo>
                  <a:pt x="1217408" y="878466"/>
                </a:lnTo>
                <a:lnTo>
                  <a:pt x="1153290" y="891088"/>
                </a:lnTo>
                <a:lnTo>
                  <a:pt x="1086894" y="901110"/>
                </a:lnTo>
                <a:lnTo>
                  <a:pt x="1018447" y="908415"/>
                </a:lnTo>
                <a:lnTo>
                  <a:pt x="948174" y="912884"/>
                </a:lnTo>
                <a:lnTo>
                  <a:pt x="876300" y="914400"/>
                </a:lnTo>
                <a:lnTo>
                  <a:pt x="804425" y="912884"/>
                </a:lnTo>
                <a:lnTo>
                  <a:pt x="734152" y="908415"/>
                </a:lnTo>
                <a:lnTo>
                  <a:pt x="665705" y="901110"/>
                </a:lnTo>
                <a:lnTo>
                  <a:pt x="599309" y="891088"/>
                </a:lnTo>
                <a:lnTo>
                  <a:pt x="535191" y="878466"/>
                </a:lnTo>
                <a:lnTo>
                  <a:pt x="473576" y="863362"/>
                </a:lnTo>
                <a:lnTo>
                  <a:pt x="414689" y="845894"/>
                </a:lnTo>
                <a:lnTo>
                  <a:pt x="358755" y="826178"/>
                </a:lnTo>
                <a:lnTo>
                  <a:pt x="306001" y="804334"/>
                </a:lnTo>
                <a:lnTo>
                  <a:pt x="256651" y="780478"/>
                </a:lnTo>
                <a:lnTo>
                  <a:pt x="210931" y="754729"/>
                </a:lnTo>
                <a:lnTo>
                  <a:pt x="169066" y="727204"/>
                </a:lnTo>
                <a:lnTo>
                  <a:pt x="131282" y="698020"/>
                </a:lnTo>
                <a:lnTo>
                  <a:pt x="97805" y="667297"/>
                </a:lnTo>
                <a:lnTo>
                  <a:pt x="68859" y="635150"/>
                </a:lnTo>
                <a:lnTo>
                  <a:pt x="44671" y="601699"/>
                </a:lnTo>
                <a:lnTo>
                  <a:pt x="25465" y="567061"/>
                </a:lnTo>
                <a:lnTo>
                  <a:pt x="11468" y="531353"/>
                </a:lnTo>
                <a:lnTo>
                  <a:pt x="0" y="457200"/>
                </a:lnTo>
                <a:close/>
              </a:path>
            </a:pathLst>
          </a:custGeom>
          <a:ln w="19812">
            <a:solidFill>
              <a:srgbClr val="117DA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83790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7090"/>
            <a:ext cx="8229600" cy="1066800"/>
          </a:xfrm>
        </p:spPr>
        <p:txBody>
          <a:bodyPr>
            <a:normAutofit/>
          </a:bodyPr>
          <a:lstStyle/>
          <a:p>
            <a:r>
              <a:rPr lang="id-ID" sz="3200" dirty="0"/>
              <a:t>Memenuhi Kebutuhan Stakeholder cont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2800" dirty="0" smtClean="0"/>
              <a:t>Perusahaan </a:t>
            </a:r>
            <a:r>
              <a:rPr lang="id-ID" sz="2800" dirty="0"/>
              <a:t>memiliki banyak stakeholder dan </a:t>
            </a:r>
            <a:r>
              <a:rPr lang="id-ID" sz="2800" dirty="0" smtClean="0"/>
              <a:t>memberikan menimbulkan </a:t>
            </a:r>
            <a:r>
              <a:rPr lang="id-ID" sz="2800" dirty="0"/>
              <a:t>konflik antara satu sama lain.</a:t>
            </a:r>
          </a:p>
          <a:p>
            <a:r>
              <a:rPr lang="id-ID" sz="2800" dirty="0" smtClean="0"/>
              <a:t>Tata </a:t>
            </a:r>
            <a:r>
              <a:rPr lang="id-ID" sz="2800" dirty="0"/>
              <a:t>kelola adalah mengenai negosiasi dan memutuskan </a:t>
            </a:r>
            <a:r>
              <a:rPr lang="id-ID" sz="2800" dirty="0" smtClean="0"/>
              <a:t>antar</a:t>
            </a:r>
          </a:p>
          <a:p>
            <a:r>
              <a:rPr lang="id-ID" sz="2800" dirty="0" smtClean="0"/>
              <a:t>Sistem </a:t>
            </a:r>
            <a:r>
              <a:rPr lang="id-ID" sz="2800" dirty="0"/>
              <a:t>tata kelola seharusnya mempertimbangkan </a:t>
            </a:r>
            <a:r>
              <a:rPr lang="id-ID" sz="2800" dirty="0" smtClean="0"/>
              <a:t>semua daya</a:t>
            </a:r>
            <a:r>
              <a:rPr lang="id-ID" sz="2800" dirty="0"/>
              <a:t>, dan penilaian resiko</a:t>
            </a:r>
            <a:r>
              <a:rPr lang="id-ID" sz="2800" dirty="0" smtClean="0"/>
              <a:t>.</a:t>
            </a:r>
          </a:p>
          <a:p>
            <a:r>
              <a:rPr lang="id-ID" sz="2800" dirty="0" smtClean="0"/>
              <a:t>Untuk </a:t>
            </a:r>
            <a:r>
              <a:rPr lang="id-ID" sz="2800" dirty="0"/>
              <a:t>setiap keputusan, hal-hal berikut dapat dan seharusnya</a:t>
            </a:r>
          </a:p>
          <a:p>
            <a:pPr lvl="1"/>
            <a:r>
              <a:rPr lang="id-ID" sz="2800" dirty="0"/>
              <a:t>-  Siapa yang menerima keuntungan ?</a:t>
            </a:r>
          </a:p>
          <a:p>
            <a:pPr lvl="1"/>
            <a:r>
              <a:rPr lang="id-ID" sz="2800" dirty="0"/>
              <a:t>-  Siapa yang menanggung resiko ?</a:t>
            </a:r>
          </a:p>
          <a:p>
            <a:pPr lvl="1"/>
            <a:r>
              <a:rPr lang="id-ID" sz="2800" dirty="0"/>
              <a:t>-  Apa sumber daya yang dibutuhkan ?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334533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72"/>
            <a:ext cx="8229600" cy="1066800"/>
          </a:xfrm>
        </p:spPr>
        <p:txBody>
          <a:bodyPr>
            <a:normAutofit/>
          </a:bodyPr>
          <a:lstStyle/>
          <a:p>
            <a:r>
              <a:rPr lang="id-ID" sz="3600" dirty="0" smtClean="0"/>
              <a:t>Memenuhi </a:t>
            </a:r>
            <a:r>
              <a:rPr lang="id-ID" sz="3600" dirty="0"/>
              <a:t>Kebutuhan </a:t>
            </a:r>
            <a:r>
              <a:rPr lang="id-ID" sz="3600" dirty="0" smtClean="0"/>
              <a:t>Stakeholder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4619767" cy="4325112"/>
          </a:xfrm>
        </p:spPr>
        <p:txBody>
          <a:bodyPr>
            <a:noAutofit/>
          </a:bodyPr>
          <a:lstStyle/>
          <a:p>
            <a:r>
              <a:rPr lang="id-ID" sz="2800" dirty="0"/>
              <a:t>Kebutuhan stakeholder harus </a:t>
            </a:r>
            <a:r>
              <a:rPr lang="id-ID" sz="2800" dirty="0" smtClean="0"/>
              <a:t>bertransformasi </a:t>
            </a:r>
            <a:r>
              <a:rPr lang="id-ID" sz="2800" dirty="0"/>
              <a:t>menjadi strategi </a:t>
            </a:r>
            <a:r>
              <a:rPr lang="id-ID" sz="2800" dirty="0" smtClean="0"/>
              <a:t> praktis </a:t>
            </a:r>
            <a:r>
              <a:rPr lang="id-ID" sz="2800" dirty="0"/>
              <a:t>perusahaan.</a:t>
            </a:r>
          </a:p>
          <a:p>
            <a:r>
              <a:rPr lang="id-ID" sz="2800" dirty="0" smtClean="0"/>
              <a:t>Tujuan </a:t>
            </a:r>
            <a:r>
              <a:rPr lang="id-ID" sz="2800" dirty="0"/>
              <a:t>COBIT 5 menerjemahkan </a:t>
            </a:r>
            <a:r>
              <a:rPr lang="id-ID" sz="2800" dirty="0" smtClean="0"/>
              <a:t>kebutuhan </a:t>
            </a:r>
            <a:r>
              <a:rPr lang="id-ID" sz="2800" dirty="0"/>
              <a:t>stakeholder dalam </a:t>
            </a:r>
            <a:r>
              <a:rPr lang="id-ID" sz="2800" dirty="0" smtClean="0"/>
              <a:t>tujuan yang </a:t>
            </a:r>
            <a:r>
              <a:rPr lang="id-ID" sz="2800" dirty="0"/>
              <a:t>spesifik dan praktis dalam </a:t>
            </a:r>
            <a:r>
              <a:rPr lang="id-ID" sz="2800" dirty="0" smtClean="0"/>
              <a:t>konteks </a:t>
            </a:r>
            <a:r>
              <a:rPr lang="id-ID" sz="2800" dirty="0"/>
              <a:t>perusahaan, tujuan TI dan </a:t>
            </a:r>
            <a:r>
              <a:rPr lang="id-ID" sz="2800" dirty="0" smtClean="0"/>
              <a:t>tujuan </a:t>
            </a:r>
            <a:r>
              <a:rPr lang="id-ID" sz="2800" dirty="0"/>
              <a:t>enabler.</a:t>
            </a:r>
          </a:p>
          <a:p>
            <a:endParaRPr lang="id-ID" sz="2800" dirty="0"/>
          </a:p>
        </p:txBody>
      </p:sp>
      <p:sp>
        <p:nvSpPr>
          <p:cNvPr id="4" name="object 6"/>
          <p:cNvSpPr/>
          <p:nvPr/>
        </p:nvSpPr>
        <p:spPr>
          <a:xfrm>
            <a:off x="5706811" y="1601724"/>
            <a:ext cx="3246120" cy="52562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30713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8158"/>
            <a:ext cx="8229600" cy="1066800"/>
          </a:xfrm>
        </p:spPr>
        <p:txBody>
          <a:bodyPr>
            <a:normAutofit/>
          </a:bodyPr>
          <a:lstStyle/>
          <a:p>
            <a:r>
              <a:rPr lang="id-ID" sz="3200" dirty="0"/>
              <a:t>Memenuhi Kebutuhan </a:t>
            </a:r>
            <a:r>
              <a:rPr lang="id-ID" sz="3200" dirty="0" smtClean="0"/>
              <a:t>Stakeholder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400" dirty="0"/>
              <a:t>Memungkinkan mendefinisikan prioritas pelaksanaan, perbaikan </a:t>
            </a:r>
            <a:r>
              <a:rPr lang="id-ID" sz="2400" dirty="0" smtClean="0"/>
              <a:t> dan </a:t>
            </a:r>
            <a:r>
              <a:rPr lang="id-ID" sz="2400" dirty="0"/>
              <a:t>jaminan tata kelola perusahaan TI didasarkan pada tujuan </a:t>
            </a:r>
            <a:r>
              <a:rPr lang="id-ID" sz="2400" dirty="0" smtClean="0"/>
              <a:t>strategis </a:t>
            </a:r>
            <a:r>
              <a:rPr lang="id-ID" sz="2400" dirty="0"/>
              <a:t>dan risiko yang terkait dari perusahaan.</a:t>
            </a:r>
          </a:p>
          <a:p>
            <a:r>
              <a:rPr lang="id-ID" sz="2400" dirty="0" smtClean="0"/>
              <a:t>Dalam </a:t>
            </a:r>
            <a:r>
              <a:rPr lang="id-ID" sz="2400" dirty="0"/>
              <a:t>praktek, tujuannya </a:t>
            </a:r>
            <a:r>
              <a:rPr lang="id-ID" sz="2400" dirty="0" smtClean="0"/>
              <a:t>:</a:t>
            </a:r>
          </a:p>
          <a:p>
            <a:pPr lvl="1"/>
            <a:r>
              <a:rPr lang="id-ID" sz="2000" dirty="0"/>
              <a:t>Mendefinisikan tujuan dan sasaran yang relevan dan nyata di berbagai tingkat tanggung jawab.</a:t>
            </a:r>
          </a:p>
          <a:p>
            <a:pPr lvl="1"/>
            <a:r>
              <a:rPr lang="id-ID" sz="2000" dirty="0" smtClean="0"/>
              <a:t>Filter </a:t>
            </a:r>
            <a:r>
              <a:rPr lang="id-ID" sz="2000" dirty="0"/>
              <a:t>basis pengetahuan dari COBIT 5, berdasarkan pada </a:t>
            </a:r>
            <a:r>
              <a:rPr lang="id-ID" sz="2000" dirty="0" smtClean="0"/>
              <a:t>tujuan </a:t>
            </a:r>
            <a:r>
              <a:rPr lang="id-ID" sz="2000" dirty="0"/>
              <a:t>perusahaan untuk menjabarkan panduan yang relevan </a:t>
            </a:r>
            <a:r>
              <a:rPr lang="id-ID" sz="2000" dirty="0" smtClean="0"/>
              <a:t>untuk </a:t>
            </a:r>
            <a:r>
              <a:rPr lang="id-ID" sz="2000" dirty="0"/>
              <a:t>dimasukkan dalam pelaksanaan, perbaikan, atau </a:t>
            </a:r>
            <a:r>
              <a:rPr lang="id-ID" sz="2000" dirty="0" smtClean="0"/>
              <a:t>jaminan </a:t>
            </a:r>
            <a:r>
              <a:rPr lang="id-ID" sz="2000" dirty="0"/>
              <a:t>proyek-proyek tertentu.</a:t>
            </a:r>
          </a:p>
          <a:p>
            <a:pPr lvl="1"/>
            <a:r>
              <a:rPr lang="id-ID" sz="2000" dirty="0" smtClean="0"/>
              <a:t>Dengan </a:t>
            </a:r>
            <a:r>
              <a:rPr lang="id-ID" sz="2000" dirty="0"/>
              <a:t>jelas mengidentifikasi dan berkomunikasi bagaimana pentingnya enabler untuk mencapai tujuan perusahaan.</a:t>
            </a:r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62955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The COBIT 5 Framework</a:t>
            </a:r>
            <a:br>
              <a:rPr lang="id-ID" dirty="0"/>
            </a:b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7287"/>
            <a:ext cx="8229600" cy="4325112"/>
          </a:xfrm>
        </p:spPr>
        <p:txBody>
          <a:bodyPr>
            <a:normAutofit lnSpcReduction="10000"/>
          </a:bodyPr>
          <a:lstStyle/>
          <a:p>
            <a:r>
              <a:rPr lang="id-ID" sz="2400" dirty="0" smtClean="0"/>
              <a:t>COBIT </a:t>
            </a:r>
            <a:r>
              <a:rPr lang="id-ID" sz="2400" dirty="0"/>
              <a:t>5 membantu perusahaan menciptakan nilai optimal dari TI </a:t>
            </a:r>
            <a:r>
              <a:rPr lang="id-ID" sz="2400" dirty="0" smtClean="0"/>
              <a:t> dengan </a:t>
            </a:r>
            <a:r>
              <a:rPr lang="id-ID" sz="2400" dirty="0"/>
              <a:t>menjaga keseimbangan antara menyadari manfaat dan </a:t>
            </a:r>
            <a:r>
              <a:rPr lang="id-ID" sz="2400" dirty="0" smtClean="0"/>
              <a:t> mengoptimalkan </a:t>
            </a:r>
            <a:r>
              <a:rPr lang="id-ID" sz="2400" dirty="0"/>
              <a:t>tingkat risiko dan penggunaan sumber daya.</a:t>
            </a:r>
          </a:p>
          <a:p>
            <a:r>
              <a:rPr lang="id-ID" sz="2400" dirty="0" smtClean="0"/>
              <a:t>COBIT </a:t>
            </a:r>
            <a:r>
              <a:rPr lang="id-ID" sz="2400" dirty="0"/>
              <a:t>5 membuat informasi dan teknologi yang saling berhubungan </a:t>
            </a:r>
            <a:r>
              <a:rPr lang="id-ID" sz="2400" dirty="0" smtClean="0"/>
              <a:t> dapat </a:t>
            </a:r>
            <a:r>
              <a:rPr lang="id-ID" sz="2400" dirty="0"/>
              <a:t>dikelola secara holistik bagi keseluruhan perusahaan, </a:t>
            </a:r>
            <a:r>
              <a:rPr lang="id-ID" sz="2400" dirty="0" smtClean="0"/>
              <a:t> mengambil </a:t>
            </a:r>
            <a:r>
              <a:rPr lang="id-ID" sz="2400" dirty="0"/>
              <a:t>seluruh tanggungjawab bisnis dan fungsional, </a:t>
            </a:r>
            <a:r>
              <a:rPr lang="id-ID" sz="2400" dirty="0" smtClean="0"/>
              <a:t>memperhatikan </a:t>
            </a:r>
            <a:r>
              <a:rPr lang="id-ID" sz="2400" dirty="0"/>
              <a:t>kepentingan TI terkait stakeholder internal dan </a:t>
            </a:r>
            <a:r>
              <a:rPr lang="id-ID" sz="2400" dirty="0" smtClean="0"/>
              <a:t>eksternal</a:t>
            </a:r>
            <a:r>
              <a:rPr lang="id-ID" sz="2400" dirty="0"/>
              <a:t>.</a:t>
            </a:r>
          </a:p>
          <a:p>
            <a:r>
              <a:rPr lang="id-ID" sz="2400" dirty="0" smtClean="0"/>
              <a:t>Prinsip </a:t>
            </a:r>
            <a:r>
              <a:rPr lang="id-ID" sz="2400" dirty="0"/>
              <a:t>dan kemampuan COBIT 5 dapat diterapkan pada perusahaan </a:t>
            </a:r>
            <a:r>
              <a:rPr lang="id-ID" sz="2400" dirty="0" smtClean="0"/>
              <a:t>berskala </a:t>
            </a:r>
            <a:r>
              <a:rPr lang="id-ID" sz="2400" dirty="0"/>
              <a:t>kecil – besar, baik yang swasta atau non-profit, juga pada </a:t>
            </a:r>
            <a:r>
              <a:rPr lang="id-ID" sz="2400" dirty="0" smtClean="0"/>
              <a:t>sektor </a:t>
            </a:r>
            <a:r>
              <a:rPr lang="id-ID" sz="2400" dirty="0"/>
              <a:t>pelayanan publik.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6487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5454"/>
            <a:ext cx="8229600" cy="1066800"/>
          </a:xfrm>
        </p:spPr>
        <p:txBody>
          <a:bodyPr>
            <a:normAutofit/>
          </a:bodyPr>
          <a:lstStyle/>
          <a:p>
            <a:r>
              <a:rPr lang="id-ID" sz="3200" dirty="0"/>
              <a:t>COBIT 5 </a:t>
            </a:r>
            <a:r>
              <a:rPr lang="id-ID" sz="3200" dirty="0" smtClean="0"/>
              <a:t>Enablers</a:t>
            </a:r>
            <a:endParaRPr lang="id-ID" sz="3200" dirty="0"/>
          </a:p>
        </p:txBody>
      </p:sp>
      <p:sp>
        <p:nvSpPr>
          <p:cNvPr id="5" name="object 4"/>
          <p:cNvSpPr/>
          <p:nvPr/>
        </p:nvSpPr>
        <p:spPr>
          <a:xfrm>
            <a:off x="1181100" y="1882254"/>
            <a:ext cx="6781800" cy="44180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6363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7215"/>
            <a:ext cx="8229600" cy="1066800"/>
          </a:xfrm>
        </p:spPr>
        <p:txBody>
          <a:bodyPr>
            <a:normAutofit/>
          </a:bodyPr>
          <a:lstStyle/>
          <a:p>
            <a:r>
              <a:rPr lang="en-US" sz="2800" dirty="0"/>
              <a:t>COBIT 5:  Now One </a:t>
            </a:r>
            <a:r>
              <a:rPr lang="en-US" sz="2800" dirty="0" smtClean="0"/>
              <a:t>Complete</a:t>
            </a:r>
            <a:r>
              <a:rPr lang="id-ID" sz="2800" dirty="0" smtClean="0"/>
              <a:t> </a:t>
            </a:r>
            <a:r>
              <a:rPr lang="en-US" sz="2800" dirty="0" smtClean="0"/>
              <a:t>Business </a:t>
            </a:r>
            <a:r>
              <a:rPr lang="en-US" sz="2800" dirty="0"/>
              <a:t>Framework</a:t>
            </a:r>
            <a:endParaRPr lang="id-ID" sz="2800" dirty="0"/>
          </a:p>
        </p:txBody>
      </p:sp>
      <p:sp>
        <p:nvSpPr>
          <p:cNvPr id="4" name="object 15"/>
          <p:cNvSpPr/>
          <p:nvPr/>
        </p:nvSpPr>
        <p:spPr>
          <a:xfrm>
            <a:off x="2107168" y="1906272"/>
            <a:ext cx="5922264" cy="3505200"/>
          </a:xfrm>
          <a:custGeom>
            <a:avLst/>
            <a:gdLst/>
            <a:ahLst/>
            <a:cxnLst/>
            <a:rect l="l" t="t" r="r" b="b"/>
            <a:pathLst>
              <a:path w="5922264" h="3505200">
                <a:moveTo>
                  <a:pt x="0" y="3505200"/>
                </a:moveTo>
                <a:lnTo>
                  <a:pt x="5922264" y="3505200"/>
                </a:lnTo>
                <a:lnTo>
                  <a:pt x="5922264" y="0"/>
                </a:lnTo>
                <a:lnTo>
                  <a:pt x="0" y="0"/>
                </a:lnTo>
                <a:lnTo>
                  <a:pt x="0" y="3505200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" name="object 16"/>
          <p:cNvSpPr/>
          <p:nvPr/>
        </p:nvSpPr>
        <p:spPr>
          <a:xfrm>
            <a:off x="2259568" y="2058673"/>
            <a:ext cx="2933700" cy="338327"/>
          </a:xfrm>
          <a:custGeom>
            <a:avLst/>
            <a:gdLst/>
            <a:ahLst/>
            <a:cxnLst/>
            <a:rect l="l" t="t" r="r" b="b"/>
            <a:pathLst>
              <a:path w="2933700" h="338327">
                <a:moveTo>
                  <a:pt x="0" y="338327"/>
                </a:moveTo>
                <a:lnTo>
                  <a:pt x="2933700" y="338327"/>
                </a:lnTo>
                <a:lnTo>
                  <a:pt x="2933700" y="0"/>
                </a:lnTo>
                <a:lnTo>
                  <a:pt x="0" y="0"/>
                </a:lnTo>
                <a:lnTo>
                  <a:pt x="0" y="338327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" name="object 17"/>
          <p:cNvSpPr/>
          <p:nvPr/>
        </p:nvSpPr>
        <p:spPr>
          <a:xfrm>
            <a:off x="7115032" y="5079241"/>
            <a:ext cx="893063" cy="307848"/>
          </a:xfrm>
          <a:custGeom>
            <a:avLst/>
            <a:gdLst/>
            <a:ahLst/>
            <a:cxnLst/>
            <a:rect l="l" t="t" r="r" b="b"/>
            <a:pathLst>
              <a:path w="893063" h="307848">
                <a:moveTo>
                  <a:pt x="0" y="307848"/>
                </a:moveTo>
                <a:lnTo>
                  <a:pt x="893063" y="307848"/>
                </a:lnTo>
                <a:lnTo>
                  <a:pt x="893063" y="0"/>
                </a:lnTo>
                <a:lnTo>
                  <a:pt x="0" y="0"/>
                </a:lnTo>
                <a:lnTo>
                  <a:pt x="0" y="307848"/>
                </a:lnTo>
                <a:close/>
              </a:path>
            </a:pathLst>
          </a:custGeom>
          <a:solidFill>
            <a:srgbClr val="92D05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7" name="object 18"/>
          <p:cNvSpPr/>
          <p:nvPr/>
        </p:nvSpPr>
        <p:spPr>
          <a:xfrm>
            <a:off x="2120884" y="2515872"/>
            <a:ext cx="4937759" cy="2895600"/>
          </a:xfrm>
          <a:custGeom>
            <a:avLst/>
            <a:gdLst/>
            <a:ahLst/>
            <a:cxnLst/>
            <a:rect l="l" t="t" r="r" b="b"/>
            <a:pathLst>
              <a:path w="4937759" h="2895600">
                <a:moveTo>
                  <a:pt x="0" y="2895600"/>
                </a:moveTo>
                <a:lnTo>
                  <a:pt x="4937759" y="2895600"/>
                </a:lnTo>
                <a:lnTo>
                  <a:pt x="4937759" y="0"/>
                </a:lnTo>
                <a:lnTo>
                  <a:pt x="0" y="0"/>
                </a:lnTo>
                <a:lnTo>
                  <a:pt x="0" y="2895600"/>
                </a:lnTo>
                <a:close/>
              </a:path>
            </a:pathLst>
          </a:custGeom>
          <a:solidFill>
            <a:srgbClr val="B16B01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19"/>
          <p:cNvSpPr/>
          <p:nvPr/>
        </p:nvSpPr>
        <p:spPr>
          <a:xfrm>
            <a:off x="2120884" y="3178813"/>
            <a:ext cx="3816096" cy="2232660"/>
          </a:xfrm>
          <a:custGeom>
            <a:avLst/>
            <a:gdLst/>
            <a:ahLst/>
            <a:cxnLst/>
            <a:rect l="l" t="t" r="r" b="b"/>
            <a:pathLst>
              <a:path w="3816096" h="2232659">
                <a:moveTo>
                  <a:pt x="0" y="2232660"/>
                </a:moveTo>
                <a:lnTo>
                  <a:pt x="3816096" y="2232660"/>
                </a:lnTo>
                <a:lnTo>
                  <a:pt x="3816096" y="0"/>
                </a:lnTo>
                <a:lnTo>
                  <a:pt x="0" y="0"/>
                </a:lnTo>
                <a:lnTo>
                  <a:pt x="0" y="2232660"/>
                </a:lnTo>
                <a:close/>
              </a:path>
            </a:pathLst>
          </a:custGeom>
          <a:solidFill>
            <a:srgbClr val="5893D4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20"/>
          <p:cNvSpPr/>
          <p:nvPr/>
        </p:nvSpPr>
        <p:spPr>
          <a:xfrm>
            <a:off x="2120884" y="3826513"/>
            <a:ext cx="2592324" cy="1584959"/>
          </a:xfrm>
          <a:custGeom>
            <a:avLst/>
            <a:gdLst/>
            <a:ahLst/>
            <a:cxnLst/>
            <a:rect l="l" t="t" r="r" b="b"/>
            <a:pathLst>
              <a:path w="2592324" h="1584959">
                <a:moveTo>
                  <a:pt x="0" y="1584959"/>
                </a:moveTo>
                <a:lnTo>
                  <a:pt x="2592324" y="1584959"/>
                </a:lnTo>
                <a:lnTo>
                  <a:pt x="2592324" y="0"/>
                </a:lnTo>
                <a:lnTo>
                  <a:pt x="0" y="0"/>
                </a:lnTo>
                <a:lnTo>
                  <a:pt x="0" y="1584959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object 21"/>
          <p:cNvSpPr/>
          <p:nvPr/>
        </p:nvSpPr>
        <p:spPr>
          <a:xfrm>
            <a:off x="2120884" y="4402585"/>
            <a:ext cx="1367027" cy="1008888"/>
          </a:xfrm>
          <a:custGeom>
            <a:avLst/>
            <a:gdLst/>
            <a:ahLst/>
            <a:cxnLst/>
            <a:rect l="l" t="t" r="r" b="b"/>
            <a:pathLst>
              <a:path w="1367027" h="1008888">
                <a:moveTo>
                  <a:pt x="0" y="1008887"/>
                </a:moveTo>
                <a:lnTo>
                  <a:pt x="1367027" y="1008887"/>
                </a:lnTo>
                <a:lnTo>
                  <a:pt x="1367027" y="0"/>
                </a:lnTo>
                <a:lnTo>
                  <a:pt x="0" y="0"/>
                </a:lnTo>
                <a:lnTo>
                  <a:pt x="0" y="1008887"/>
                </a:lnTo>
                <a:close/>
              </a:path>
            </a:pathLst>
          </a:custGeom>
          <a:solidFill>
            <a:srgbClr val="FF99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" name="object 22"/>
          <p:cNvSpPr/>
          <p:nvPr/>
        </p:nvSpPr>
        <p:spPr>
          <a:xfrm>
            <a:off x="2082784" y="1955041"/>
            <a:ext cx="76200" cy="3456431"/>
          </a:xfrm>
          <a:custGeom>
            <a:avLst/>
            <a:gdLst/>
            <a:ahLst/>
            <a:cxnLst/>
            <a:rect l="l" t="t" r="r" b="b"/>
            <a:pathLst>
              <a:path w="76200" h="3456431">
                <a:moveTo>
                  <a:pt x="31750" y="3456431"/>
                </a:moveTo>
                <a:lnTo>
                  <a:pt x="44450" y="3456431"/>
                </a:lnTo>
                <a:lnTo>
                  <a:pt x="44450" y="63500"/>
                </a:lnTo>
                <a:lnTo>
                  <a:pt x="76200" y="76200"/>
                </a:lnTo>
                <a:lnTo>
                  <a:pt x="38100" y="0"/>
                </a:lnTo>
                <a:lnTo>
                  <a:pt x="31750" y="63500"/>
                </a:lnTo>
                <a:lnTo>
                  <a:pt x="31750" y="3456431"/>
                </a:lnTo>
                <a:close/>
              </a:path>
              <a:path w="76200" h="3456431">
                <a:moveTo>
                  <a:pt x="31750" y="63500"/>
                </a:moveTo>
                <a:lnTo>
                  <a:pt x="38100" y="0"/>
                </a:lnTo>
                <a:lnTo>
                  <a:pt x="0" y="76200"/>
                </a:lnTo>
                <a:lnTo>
                  <a:pt x="31749" y="76200"/>
                </a:lnTo>
                <a:lnTo>
                  <a:pt x="31750" y="63500"/>
                </a:lnTo>
                <a:close/>
              </a:path>
              <a:path w="76200" h="3456431">
                <a:moveTo>
                  <a:pt x="76200" y="76200"/>
                </a:moveTo>
                <a:lnTo>
                  <a:pt x="44450" y="63500"/>
                </a:lnTo>
                <a:lnTo>
                  <a:pt x="44450" y="76199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23"/>
          <p:cNvSpPr/>
          <p:nvPr/>
        </p:nvSpPr>
        <p:spPr>
          <a:xfrm>
            <a:off x="2120884" y="5373373"/>
            <a:ext cx="5903976" cy="76200"/>
          </a:xfrm>
          <a:custGeom>
            <a:avLst/>
            <a:gdLst/>
            <a:ahLst/>
            <a:cxnLst/>
            <a:rect l="l" t="t" r="r" b="b"/>
            <a:pathLst>
              <a:path w="5903976" h="76200">
                <a:moveTo>
                  <a:pt x="5840476" y="44450"/>
                </a:moveTo>
                <a:lnTo>
                  <a:pt x="5827775" y="44450"/>
                </a:lnTo>
                <a:lnTo>
                  <a:pt x="5827776" y="76200"/>
                </a:lnTo>
                <a:lnTo>
                  <a:pt x="5903976" y="38100"/>
                </a:lnTo>
                <a:lnTo>
                  <a:pt x="5840476" y="44450"/>
                </a:lnTo>
                <a:close/>
              </a:path>
              <a:path w="5903976" h="76200">
                <a:moveTo>
                  <a:pt x="5840476" y="31750"/>
                </a:moveTo>
                <a:lnTo>
                  <a:pt x="5827776" y="0"/>
                </a:lnTo>
                <a:lnTo>
                  <a:pt x="5827775" y="31750"/>
                </a:lnTo>
                <a:lnTo>
                  <a:pt x="5840476" y="31750"/>
                </a:lnTo>
                <a:close/>
              </a:path>
              <a:path w="5903976" h="76200">
                <a:moveTo>
                  <a:pt x="0" y="31750"/>
                </a:moveTo>
                <a:lnTo>
                  <a:pt x="0" y="44450"/>
                </a:lnTo>
                <a:lnTo>
                  <a:pt x="5840476" y="44450"/>
                </a:lnTo>
                <a:lnTo>
                  <a:pt x="5903976" y="38100"/>
                </a:lnTo>
                <a:lnTo>
                  <a:pt x="5827776" y="0"/>
                </a:lnTo>
                <a:lnTo>
                  <a:pt x="5840476" y="31750"/>
                </a:lnTo>
                <a:lnTo>
                  <a:pt x="0" y="3175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24"/>
          <p:cNvSpPr/>
          <p:nvPr/>
        </p:nvSpPr>
        <p:spPr>
          <a:xfrm>
            <a:off x="5972793" y="3022603"/>
            <a:ext cx="1066800" cy="685800"/>
          </a:xfrm>
          <a:custGeom>
            <a:avLst/>
            <a:gdLst/>
            <a:ahLst/>
            <a:cxnLst/>
            <a:rect l="l" t="t" r="r" b="b"/>
            <a:pathLst>
              <a:path w="1066800" h="685800">
                <a:moveTo>
                  <a:pt x="0" y="342900"/>
                </a:moveTo>
                <a:lnTo>
                  <a:pt x="1767" y="371020"/>
                </a:lnTo>
                <a:lnTo>
                  <a:pt x="6979" y="398514"/>
                </a:lnTo>
                <a:lnTo>
                  <a:pt x="27188" y="451274"/>
                </a:lnTo>
                <a:lnTo>
                  <a:pt x="59527" y="500472"/>
                </a:lnTo>
                <a:lnTo>
                  <a:pt x="102900" y="545403"/>
                </a:lnTo>
                <a:lnTo>
                  <a:pt x="156209" y="585358"/>
                </a:lnTo>
                <a:lnTo>
                  <a:pt x="218358" y="619634"/>
                </a:lnTo>
                <a:lnTo>
                  <a:pt x="252404" y="634420"/>
                </a:lnTo>
                <a:lnTo>
                  <a:pt x="288249" y="647522"/>
                </a:lnTo>
                <a:lnTo>
                  <a:pt x="325754" y="658850"/>
                </a:lnTo>
                <a:lnTo>
                  <a:pt x="364784" y="668316"/>
                </a:lnTo>
                <a:lnTo>
                  <a:pt x="405201" y="675833"/>
                </a:lnTo>
                <a:lnTo>
                  <a:pt x="446867" y="681311"/>
                </a:lnTo>
                <a:lnTo>
                  <a:pt x="489645" y="684663"/>
                </a:lnTo>
                <a:lnTo>
                  <a:pt x="533400" y="685800"/>
                </a:lnTo>
                <a:lnTo>
                  <a:pt x="577154" y="684663"/>
                </a:lnTo>
                <a:lnTo>
                  <a:pt x="619932" y="681311"/>
                </a:lnTo>
                <a:lnTo>
                  <a:pt x="661598" y="675833"/>
                </a:lnTo>
                <a:lnTo>
                  <a:pt x="702015" y="668316"/>
                </a:lnTo>
                <a:lnTo>
                  <a:pt x="741045" y="658850"/>
                </a:lnTo>
                <a:lnTo>
                  <a:pt x="778550" y="647522"/>
                </a:lnTo>
                <a:lnTo>
                  <a:pt x="814395" y="634420"/>
                </a:lnTo>
                <a:lnTo>
                  <a:pt x="848441" y="619634"/>
                </a:lnTo>
                <a:lnTo>
                  <a:pt x="880551" y="603250"/>
                </a:lnTo>
                <a:lnTo>
                  <a:pt x="938418" y="566046"/>
                </a:lnTo>
                <a:lnTo>
                  <a:pt x="986896" y="523515"/>
                </a:lnTo>
                <a:lnTo>
                  <a:pt x="1024890" y="476363"/>
                </a:lnTo>
                <a:lnTo>
                  <a:pt x="1051300" y="425295"/>
                </a:lnTo>
                <a:lnTo>
                  <a:pt x="1065032" y="371020"/>
                </a:lnTo>
                <a:lnTo>
                  <a:pt x="1066800" y="342900"/>
                </a:lnTo>
                <a:lnTo>
                  <a:pt x="1065032" y="314779"/>
                </a:lnTo>
                <a:lnTo>
                  <a:pt x="1051300" y="260504"/>
                </a:lnTo>
                <a:lnTo>
                  <a:pt x="1024890" y="209436"/>
                </a:lnTo>
                <a:lnTo>
                  <a:pt x="986896" y="162284"/>
                </a:lnTo>
                <a:lnTo>
                  <a:pt x="938418" y="119753"/>
                </a:lnTo>
                <a:lnTo>
                  <a:pt x="880551" y="82549"/>
                </a:lnTo>
                <a:lnTo>
                  <a:pt x="848441" y="66165"/>
                </a:lnTo>
                <a:lnTo>
                  <a:pt x="814395" y="51379"/>
                </a:lnTo>
                <a:lnTo>
                  <a:pt x="778550" y="38277"/>
                </a:lnTo>
                <a:lnTo>
                  <a:pt x="741045" y="26949"/>
                </a:lnTo>
                <a:lnTo>
                  <a:pt x="702015" y="17483"/>
                </a:lnTo>
                <a:lnTo>
                  <a:pt x="661598" y="9966"/>
                </a:lnTo>
                <a:lnTo>
                  <a:pt x="619932" y="4488"/>
                </a:lnTo>
                <a:lnTo>
                  <a:pt x="577154" y="1136"/>
                </a:lnTo>
                <a:lnTo>
                  <a:pt x="533400" y="0"/>
                </a:lnTo>
                <a:lnTo>
                  <a:pt x="489645" y="1136"/>
                </a:lnTo>
                <a:lnTo>
                  <a:pt x="446867" y="4488"/>
                </a:lnTo>
                <a:lnTo>
                  <a:pt x="405201" y="9966"/>
                </a:lnTo>
                <a:lnTo>
                  <a:pt x="364784" y="17483"/>
                </a:lnTo>
                <a:lnTo>
                  <a:pt x="325755" y="26949"/>
                </a:lnTo>
                <a:lnTo>
                  <a:pt x="288249" y="38277"/>
                </a:lnTo>
                <a:lnTo>
                  <a:pt x="252404" y="51379"/>
                </a:lnTo>
                <a:lnTo>
                  <a:pt x="218358" y="66165"/>
                </a:lnTo>
                <a:lnTo>
                  <a:pt x="186248" y="82549"/>
                </a:lnTo>
                <a:lnTo>
                  <a:pt x="128381" y="119753"/>
                </a:lnTo>
                <a:lnTo>
                  <a:pt x="79903" y="162284"/>
                </a:lnTo>
                <a:lnTo>
                  <a:pt x="41909" y="209436"/>
                </a:lnTo>
                <a:lnTo>
                  <a:pt x="15499" y="260504"/>
                </a:lnTo>
                <a:lnTo>
                  <a:pt x="1767" y="314779"/>
                </a:lnTo>
                <a:lnTo>
                  <a:pt x="0" y="342900"/>
                </a:lnTo>
                <a:close/>
              </a:path>
            </a:pathLst>
          </a:custGeom>
          <a:solidFill>
            <a:srgbClr val="2D66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25"/>
          <p:cNvSpPr/>
          <p:nvPr/>
        </p:nvSpPr>
        <p:spPr>
          <a:xfrm>
            <a:off x="5972793" y="3022603"/>
            <a:ext cx="1066800" cy="685800"/>
          </a:xfrm>
          <a:custGeom>
            <a:avLst/>
            <a:gdLst/>
            <a:ahLst/>
            <a:cxnLst/>
            <a:rect l="l" t="t" r="r" b="b"/>
            <a:pathLst>
              <a:path w="1066800" h="685800">
                <a:moveTo>
                  <a:pt x="0" y="342900"/>
                </a:moveTo>
                <a:lnTo>
                  <a:pt x="6979" y="287285"/>
                </a:lnTo>
                <a:lnTo>
                  <a:pt x="27188" y="234525"/>
                </a:lnTo>
                <a:lnTo>
                  <a:pt x="59527" y="185327"/>
                </a:lnTo>
                <a:lnTo>
                  <a:pt x="102900" y="140396"/>
                </a:lnTo>
                <a:lnTo>
                  <a:pt x="156209" y="100441"/>
                </a:lnTo>
                <a:lnTo>
                  <a:pt x="218358" y="66165"/>
                </a:lnTo>
                <a:lnTo>
                  <a:pt x="252404" y="51379"/>
                </a:lnTo>
                <a:lnTo>
                  <a:pt x="288249" y="38277"/>
                </a:lnTo>
                <a:lnTo>
                  <a:pt x="325755" y="26949"/>
                </a:lnTo>
                <a:lnTo>
                  <a:pt x="364784" y="17483"/>
                </a:lnTo>
                <a:lnTo>
                  <a:pt x="405201" y="9966"/>
                </a:lnTo>
                <a:lnTo>
                  <a:pt x="446867" y="4488"/>
                </a:lnTo>
                <a:lnTo>
                  <a:pt x="489645" y="1136"/>
                </a:lnTo>
                <a:lnTo>
                  <a:pt x="533400" y="0"/>
                </a:lnTo>
                <a:lnTo>
                  <a:pt x="577154" y="1136"/>
                </a:lnTo>
                <a:lnTo>
                  <a:pt x="619932" y="4488"/>
                </a:lnTo>
                <a:lnTo>
                  <a:pt x="661598" y="9966"/>
                </a:lnTo>
                <a:lnTo>
                  <a:pt x="702015" y="17483"/>
                </a:lnTo>
                <a:lnTo>
                  <a:pt x="741045" y="26949"/>
                </a:lnTo>
                <a:lnTo>
                  <a:pt x="778550" y="38277"/>
                </a:lnTo>
                <a:lnTo>
                  <a:pt x="814395" y="51379"/>
                </a:lnTo>
                <a:lnTo>
                  <a:pt x="848441" y="66165"/>
                </a:lnTo>
                <a:lnTo>
                  <a:pt x="880551" y="82549"/>
                </a:lnTo>
                <a:lnTo>
                  <a:pt x="938418" y="119753"/>
                </a:lnTo>
                <a:lnTo>
                  <a:pt x="986896" y="162284"/>
                </a:lnTo>
                <a:lnTo>
                  <a:pt x="1024890" y="209436"/>
                </a:lnTo>
                <a:lnTo>
                  <a:pt x="1051300" y="260504"/>
                </a:lnTo>
                <a:lnTo>
                  <a:pt x="1065032" y="314779"/>
                </a:lnTo>
                <a:lnTo>
                  <a:pt x="1066800" y="342900"/>
                </a:lnTo>
                <a:lnTo>
                  <a:pt x="1065032" y="371020"/>
                </a:lnTo>
                <a:lnTo>
                  <a:pt x="1051300" y="425295"/>
                </a:lnTo>
                <a:lnTo>
                  <a:pt x="1024890" y="476363"/>
                </a:lnTo>
                <a:lnTo>
                  <a:pt x="986896" y="523515"/>
                </a:lnTo>
                <a:lnTo>
                  <a:pt x="938418" y="566046"/>
                </a:lnTo>
                <a:lnTo>
                  <a:pt x="880551" y="603250"/>
                </a:lnTo>
                <a:lnTo>
                  <a:pt x="848441" y="619634"/>
                </a:lnTo>
                <a:lnTo>
                  <a:pt x="814395" y="634420"/>
                </a:lnTo>
                <a:lnTo>
                  <a:pt x="778550" y="647522"/>
                </a:lnTo>
                <a:lnTo>
                  <a:pt x="741045" y="658850"/>
                </a:lnTo>
                <a:lnTo>
                  <a:pt x="702015" y="668316"/>
                </a:lnTo>
                <a:lnTo>
                  <a:pt x="661598" y="675833"/>
                </a:lnTo>
                <a:lnTo>
                  <a:pt x="619932" y="681311"/>
                </a:lnTo>
                <a:lnTo>
                  <a:pt x="577154" y="684663"/>
                </a:lnTo>
                <a:lnTo>
                  <a:pt x="533400" y="685800"/>
                </a:lnTo>
                <a:lnTo>
                  <a:pt x="489645" y="684663"/>
                </a:lnTo>
                <a:lnTo>
                  <a:pt x="446867" y="681311"/>
                </a:lnTo>
                <a:lnTo>
                  <a:pt x="405201" y="675833"/>
                </a:lnTo>
                <a:lnTo>
                  <a:pt x="364784" y="668316"/>
                </a:lnTo>
                <a:lnTo>
                  <a:pt x="325754" y="658850"/>
                </a:lnTo>
                <a:lnTo>
                  <a:pt x="288249" y="647522"/>
                </a:lnTo>
                <a:lnTo>
                  <a:pt x="252404" y="634420"/>
                </a:lnTo>
                <a:lnTo>
                  <a:pt x="218358" y="619634"/>
                </a:lnTo>
                <a:lnTo>
                  <a:pt x="186248" y="603250"/>
                </a:lnTo>
                <a:lnTo>
                  <a:pt x="128381" y="566046"/>
                </a:lnTo>
                <a:lnTo>
                  <a:pt x="79903" y="523515"/>
                </a:lnTo>
                <a:lnTo>
                  <a:pt x="41910" y="476363"/>
                </a:lnTo>
                <a:lnTo>
                  <a:pt x="15499" y="425295"/>
                </a:lnTo>
                <a:lnTo>
                  <a:pt x="1767" y="371020"/>
                </a:lnTo>
                <a:lnTo>
                  <a:pt x="0" y="342900"/>
                </a:lnTo>
                <a:close/>
              </a:path>
            </a:pathLst>
          </a:custGeom>
          <a:ln w="19812">
            <a:solidFill>
              <a:srgbClr val="117DA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26"/>
          <p:cNvSpPr/>
          <p:nvPr/>
        </p:nvSpPr>
        <p:spPr>
          <a:xfrm>
            <a:off x="6048993" y="4013203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342900"/>
                </a:moveTo>
                <a:lnTo>
                  <a:pt x="1515" y="371020"/>
                </a:lnTo>
                <a:lnTo>
                  <a:pt x="5984" y="398514"/>
                </a:lnTo>
                <a:lnTo>
                  <a:pt x="23311" y="451274"/>
                </a:lnTo>
                <a:lnTo>
                  <a:pt x="51037" y="500472"/>
                </a:lnTo>
                <a:lnTo>
                  <a:pt x="88221" y="545403"/>
                </a:lnTo>
                <a:lnTo>
                  <a:pt x="133921" y="585358"/>
                </a:lnTo>
                <a:lnTo>
                  <a:pt x="159670" y="603250"/>
                </a:lnTo>
                <a:lnTo>
                  <a:pt x="187195" y="619634"/>
                </a:lnTo>
                <a:lnTo>
                  <a:pt x="216379" y="634420"/>
                </a:lnTo>
                <a:lnTo>
                  <a:pt x="247102" y="647522"/>
                </a:lnTo>
                <a:lnTo>
                  <a:pt x="279249" y="658850"/>
                </a:lnTo>
                <a:lnTo>
                  <a:pt x="312700" y="668316"/>
                </a:lnTo>
                <a:lnTo>
                  <a:pt x="347338" y="675833"/>
                </a:lnTo>
                <a:lnTo>
                  <a:pt x="383046" y="681311"/>
                </a:lnTo>
                <a:lnTo>
                  <a:pt x="419706" y="684663"/>
                </a:lnTo>
                <a:lnTo>
                  <a:pt x="457200" y="685800"/>
                </a:lnTo>
                <a:lnTo>
                  <a:pt x="494693" y="684663"/>
                </a:lnTo>
                <a:lnTo>
                  <a:pt x="531353" y="681311"/>
                </a:lnTo>
                <a:lnTo>
                  <a:pt x="567061" y="675833"/>
                </a:lnTo>
                <a:lnTo>
                  <a:pt x="601699" y="668316"/>
                </a:lnTo>
                <a:lnTo>
                  <a:pt x="635150" y="658850"/>
                </a:lnTo>
                <a:lnTo>
                  <a:pt x="667297" y="647522"/>
                </a:lnTo>
                <a:lnTo>
                  <a:pt x="698020" y="634420"/>
                </a:lnTo>
                <a:lnTo>
                  <a:pt x="727204" y="619634"/>
                </a:lnTo>
                <a:lnTo>
                  <a:pt x="754729" y="603250"/>
                </a:lnTo>
                <a:lnTo>
                  <a:pt x="780478" y="585358"/>
                </a:lnTo>
                <a:lnTo>
                  <a:pt x="804334" y="566046"/>
                </a:lnTo>
                <a:lnTo>
                  <a:pt x="845894" y="523515"/>
                </a:lnTo>
                <a:lnTo>
                  <a:pt x="878466" y="476363"/>
                </a:lnTo>
                <a:lnTo>
                  <a:pt x="901110" y="425295"/>
                </a:lnTo>
                <a:lnTo>
                  <a:pt x="912884" y="371020"/>
                </a:lnTo>
                <a:lnTo>
                  <a:pt x="914400" y="342900"/>
                </a:lnTo>
                <a:lnTo>
                  <a:pt x="912884" y="314779"/>
                </a:lnTo>
                <a:lnTo>
                  <a:pt x="901110" y="260504"/>
                </a:lnTo>
                <a:lnTo>
                  <a:pt x="878466" y="209436"/>
                </a:lnTo>
                <a:lnTo>
                  <a:pt x="845894" y="162284"/>
                </a:lnTo>
                <a:lnTo>
                  <a:pt x="804334" y="119753"/>
                </a:lnTo>
                <a:lnTo>
                  <a:pt x="780478" y="100441"/>
                </a:lnTo>
                <a:lnTo>
                  <a:pt x="754729" y="82549"/>
                </a:lnTo>
                <a:lnTo>
                  <a:pt x="727204" y="66165"/>
                </a:lnTo>
                <a:lnTo>
                  <a:pt x="698020" y="51379"/>
                </a:lnTo>
                <a:lnTo>
                  <a:pt x="667297" y="38277"/>
                </a:lnTo>
                <a:lnTo>
                  <a:pt x="635150" y="26949"/>
                </a:lnTo>
                <a:lnTo>
                  <a:pt x="601699" y="17483"/>
                </a:lnTo>
                <a:lnTo>
                  <a:pt x="567061" y="9966"/>
                </a:lnTo>
                <a:lnTo>
                  <a:pt x="531353" y="4488"/>
                </a:lnTo>
                <a:lnTo>
                  <a:pt x="494693" y="1136"/>
                </a:lnTo>
                <a:lnTo>
                  <a:pt x="457200" y="0"/>
                </a:lnTo>
                <a:lnTo>
                  <a:pt x="419706" y="1136"/>
                </a:lnTo>
                <a:lnTo>
                  <a:pt x="383046" y="4488"/>
                </a:lnTo>
                <a:lnTo>
                  <a:pt x="347338" y="9966"/>
                </a:lnTo>
                <a:lnTo>
                  <a:pt x="312700" y="17483"/>
                </a:lnTo>
                <a:lnTo>
                  <a:pt x="279249" y="26949"/>
                </a:lnTo>
                <a:lnTo>
                  <a:pt x="247102" y="38277"/>
                </a:lnTo>
                <a:lnTo>
                  <a:pt x="216379" y="51379"/>
                </a:lnTo>
                <a:lnTo>
                  <a:pt x="187195" y="66165"/>
                </a:lnTo>
                <a:lnTo>
                  <a:pt x="159670" y="82549"/>
                </a:lnTo>
                <a:lnTo>
                  <a:pt x="133921" y="100441"/>
                </a:lnTo>
                <a:lnTo>
                  <a:pt x="110065" y="119753"/>
                </a:lnTo>
                <a:lnTo>
                  <a:pt x="68505" y="162284"/>
                </a:lnTo>
                <a:lnTo>
                  <a:pt x="35933" y="209436"/>
                </a:lnTo>
                <a:lnTo>
                  <a:pt x="13289" y="260504"/>
                </a:lnTo>
                <a:lnTo>
                  <a:pt x="1515" y="314779"/>
                </a:lnTo>
                <a:lnTo>
                  <a:pt x="0" y="342900"/>
                </a:lnTo>
                <a:close/>
              </a:path>
            </a:pathLst>
          </a:custGeom>
          <a:solidFill>
            <a:srgbClr val="2D663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27"/>
          <p:cNvSpPr/>
          <p:nvPr/>
        </p:nvSpPr>
        <p:spPr>
          <a:xfrm>
            <a:off x="6048993" y="4013203"/>
            <a:ext cx="914400" cy="685800"/>
          </a:xfrm>
          <a:custGeom>
            <a:avLst/>
            <a:gdLst/>
            <a:ahLst/>
            <a:cxnLst/>
            <a:rect l="l" t="t" r="r" b="b"/>
            <a:pathLst>
              <a:path w="914400" h="685800">
                <a:moveTo>
                  <a:pt x="0" y="342900"/>
                </a:moveTo>
                <a:lnTo>
                  <a:pt x="5984" y="287285"/>
                </a:lnTo>
                <a:lnTo>
                  <a:pt x="23311" y="234525"/>
                </a:lnTo>
                <a:lnTo>
                  <a:pt x="51037" y="185327"/>
                </a:lnTo>
                <a:lnTo>
                  <a:pt x="88221" y="140396"/>
                </a:lnTo>
                <a:lnTo>
                  <a:pt x="133921" y="100441"/>
                </a:lnTo>
                <a:lnTo>
                  <a:pt x="159670" y="82549"/>
                </a:lnTo>
                <a:lnTo>
                  <a:pt x="187195" y="66165"/>
                </a:lnTo>
                <a:lnTo>
                  <a:pt x="216379" y="51379"/>
                </a:lnTo>
                <a:lnTo>
                  <a:pt x="247102" y="38277"/>
                </a:lnTo>
                <a:lnTo>
                  <a:pt x="279249" y="26949"/>
                </a:lnTo>
                <a:lnTo>
                  <a:pt x="312700" y="17483"/>
                </a:lnTo>
                <a:lnTo>
                  <a:pt x="347338" y="9966"/>
                </a:lnTo>
                <a:lnTo>
                  <a:pt x="383046" y="4488"/>
                </a:lnTo>
                <a:lnTo>
                  <a:pt x="419706" y="1136"/>
                </a:lnTo>
                <a:lnTo>
                  <a:pt x="457200" y="0"/>
                </a:lnTo>
                <a:lnTo>
                  <a:pt x="494693" y="1136"/>
                </a:lnTo>
                <a:lnTo>
                  <a:pt x="531353" y="4488"/>
                </a:lnTo>
                <a:lnTo>
                  <a:pt x="567061" y="9966"/>
                </a:lnTo>
                <a:lnTo>
                  <a:pt x="601699" y="17483"/>
                </a:lnTo>
                <a:lnTo>
                  <a:pt x="635150" y="26949"/>
                </a:lnTo>
                <a:lnTo>
                  <a:pt x="667297" y="38277"/>
                </a:lnTo>
                <a:lnTo>
                  <a:pt x="698020" y="51379"/>
                </a:lnTo>
                <a:lnTo>
                  <a:pt x="727204" y="66165"/>
                </a:lnTo>
                <a:lnTo>
                  <a:pt x="754729" y="82549"/>
                </a:lnTo>
                <a:lnTo>
                  <a:pt x="780478" y="100441"/>
                </a:lnTo>
                <a:lnTo>
                  <a:pt x="804334" y="119753"/>
                </a:lnTo>
                <a:lnTo>
                  <a:pt x="845894" y="162284"/>
                </a:lnTo>
                <a:lnTo>
                  <a:pt x="878466" y="209436"/>
                </a:lnTo>
                <a:lnTo>
                  <a:pt x="901110" y="260504"/>
                </a:lnTo>
                <a:lnTo>
                  <a:pt x="912884" y="314779"/>
                </a:lnTo>
                <a:lnTo>
                  <a:pt x="914400" y="342900"/>
                </a:lnTo>
                <a:lnTo>
                  <a:pt x="912884" y="371020"/>
                </a:lnTo>
                <a:lnTo>
                  <a:pt x="901110" y="425295"/>
                </a:lnTo>
                <a:lnTo>
                  <a:pt x="878466" y="476363"/>
                </a:lnTo>
                <a:lnTo>
                  <a:pt x="845894" y="523515"/>
                </a:lnTo>
                <a:lnTo>
                  <a:pt x="804334" y="566046"/>
                </a:lnTo>
                <a:lnTo>
                  <a:pt x="780478" y="585358"/>
                </a:lnTo>
                <a:lnTo>
                  <a:pt x="754729" y="603250"/>
                </a:lnTo>
                <a:lnTo>
                  <a:pt x="727204" y="619634"/>
                </a:lnTo>
                <a:lnTo>
                  <a:pt x="698020" y="634420"/>
                </a:lnTo>
                <a:lnTo>
                  <a:pt x="667297" y="647522"/>
                </a:lnTo>
                <a:lnTo>
                  <a:pt x="635150" y="658850"/>
                </a:lnTo>
                <a:lnTo>
                  <a:pt x="601699" y="668316"/>
                </a:lnTo>
                <a:lnTo>
                  <a:pt x="567061" y="675833"/>
                </a:lnTo>
                <a:lnTo>
                  <a:pt x="531353" y="681311"/>
                </a:lnTo>
                <a:lnTo>
                  <a:pt x="494693" y="684663"/>
                </a:lnTo>
                <a:lnTo>
                  <a:pt x="457200" y="685800"/>
                </a:lnTo>
                <a:lnTo>
                  <a:pt x="419706" y="684663"/>
                </a:lnTo>
                <a:lnTo>
                  <a:pt x="383046" y="681311"/>
                </a:lnTo>
                <a:lnTo>
                  <a:pt x="347338" y="675833"/>
                </a:lnTo>
                <a:lnTo>
                  <a:pt x="312700" y="668316"/>
                </a:lnTo>
                <a:lnTo>
                  <a:pt x="279249" y="658850"/>
                </a:lnTo>
                <a:lnTo>
                  <a:pt x="247102" y="647522"/>
                </a:lnTo>
                <a:lnTo>
                  <a:pt x="216379" y="634420"/>
                </a:lnTo>
                <a:lnTo>
                  <a:pt x="187195" y="619634"/>
                </a:lnTo>
                <a:lnTo>
                  <a:pt x="159670" y="603250"/>
                </a:lnTo>
                <a:lnTo>
                  <a:pt x="133921" y="585358"/>
                </a:lnTo>
                <a:lnTo>
                  <a:pt x="110065" y="566046"/>
                </a:lnTo>
                <a:lnTo>
                  <a:pt x="68505" y="523515"/>
                </a:lnTo>
                <a:lnTo>
                  <a:pt x="35933" y="476363"/>
                </a:lnTo>
                <a:lnTo>
                  <a:pt x="13289" y="425295"/>
                </a:lnTo>
                <a:lnTo>
                  <a:pt x="1515" y="371020"/>
                </a:lnTo>
                <a:lnTo>
                  <a:pt x="0" y="342900"/>
                </a:lnTo>
                <a:close/>
              </a:path>
            </a:pathLst>
          </a:custGeom>
          <a:ln w="19812">
            <a:solidFill>
              <a:srgbClr val="117DA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28"/>
          <p:cNvSpPr/>
          <p:nvPr/>
        </p:nvSpPr>
        <p:spPr>
          <a:xfrm>
            <a:off x="6963393" y="5003803"/>
            <a:ext cx="1143000" cy="457200"/>
          </a:xfrm>
          <a:custGeom>
            <a:avLst/>
            <a:gdLst/>
            <a:ahLst/>
            <a:cxnLst/>
            <a:rect l="l" t="t" r="r" b="b"/>
            <a:pathLst>
              <a:path w="1143000" h="457200">
                <a:moveTo>
                  <a:pt x="0" y="228600"/>
                </a:moveTo>
                <a:lnTo>
                  <a:pt x="16611" y="173669"/>
                </a:lnTo>
                <a:lnTo>
                  <a:pt x="44916" y="139624"/>
                </a:lnTo>
                <a:lnTo>
                  <a:pt x="85632" y="108189"/>
                </a:lnTo>
                <a:lnTo>
                  <a:pt x="137582" y="79835"/>
                </a:lnTo>
                <a:lnTo>
                  <a:pt x="199588" y="55032"/>
                </a:lnTo>
                <a:lnTo>
                  <a:pt x="270474" y="34252"/>
                </a:lnTo>
                <a:lnTo>
                  <a:pt x="308878" y="25518"/>
                </a:lnTo>
                <a:lnTo>
                  <a:pt x="349061" y="17966"/>
                </a:lnTo>
                <a:lnTo>
                  <a:pt x="390875" y="11655"/>
                </a:lnTo>
                <a:lnTo>
                  <a:pt x="434173" y="6644"/>
                </a:lnTo>
                <a:lnTo>
                  <a:pt x="478808" y="2992"/>
                </a:lnTo>
                <a:lnTo>
                  <a:pt x="524632" y="757"/>
                </a:lnTo>
                <a:lnTo>
                  <a:pt x="571500" y="0"/>
                </a:lnTo>
                <a:lnTo>
                  <a:pt x="618367" y="757"/>
                </a:lnTo>
                <a:lnTo>
                  <a:pt x="664191" y="2992"/>
                </a:lnTo>
                <a:lnTo>
                  <a:pt x="708826" y="6644"/>
                </a:lnTo>
                <a:lnTo>
                  <a:pt x="752124" y="11655"/>
                </a:lnTo>
                <a:lnTo>
                  <a:pt x="793938" y="17966"/>
                </a:lnTo>
                <a:lnTo>
                  <a:pt x="834121" y="25518"/>
                </a:lnTo>
                <a:lnTo>
                  <a:pt x="872525" y="34252"/>
                </a:lnTo>
                <a:lnTo>
                  <a:pt x="943411" y="55032"/>
                </a:lnTo>
                <a:lnTo>
                  <a:pt x="1005417" y="79835"/>
                </a:lnTo>
                <a:lnTo>
                  <a:pt x="1057367" y="108189"/>
                </a:lnTo>
                <a:lnTo>
                  <a:pt x="1098083" y="139624"/>
                </a:lnTo>
                <a:lnTo>
                  <a:pt x="1126388" y="173669"/>
                </a:lnTo>
                <a:lnTo>
                  <a:pt x="1141105" y="209853"/>
                </a:lnTo>
                <a:lnTo>
                  <a:pt x="1143000" y="228600"/>
                </a:lnTo>
                <a:lnTo>
                  <a:pt x="1141105" y="247346"/>
                </a:lnTo>
                <a:lnTo>
                  <a:pt x="1126388" y="283530"/>
                </a:lnTo>
                <a:lnTo>
                  <a:pt x="1098083" y="317575"/>
                </a:lnTo>
                <a:lnTo>
                  <a:pt x="1057367" y="349010"/>
                </a:lnTo>
                <a:lnTo>
                  <a:pt x="1005417" y="377364"/>
                </a:lnTo>
                <a:lnTo>
                  <a:pt x="943411" y="402167"/>
                </a:lnTo>
                <a:lnTo>
                  <a:pt x="872525" y="422947"/>
                </a:lnTo>
                <a:lnTo>
                  <a:pt x="834121" y="431681"/>
                </a:lnTo>
                <a:lnTo>
                  <a:pt x="793938" y="439233"/>
                </a:lnTo>
                <a:lnTo>
                  <a:pt x="752124" y="445544"/>
                </a:lnTo>
                <a:lnTo>
                  <a:pt x="708826" y="450555"/>
                </a:lnTo>
                <a:lnTo>
                  <a:pt x="664191" y="454207"/>
                </a:lnTo>
                <a:lnTo>
                  <a:pt x="618367" y="456442"/>
                </a:lnTo>
                <a:lnTo>
                  <a:pt x="571500" y="457200"/>
                </a:lnTo>
                <a:lnTo>
                  <a:pt x="524632" y="456442"/>
                </a:lnTo>
                <a:lnTo>
                  <a:pt x="478808" y="454207"/>
                </a:lnTo>
                <a:lnTo>
                  <a:pt x="434173" y="450555"/>
                </a:lnTo>
                <a:lnTo>
                  <a:pt x="390875" y="445544"/>
                </a:lnTo>
                <a:lnTo>
                  <a:pt x="349061" y="439233"/>
                </a:lnTo>
                <a:lnTo>
                  <a:pt x="308878" y="431681"/>
                </a:lnTo>
                <a:lnTo>
                  <a:pt x="270474" y="422947"/>
                </a:lnTo>
                <a:lnTo>
                  <a:pt x="199588" y="402167"/>
                </a:lnTo>
                <a:lnTo>
                  <a:pt x="137582" y="377364"/>
                </a:lnTo>
                <a:lnTo>
                  <a:pt x="85632" y="349010"/>
                </a:lnTo>
                <a:lnTo>
                  <a:pt x="44916" y="317575"/>
                </a:lnTo>
                <a:lnTo>
                  <a:pt x="16611" y="283530"/>
                </a:lnTo>
                <a:lnTo>
                  <a:pt x="1894" y="247346"/>
                </a:lnTo>
                <a:lnTo>
                  <a:pt x="0" y="228600"/>
                </a:lnTo>
                <a:close/>
              </a:path>
            </a:pathLst>
          </a:custGeom>
          <a:ln w="19812">
            <a:solidFill>
              <a:srgbClr val="FF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29"/>
          <p:cNvSpPr/>
          <p:nvPr/>
        </p:nvSpPr>
        <p:spPr>
          <a:xfrm>
            <a:off x="3686032" y="6527041"/>
            <a:ext cx="2209800" cy="245364"/>
          </a:xfrm>
          <a:custGeom>
            <a:avLst/>
            <a:gdLst/>
            <a:ahLst/>
            <a:cxnLst/>
            <a:rect l="l" t="t" r="r" b="b"/>
            <a:pathLst>
              <a:path w="2209800" h="245363">
                <a:moveTo>
                  <a:pt x="0" y="245364"/>
                </a:moveTo>
                <a:lnTo>
                  <a:pt x="2209800" y="245364"/>
                </a:lnTo>
                <a:lnTo>
                  <a:pt x="2209800" y="0"/>
                </a:lnTo>
                <a:lnTo>
                  <a:pt x="0" y="0"/>
                </a:lnTo>
                <a:lnTo>
                  <a:pt x="0" y="245364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3"/>
          <p:cNvSpPr txBox="1"/>
          <p:nvPr/>
        </p:nvSpPr>
        <p:spPr>
          <a:xfrm>
            <a:off x="9427321" y="6682847"/>
            <a:ext cx="132994" cy="177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325"/>
              </a:lnSpc>
              <a:spcBef>
                <a:spcPts val="66"/>
              </a:spcBef>
            </a:pPr>
            <a:r>
              <a:rPr sz="1200" spc="0" dirty="0" smtClean="0">
                <a:solidFill>
                  <a:srgbClr val="045C75"/>
                </a:solidFill>
                <a:latin typeface="Arial"/>
                <a:cs typeface="Arial"/>
              </a:rPr>
              <a:t>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0" name="object 12"/>
          <p:cNvSpPr txBox="1"/>
          <p:nvPr/>
        </p:nvSpPr>
        <p:spPr>
          <a:xfrm rot="16200000">
            <a:off x="692119" y="3604095"/>
            <a:ext cx="2125610" cy="27305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9" dirty="0" smtClean="0">
                <a:latin typeface="Arial"/>
                <a:cs typeface="Arial"/>
              </a:rPr>
              <a:t>v</a:t>
            </a:r>
            <a:r>
              <a:rPr sz="2000" spc="0" dirty="0" smtClean="0">
                <a:latin typeface="Arial"/>
                <a:cs typeface="Arial"/>
              </a:rPr>
              <a:t>olution of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</a:t>
            </a:r>
            <a:r>
              <a:rPr sz="2000" spc="9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ope</a:t>
            </a:r>
            <a:endParaRPr sz="2000">
              <a:latin typeface="Arial"/>
              <a:cs typeface="Arial"/>
            </a:endParaRPr>
          </a:p>
        </p:txBody>
      </p:sp>
      <p:sp>
        <p:nvSpPr>
          <p:cNvPr id="21" name="object 11"/>
          <p:cNvSpPr txBox="1"/>
          <p:nvPr/>
        </p:nvSpPr>
        <p:spPr>
          <a:xfrm>
            <a:off x="2114026" y="1906272"/>
            <a:ext cx="5915406" cy="609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10"/>
          <p:cNvSpPr txBox="1"/>
          <p:nvPr/>
        </p:nvSpPr>
        <p:spPr>
          <a:xfrm>
            <a:off x="2114026" y="2515872"/>
            <a:ext cx="4944617" cy="66294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9"/>
          <p:cNvSpPr txBox="1"/>
          <p:nvPr/>
        </p:nvSpPr>
        <p:spPr>
          <a:xfrm>
            <a:off x="7058644" y="2515872"/>
            <a:ext cx="970788" cy="28956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8"/>
          <p:cNvSpPr txBox="1"/>
          <p:nvPr/>
        </p:nvSpPr>
        <p:spPr>
          <a:xfrm>
            <a:off x="2114026" y="3178813"/>
            <a:ext cx="3822954" cy="6477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800"/>
              </a:lnSpc>
              <a:spcBef>
                <a:spcPts val="1"/>
              </a:spcBef>
            </a:pPr>
            <a:endParaRPr sz="800"/>
          </a:p>
          <a:p>
            <a:pPr marL="314959">
              <a:lnSpc>
                <a:spcPct val="95825"/>
              </a:lnSpc>
              <a:spcBef>
                <a:spcPts val="1000"/>
              </a:spcBef>
            </a:pP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Manageme</a:t>
            </a:r>
            <a:r>
              <a:rPr sz="1600" b="1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5" name="object 7"/>
          <p:cNvSpPr txBox="1"/>
          <p:nvPr/>
        </p:nvSpPr>
        <p:spPr>
          <a:xfrm>
            <a:off x="5936980" y="3178813"/>
            <a:ext cx="1121663" cy="22326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000"/>
              </a:lnSpc>
            </a:pPr>
            <a:endParaRPr sz="1000"/>
          </a:p>
          <a:p>
            <a:pPr marL="384936">
              <a:lnSpc>
                <a:spcPct val="95825"/>
              </a:lnSpc>
              <a:spcBef>
                <a:spcPts val="1283"/>
              </a:spcBef>
            </a:pPr>
            <a:r>
              <a:rPr sz="1000" spc="4" dirty="0" smtClean="0">
                <a:latin typeface="Arial"/>
                <a:cs typeface="Arial"/>
              </a:rPr>
              <a:t>(</a:t>
            </a:r>
            <a:r>
              <a:rPr sz="1000" spc="0" dirty="0" smtClean="0">
                <a:latin typeface="Arial"/>
                <a:cs typeface="Arial"/>
              </a:rPr>
              <a:t>2</a:t>
            </a:r>
            <a:r>
              <a:rPr sz="1000" spc="-4" dirty="0" smtClean="0">
                <a:latin typeface="Arial"/>
                <a:cs typeface="Arial"/>
              </a:rPr>
              <a:t>0</a:t>
            </a:r>
            <a:r>
              <a:rPr sz="1000" spc="0" dirty="0" smtClean="0">
                <a:latin typeface="Arial"/>
                <a:cs typeface="Arial"/>
              </a:rPr>
              <a:t>0</a:t>
            </a:r>
            <a:r>
              <a:rPr sz="1000" spc="-4" dirty="0" smtClean="0">
                <a:latin typeface="Arial"/>
                <a:cs typeface="Arial"/>
              </a:rPr>
              <a:t>8</a:t>
            </a:r>
            <a:r>
              <a:rPr sz="1000" spc="0" dirty="0" smtClean="0">
                <a:latin typeface="Arial"/>
                <a:cs typeface="Arial"/>
              </a:rPr>
              <a:t>)</a:t>
            </a:r>
            <a:endParaRPr sz="1000">
              <a:latin typeface="Arial"/>
              <a:cs typeface="Arial"/>
            </a:endParaRPr>
          </a:p>
        </p:txBody>
      </p:sp>
      <p:sp>
        <p:nvSpPr>
          <p:cNvPr id="26" name="object 6"/>
          <p:cNvSpPr txBox="1"/>
          <p:nvPr/>
        </p:nvSpPr>
        <p:spPr>
          <a:xfrm>
            <a:off x="2114026" y="3826513"/>
            <a:ext cx="2599181" cy="57607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5"/>
          <p:cNvSpPr txBox="1"/>
          <p:nvPr/>
        </p:nvSpPr>
        <p:spPr>
          <a:xfrm>
            <a:off x="4713208" y="3826513"/>
            <a:ext cx="1223772" cy="158495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4"/>
          <p:cNvSpPr txBox="1"/>
          <p:nvPr/>
        </p:nvSpPr>
        <p:spPr>
          <a:xfrm>
            <a:off x="2114026" y="4402585"/>
            <a:ext cx="1373885" cy="1008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>
              <a:lnSpc>
                <a:spcPts val="1200"/>
              </a:lnSpc>
              <a:spcBef>
                <a:spcPts val="30"/>
              </a:spcBef>
            </a:pPr>
            <a:endParaRPr sz="1200"/>
          </a:p>
          <a:p>
            <a:pPr marL="361060">
              <a:lnSpc>
                <a:spcPct val="95825"/>
              </a:lnSpc>
            </a:pPr>
            <a:r>
              <a:rPr sz="1600" b="1" spc="-50" dirty="0" smtClean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1600" b="1" spc="-4" dirty="0" smtClean="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sz="1600" b="1" spc="9" dirty="0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endParaRPr sz="1600">
              <a:latin typeface="Arial"/>
              <a:cs typeface="Arial"/>
            </a:endParaRPr>
          </a:p>
        </p:txBody>
      </p:sp>
      <p:sp>
        <p:nvSpPr>
          <p:cNvPr id="29" name="object 3"/>
          <p:cNvSpPr txBox="1"/>
          <p:nvPr/>
        </p:nvSpPr>
        <p:spPr>
          <a:xfrm>
            <a:off x="3487912" y="4402585"/>
            <a:ext cx="1225296" cy="100888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2"/>
          <p:cNvSpPr txBox="1"/>
          <p:nvPr/>
        </p:nvSpPr>
        <p:spPr>
          <a:xfrm>
            <a:off x="-1176155" y="1375430"/>
            <a:ext cx="11724132" cy="637793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917445">
              <a:lnSpc>
                <a:spcPts val="4465"/>
              </a:lnSpc>
              <a:spcBef>
                <a:spcPts val="223"/>
              </a:spcBef>
            </a:pPr>
            <a:r>
              <a:rPr sz="3000" b="1" spc="0" baseline="4348" dirty="0" smtClean="0">
                <a:solidFill>
                  <a:srgbClr val="FFFFFF"/>
                </a:solidFill>
                <a:latin typeface="Arial"/>
                <a:cs typeface="Arial"/>
              </a:rPr>
              <a:t>for</a:t>
            </a:r>
            <a:endParaRPr sz="2000" dirty="0">
              <a:latin typeface="Arial"/>
              <a:cs typeface="Arial"/>
            </a:endParaRPr>
          </a:p>
          <a:p>
            <a:pPr marL="3553079">
              <a:lnSpc>
                <a:spcPct val="95825"/>
              </a:lnSpc>
              <a:spcBef>
                <a:spcPts val="1152"/>
              </a:spcBef>
            </a:pPr>
            <a:r>
              <a:rPr sz="1600" b="1" spc="-4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3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ernance</a:t>
            </a:r>
            <a:r>
              <a:rPr sz="1600" b="1" spc="-32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of Enterprise</a:t>
            </a:r>
            <a:r>
              <a:rPr sz="1600" b="1" spc="-5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endParaRPr sz="1600" dirty="0">
              <a:latin typeface="Arial"/>
              <a:cs typeface="Arial"/>
            </a:endParaRPr>
          </a:p>
          <a:p>
            <a:pPr marL="3625850">
              <a:lnSpc>
                <a:spcPct val="95825"/>
              </a:lnSpc>
              <a:spcBef>
                <a:spcPts val="3553"/>
              </a:spcBef>
            </a:pP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IT</a:t>
            </a:r>
            <a:r>
              <a:rPr sz="1600" b="1" spc="4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600" b="1" spc="-9" dirty="0" smtClean="0">
                <a:solidFill>
                  <a:srgbClr val="FFFFFF"/>
                </a:solidFill>
                <a:latin typeface="Arial"/>
                <a:cs typeface="Arial"/>
              </a:rPr>
              <a:t>G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1600" b="1" spc="-39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erna</a:t>
            </a:r>
            <a:r>
              <a:rPr sz="1600" b="1" spc="-9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ce</a:t>
            </a:r>
            <a:endParaRPr sz="1600" dirty="0">
              <a:latin typeface="Arial"/>
              <a:cs typeface="Arial"/>
            </a:endParaRPr>
          </a:p>
          <a:p>
            <a:pPr marL="7224179" marR="3594261" algn="ctr">
              <a:lnSpc>
                <a:spcPct val="95825"/>
              </a:lnSpc>
              <a:spcBef>
                <a:spcPts val="1554"/>
              </a:spcBef>
            </a:pPr>
            <a:r>
              <a:rPr sz="1600" spc="-114" dirty="0" smtClean="0">
                <a:latin typeface="Arial"/>
                <a:cs typeface="Arial"/>
              </a:rPr>
              <a:t>V</a:t>
            </a:r>
            <a:r>
              <a:rPr sz="1600" spc="0" dirty="0" smtClean="0">
                <a:latin typeface="Arial"/>
                <a:cs typeface="Arial"/>
              </a:rPr>
              <a:t>al</a:t>
            </a:r>
            <a:r>
              <a:rPr sz="1600" spc="-28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IT</a:t>
            </a:r>
            <a:r>
              <a:rPr sz="1600" spc="-29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2.0</a:t>
            </a:r>
            <a:endParaRPr sz="1600" dirty="0">
              <a:latin typeface="Arial"/>
              <a:cs typeface="Arial"/>
            </a:endParaRPr>
          </a:p>
          <a:p>
            <a:pPr marL="3667632">
              <a:lnSpc>
                <a:spcPct val="95825"/>
              </a:lnSpc>
              <a:spcBef>
                <a:spcPts val="4213"/>
              </a:spcBef>
            </a:pP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Co</a:t>
            </a:r>
            <a:r>
              <a:rPr sz="1600" b="1" spc="-4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sz="1600" b="1" spc="0" dirty="0" smtClean="0">
                <a:solidFill>
                  <a:srgbClr val="FFFFFF"/>
                </a:solidFill>
                <a:latin typeface="Arial"/>
                <a:cs typeface="Arial"/>
              </a:rPr>
              <a:t>trol</a:t>
            </a:r>
            <a:endParaRPr sz="1600" dirty="0">
              <a:latin typeface="Arial"/>
              <a:cs typeface="Arial"/>
            </a:endParaRPr>
          </a:p>
          <a:p>
            <a:pPr marL="7349782" marR="3687768" algn="ctr">
              <a:lnSpc>
                <a:spcPts val="1750"/>
              </a:lnSpc>
              <a:spcBef>
                <a:spcPts val="87"/>
              </a:spcBef>
            </a:pPr>
            <a:r>
              <a:rPr sz="1600" spc="0" dirty="0" smtClean="0">
                <a:latin typeface="Arial"/>
                <a:cs typeface="Arial"/>
              </a:rPr>
              <a:t>R</a:t>
            </a:r>
            <a:r>
              <a:rPr sz="1600" spc="4" dirty="0" smtClean="0">
                <a:latin typeface="Arial"/>
                <a:cs typeface="Arial"/>
              </a:rPr>
              <a:t>is</a:t>
            </a:r>
            <a:r>
              <a:rPr sz="1600" spc="0" dirty="0" smtClean="0">
                <a:latin typeface="Arial"/>
                <a:cs typeface="Arial"/>
              </a:rPr>
              <a:t>k</a:t>
            </a:r>
            <a:r>
              <a:rPr sz="1600" spc="-36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IT</a:t>
            </a:r>
            <a:endParaRPr sz="1600" dirty="0">
              <a:latin typeface="Arial"/>
              <a:cs typeface="Arial"/>
            </a:endParaRPr>
          </a:p>
          <a:p>
            <a:pPr marL="7488085" marR="3826743" algn="ctr">
              <a:lnSpc>
                <a:spcPct val="95825"/>
              </a:lnSpc>
            </a:pPr>
            <a:r>
              <a:rPr sz="1000" spc="4" dirty="0" smtClean="0">
                <a:latin typeface="Arial"/>
                <a:cs typeface="Arial"/>
              </a:rPr>
              <a:t>(</a:t>
            </a:r>
            <a:r>
              <a:rPr sz="1000" spc="0" dirty="0" smtClean="0">
                <a:latin typeface="Arial"/>
                <a:cs typeface="Arial"/>
              </a:rPr>
              <a:t>2</a:t>
            </a:r>
            <a:r>
              <a:rPr sz="1000" spc="-4" dirty="0" smtClean="0">
                <a:latin typeface="Arial"/>
                <a:cs typeface="Arial"/>
              </a:rPr>
              <a:t>0</a:t>
            </a:r>
            <a:r>
              <a:rPr sz="1000" spc="0" dirty="0" smtClean="0">
                <a:latin typeface="Arial"/>
                <a:cs typeface="Arial"/>
              </a:rPr>
              <a:t>0</a:t>
            </a:r>
            <a:r>
              <a:rPr sz="1000" spc="-4" dirty="0" smtClean="0">
                <a:latin typeface="Arial"/>
                <a:cs typeface="Arial"/>
              </a:rPr>
              <a:t>9</a:t>
            </a:r>
            <a:r>
              <a:rPr sz="1000" spc="0" dirty="0" smtClean="0">
                <a:latin typeface="Arial"/>
                <a:cs typeface="Arial"/>
              </a:rPr>
              <a:t>)</a:t>
            </a:r>
            <a:endParaRPr sz="1000" dirty="0">
              <a:latin typeface="Arial"/>
              <a:cs typeface="Arial"/>
            </a:endParaRPr>
          </a:p>
          <a:p>
            <a:pPr marL="3666109">
              <a:lnSpc>
                <a:spcPts val="1609"/>
              </a:lnSpc>
              <a:spcBef>
                <a:spcPts val="3965"/>
              </a:spcBef>
            </a:pPr>
            <a:r>
              <a:rPr sz="1400" b="1" spc="-4" dirty="0" smtClean="0">
                <a:latin typeface="Arial"/>
                <a:cs typeface="Arial"/>
              </a:rPr>
              <a:t>C</a:t>
            </a:r>
            <a:r>
              <a:rPr sz="1200" b="1" spc="0" dirty="0" smtClean="0">
                <a:latin typeface="Arial"/>
                <a:cs typeface="Arial"/>
              </a:rPr>
              <a:t>OBI</a:t>
            </a:r>
            <a:r>
              <a:rPr sz="1400" b="1" spc="-4" dirty="0" smtClean="0">
                <a:latin typeface="Arial"/>
                <a:cs typeface="Arial"/>
              </a:rPr>
              <a:t>T</a:t>
            </a:r>
            <a:r>
              <a:rPr sz="1400" b="1" spc="0" dirty="0" smtClean="0">
                <a:latin typeface="Arial"/>
                <a:cs typeface="Arial"/>
              </a:rPr>
              <a:t>1             </a:t>
            </a:r>
            <a:r>
              <a:rPr sz="1400" b="1" spc="372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C</a:t>
            </a:r>
            <a:r>
              <a:rPr sz="1200" b="1" spc="0" dirty="0" smtClean="0">
                <a:latin typeface="Arial"/>
                <a:cs typeface="Arial"/>
              </a:rPr>
              <a:t>OBI</a:t>
            </a:r>
            <a:r>
              <a:rPr sz="1400" b="1" spc="-4" dirty="0" smtClean="0">
                <a:latin typeface="Arial"/>
                <a:cs typeface="Arial"/>
              </a:rPr>
              <a:t>T</a:t>
            </a:r>
            <a:r>
              <a:rPr sz="1400" b="1" spc="0" dirty="0" smtClean="0">
                <a:latin typeface="Arial"/>
                <a:cs typeface="Arial"/>
              </a:rPr>
              <a:t>2           </a:t>
            </a:r>
            <a:r>
              <a:rPr sz="1400" b="1" spc="207" dirty="0" smtClean="0">
                <a:latin typeface="Arial"/>
                <a:cs typeface="Arial"/>
              </a:rPr>
              <a:t> </a:t>
            </a:r>
            <a:r>
              <a:rPr sz="1400" b="1" spc="-4" dirty="0" smtClean="0">
                <a:latin typeface="Arial"/>
                <a:cs typeface="Arial"/>
              </a:rPr>
              <a:t>C</a:t>
            </a:r>
            <a:r>
              <a:rPr sz="1200" b="1" spc="0" dirty="0" smtClean="0">
                <a:latin typeface="Arial"/>
                <a:cs typeface="Arial"/>
              </a:rPr>
              <a:t>OBI</a:t>
            </a:r>
            <a:r>
              <a:rPr sz="1400" b="1" spc="-4" dirty="0" smtClean="0">
                <a:latin typeface="Arial"/>
                <a:cs typeface="Arial"/>
              </a:rPr>
              <a:t>T</a:t>
            </a:r>
            <a:r>
              <a:rPr sz="1400" b="1" spc="0" dirty="0" smtClean="0">
                <a:latin typeface="Arial"/>
                <a:cs typeface="Arial"/>
              </a:rPr>
              <a:t>3     </a:t>
            </a:r>
            <a:r>
              <a:rPr sz="1400" b="1" spc="337" dirty="0" smtClean="0">
                <a:latin typeface="Arial"/>
                <a:cs typeface="Arial"/>
              </a:rPr>
              <a:t> </a:t>
            </a:r>
            <a:r>
              <a:rPr sz="2100" b="1" spc="-4" baseline="-8282" dirty="0" smtClean="0">
                <a:latin typeface="Arial"/>
                <a:cs typeface="Arial"/>
              </a:rPr>
              <a:t>C</a:t>
            </a:r>
            <a:r>
              <a:rPr sz="1800" b="1" spc="0" baseline="-9662" dirty="0" smtClean="0">
                <a:latin typeface="Arial"/>
                <a:cs typeface="Arial"/>
              </a:rPr>
              <a:t>OBI</a:t>
            </a:r>
            <a:r>
              <a:rPr sz="2100" b="1" spc="-4" baseline="-8282" dirty="0" smtClean="0">
                <a:latin typeface="Arial"/>
                <a:cs typeface="Arial"/>
              </a:rPr>
              <a:t>T</a:t>
            </a:r>
            <a:r>
              <a:rPr sz="2100" b="1" spc="0" baseline="-8282" dirty="0" smtClean="0">
                <a:latin typeface="Arial"/>
                <a:cs typeface="Arial"/>
              </a:rPr>
              <a:t>4</a:t>
            </a:r>
            <a:r>
              <a:rPr sz="2100" b="1" spc="4" baseline="-8282" dirty="0" smtClean="0">
                <a:latin typeface="Arial"/>
                <a:cs typeface="Arial"/>
              </a:rPr>
              <a:t>.</a:t>
            </a:r>
            <a:r>
              <a:rPr sz="2100" b="1" spc="0" baseline="-8282" dirty="0" smtClean="0">
                <a:latin typeface="Arial"/>
                <a:cs typeface="Arial"/>
              </a:rPr>
              <a:t>0</a:t>
            </a:r>
            <a:r>
              <a:rPr sz="2100" b="1" spc="4" baseline="-8282" dirty="0" smtClean="0">
                <a:latin typeface="Arial"/>
                <a:cs typeface="Arial"/>
              </a:rPr>
              <a:t>/</a:t>
            </a:r>
            <a:r>
              <a:rPr sz="2100" b="1" spc="0" baseline="-8282" dirty="0" smtClean="0">
                <a:latin typeface="Arial"/>
                <a:cs typeface="Arial"/>
              </a:rPr>
              <a:t>4</a:t>
            </a:r>
            <a:r>
              <a:rPr sz="2100" b="1" spc="4" baseline="-8282" dirty="0" smtClean="0">
                <a:latin typeface="Arial"/>
                <a:cs typeface="Arial"/>
              </a:rPr>
              <a:t>.</a:t>
            </a:r>
            <a:r>
              <a:rPr sz="2100" b="1" spc="0" baseline="-8282" dirty="0" smtClean="0">
                <a:latin typeface="Arial"/>
                <a:cs typeface="Arial"/>
              </a:rPr>
              <a:t>1  </a:t>
            </a:r>
            <a:r>
              <a:rPr sz="2100" b="1" spc="144" baseline="-8282" dirty="0" smtClean="0">
                <a:latin typeface="Arial"/>
                <a:cs typeface="Arial"/>
              </a:rPr>
              <a:t> </a:t>
            </a:r>
            <a:r>
              <a:rPr sz="2100" b="1" spc="-4" baseline="-8282" dirty="0" smtClean="0">
                <a:latin typeface="Arial"/>
                <a:cs typeface="Arial"/>
              </a:rPr>
              <a:t>C</a:t>
            </a:r>
            <a:r>
              <a:rPr sz="2100" b="1" spc="0" baseline="-8282" dirty="0" smtClean="0">
                <a:latin typeface="Arial"/>
                <a:cs typeface="Arial"/>
              </a:rPr>
              <a:t>O</a:t>
            </a:r>
            <a:r>
              <a:rPr sz="2100" b="1" spc="-9" baseline="-8282" dirty="0" smtClean="0">
                <a:latin typeface="Arial"/>
                <a:cs typeface="Arial"/>
              </a:rPr>
              <a:t>B</a:t>
            </a:r>
            <a:r>
              <a:rPr sz="2100" b="1" spc="4" baseline="-8282" dirty="0" smtClean="0">
                <a:latin typeface="Arial"/>
                <a:cs typeface="Arial"/>
              </a:rPr>
              <a:t>I</a:t>
            </a:r>
            <a:r>
              <a:rPr sz="2100" b="1" spc="0" baseline="-8282" dirty="0" smtClean="0">
                <a:latin typeface="Arial"/>
                <a:cs typeface="Arial"/>
              </a:rPr>
              <a:t>T</a:t>
            </a:r>
            <a:r>
              <a:rPr sz="2100" b="1" spc="-9" baseline="-8282" dirty="0" smtClean="0">
                <a:latin typeface="Arial"/>
                <a:cs typeface="Arial"/>
              </a:rPr>
              <a:t> </a:t>
            </a:r>
            <a:r>
              <a:rPr sz="2100" b="1" spc="0" baseline="-8282" dirty="0" smtClean="0">
                <a:latin typeface="Arial"/>
                <a:cs typeface="Arial"/>
              </a:rPr>
              <a:t>5</a:t>
            </a:r>
            <a:endParaRPr sz="1400" dirty="0">
              <a:latin typeface="Arial"/>
              <a:cs typeface="Arial"/>
            </a:endParaRPr>
          </a:p>
          <a:p>
            <a:pPr marL="3365880">
              <a:lnSpc>
                <a:spcPct val="95825"/>
              </a:lnSpc>
              <a:spcBef>
                <a:spcPts val="2186"/>
              </a:spcBef>
            </a:pPr>
            <a:r>
              <a:rPr sz="1800" spc="0" dirty="0" smtClean="0">
                <a:latin typeface="Arial"/>
                <a:cs typeface="Arial"/>
              </a:rPr>
              <a:t>1996           </a:t>
            </a:r>
            <a:r>
              <a:rPr sz="1800" spc="225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199</a:t>
            </a:r>
            <a:r>
              <a:rPr sz="1800" spc="0" dirty="0" smtClean="0">
                <a:latin typeface="Arial"/>
                <a:cs typeface="Arial"/>
              </a:rPr>
              <a:t>8           </a:t>
            </a:r>
            <a:r>
              <a:rPr sz="1800" spc="22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2000          </a:t>
            </a:r>
            <a:r>
              <a:rPr sz="1800" spc="15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2</a:t>
            </a:r>
            <a:r>
              <a:rPr sz="1800" spc="-9" dirty="0" smtClean="0">
                <a:latin typeface="Arial"/>
                <a:cs typeface="Arial"/>
              </a:rPr>
              <a:t>0</a:t>
            </a:r>
            <a:r>
              <a:rPr sz="1800" spc="0" dirty="0" smtClean="0">
                <a:latin typeface="Arial"/>
                <a:cs typeface="Arial"/>
              </a:rPr>
              <a:t>0</a:t>
            </a:r>
            <a:r>
              <a:rPr sz="1800" spc="-9" dirty="0" smtClean="0">
                <a:latin typeface="Arial"/>
                <a:cs typeface="Arial"/>
              </a:rPr>
              <a:t>5</a:t>
            </a:r>
            <a:r>
              <a:rPr sz="1800" spc="0" dirty="0" smtClean="0">
                <a:latin typeface="Arial"/>
                <a:cs typeface="Arial"/>
              </a:rPr>
              <a:t>/7      </a:t>
            </a:r>
            <a:r>
              <a:rPr sz="1800" spc="14" dirty="0" smtClean="0">
                <a:latin typeface="Arial"/>
                <a:cs typeface="Arial"/>
              </a:rPr>
              <a:t> </a:t>
            </a:r>
            <a:r>
              <a:rPr sz="1800" spc="-4" dirty="0" smtClean="0">
                <a:latin typeface="Arial"/>
                <a:cs typeface="Arial"/>
              </a:rPr>
              <a:t>2012</a:t>
            </a:r>
            <a:endParaRPr sz="1800" dirty="0">
              <a:latin typeface="Arial"/>
              <a:cs typeface="Arial"/>
            </a:endParaRPr>
          </a:p>
          <a:p>
            <a:pPr marL="3517646">
              <a:lnSpc>
                <a:spcPct val="95825"/>
              </a:lnSpc>
              <a:spcBef>
                <a:spcPts val="2125"/>
              </a:spcBef>
            </a:pPr>
            <a:r>
              <a:rPr sz="1600" spc="4" dirty="0" smtClean="0">
                <a:latin typeface="Arial"/>
                <a:cs typeface="Arial"/>
              </a:rPr>
              <a:t>A</a:t>
            </a:r>
            <a:r>
              <a:rPr sz="1600" spc="0" dirty="0" smtClean="0">
                <a:latin typeface="Arial"/>
                <a:cs typeface="Arial"/>
              </a:rPr>
              <a:t>n</a:t>
            </a:r>
            <a:r>
              <a:rPr sz="1600" spc="-19" dirty="0" smtClean="0">
                <a:latin typeface="Arial"/>
                <a:cs typeface="Arial"/>
              </a:rPr>
              <a:t> </a:t>
            </a:r>
            <a:r>
              <a:rPr sz="1600" spc="4" dirty="0" smtClean="0">
                <a:latin typeface="Arial"/>
                <a:cs typeface="Arial"/>
              </a:rPr>
              <a:t>b</a:t>
            </a:r>
            <a:r>
              <a:rPr sz="1600" spc="0" dirty="0" smtClean="0">
                <a:latin typeface="Arial"/>
                <a:cs typeface="Arial"/>
              </a:rPr>
              <a:t>u</a:t>
            </a:r>
            <a:r>
              <a:rPr sz="1600" spc="9" dirty="0" smtClean="0">
                <a:latin typeface="Arial"/>
                <a:cs typeface="Arial"/>
              </a:rPr>
              <a:t>s</a:t>
            </a:r>
            <a:r>
              <a:rPr sz="1600" spc="4" dirty="0" smtClean="0">
                <a:latin typeface="Arial"/>
                <a:cs typeface="Arial"/>
              </a:rPr>
              <a:t>i</a:t>
            </a:r>
            <a:r>
              <a:rPr sz="1600" spc="0" dirty="0" smtClean="0">
                <a:latin typeface="Arial"/>
                <a:cs typeface="Arial"/>
              </a:rPr>
              <a:t>n</a:t>
            </a:r>
            <a:r>
              <a:rPr sz="1600" spc="4" dirty="0" smtClean="0">
                <a:latin typeface="Arial"/>
                <a:cs typeface="Arial"/>
              </a:rPr>
              <a:t>es</a:t>
            </a:r>
            <a:r>
              <a:rPr sz="1600" spc="0" dirty="0" smtClean="0">
                <a:latin typeface="Arial"/>
                <a:cs typeface="Arial"/>
              </a:rPr>
              <a:t>s</a:t>
            </a:r>
            <a:r>
              <a:rPr sz="1600" spc="-78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fra</a:t>
            </a:r>
            <a:r>
              <a:rPr sz="1600" spc="4" dirty="0" smtClean="0">
                <a:latin typeface="Arial"/>
                <a:cs typeface="Arial"/>
              </a:rPr>
              <a:t>m</a:t>
            </a:r>
            <a:r>
              <a:rPr sz="1600" spc="0" dirty="0" smtClean="0">
                <a:latin typeface="Arial"/>
                <a:cs typeface="Arial"/>
              </a:rPr>
              <a:t>e</a:t>
            </a:r>
            <a:r>
              <a:rPr sz="1600" spc="-4" dirty="0" smtClean="0">
                <a:latin typeface="Arial"/>
                <a:cs typeface="Arial"/>
              </a:rPr>
              <a:t>w</a:t>
            </a:r>
            <a:r>
              <a:rPr sz="1600" spc="0" dirty="0" smtClean="0">
                <a:latin typeface="Arial"/>
                <a:cs typeface="Arial"/>
              </a:rPr>
              <a:t>ork</a:t>
            </a:r>
            <a:r>
              <a:rPr sz="1600" spc="-19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from</a:t>
            </a:r>
            <a:r>
              <a:rPr sz="1600" spc="-6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I</a:t>
            </a:r>
            <a:r>
              <a:rPr sz="1600" spc="4" dirty="0" smtClean="0">
                <a:latin typeface="Arial"/>
                <a:cs typeface="Arial"/>
              </a:rPr>
              <a:t>SA</a:t>
            </a:r>
            <a:r>
              <a:rPr sz="1600" spc="0" dirty="0" smtClean="0">
                <a:latin typeface="Arial"/>
                <a:cs typeface="Arial"/>
              </a:rPr>
              <a:t>C</a:t>
            </a:r>
            <a:r>
              <a:rPr sz="1600" spc="4" dirty="0" smtClean="0">
                <a:latin typeface="Arial"/>
                <a:cs typeface="Arial"/>
              </a:rPr>
              <a:t>A</a:t>
            </a:r>
            <a:r>
              <a:rPr sz="1600" spc="0" dirty="0" smtClean="0">
                <a:latin typeface="Arial"/>
                <a:cs typeface="Arial"/>
              </a:rPr>
              <a:t>,</a:t>
            </a:r>
            <a:r>
              <a:rPr sz="1600" spc="-47" dirty="0" smtClean="0">
                <a:latin typeface="Arial"/>
                <a:cs typeface="Arial"/>
              </a:rPr>
              <a:t> </a:t>
            </a:r>
            <a:r>
              <a:rPr sz="1600" spc="0" dirty="0" smtClean="0">
                <a:latin typeface="Arial"/>
                <a:cs typeface="Arial"/>
              </a:rPr>
              <a:t>at</a:t>
            </a:r>
            <a:r>
              <a:rPr sz="1600" spc="-13" dirty="0" smtClean="0">
                <a:latin typeface="Arial"/>
                <a:cs typeface="Arial"/>
              </a:rPr>
              <a:t> </a:t>
            </a:r>
            <a:r>
              <a:rPr sz="1600" u="heavy" spc="-14" dirty="0" smtClean="0">
                <a:solidFill>
                  <a:srgbClr val="000099"/>
                </a:solidFill>
                <a:latin typeface="Arial"/>
                <a:cs typeface="Arial"/>
                <a:hlinkClick r:id="rId2"/>
              </a:rPr>
              <a:t>ww</a:t>
            </a:r>
            <a:r>
              <a:rPr sz="1600" u="heavy" spc="-94" dirty="0" smtClean="0">
                <a:solidFill>
                  <a:srgbClr val="000099"/>
                </a:solidFill>
                <a:latin typeface="Arial"/>
                <a:cs typeface="Arial"/>
                <a:hlinkClick r:id="rId2"/>
              </a:rPr>
              <a:t>w</a:t>
            </a:r>
            <a:r>
              <a:rPr sz="1600" u="heavy" spc="0" dirty="0" smtClean="0">
                <a:solidFill>
                  <a:srgbClr val="000099"/>
                </a:solidFill>
                <a:latin typeface="Arial"/>
                <a:cs typeface="Arial"/>
                <a:hlinkClick r:id="rId2"/>
              </a:rPr>
              <a:t>.</a:t>
            </a:r>
            <a:r>
              <a:rPr sz="1600" u="heavy" spc="4" dirty="0" smtClean="0">
                <a:solidFill>
                  <a:srgbClr val="000099"/>
                </a:solidFill>
                <a:latin typeface="Arial"/>
                <a:cs typeface="Arial"/>
                <a:hlinkClick r:id="rId2"/>
              </a:rPr>
              <a:t>is</a:t>
            </a:r>
            <a:r>
              <a:rPr sz="1600" u="heavy" spc="0" dirty="0" smtClean="0">
                <a:solidFill>
                  <a:srgbClr val="000099"/>
                </a:solidFill>
                <a:latin typeface="Arial"/>
                <a:cs typeface="Arial"/>
                <a:hlinkClick r:id="rId2"/>
              </a:rPr>
              <a:t>a</a:t>
            </a:r>
            <a:r>
              <a:rPr sz="1600" u="heavy" spc="4" dirty="0" smtClean="0">
                <a:solidFill>
                  <a:srgbClr val="000099"/>
                </a:solidFill>
                <a:latin typeface="Arial"/>
                <a:cs typeface="Arial"/>
                <a:hlinkClick r:id="rId2"/>
              </a:rPr>
              <a:t>c</a:t>
            </a:r>
            <a:r>
              <a:rPr sz="1600" u="heavy" spc="0" dirty="0" smtClean="0">
                <a:solidFill>
                  <a:srgbClr val="000099"/>
                </a:solidFill>
                <a:latin typeface="Arial"/>
                <a:cs typeface="Arial"/>
                <a:hlinkClick r:id="rId2"/>
              </a:rPr>
              <a:t>a.org/</a:t>
            </a:r>
            <a:r>
              <a:rPr sz="1600" u="heavy" spc="4" dirty="0" smtClean="0">
                <a:solidFill>
                  <a:srgbClr val="000099"/>
                </a:solidFill>
                <a:latin typeface="Arial"/>
                <a:cs typeface="Arial"/>
                <a:hlinkClick r:id="rId2"/>
              </a:rPr>
              <a:t>c</a:t>
            </a:r>
            <a:r>
              <a:rPr sz="1600" u="heavy" spc="0" dirty="0" smtClean="0">
                <a:solidFill>
                  <a:srgbClr val="000099"/>
                </a:solidFill>
                <a:latin typeface="Arial"/>
                <a:cs typeface="Arial"/>
                <a:hlinkClick r:id="rId2"/>
              </a:rPr>
              <a:t>ob</a:t>
            </a:r>
            <a:r>
              <a:rPr sz="1600" u="heavy" spc="4" dirty="0" smtClean="0">
                <a:solidFill>
                  <a:srgbClr val="000099"/>
                </a:solidFill>
                <a:latin typeface="Arial"/>
                <a:cs typeface="Arial"/>
                <a:hlinkClick r:id="rId2"/>
              </a:rPr>
              <a:t>i</a:t>
            </a:r>
            <a:r>
              <a:rPr sz="1600" u="heavy" spc="0" dirty="0" smtClean="0">
                <a:solidFill>
                  <a:srgbClr val="000099"/>
                </a:solidFill>
                <a:latin typeface="Arial"/>
                <a:cs typeface="Arial"/>
                <a:hlinkClick r:id="rId2"/>
              </a:rPr>
              <a:t>t</a:t>
            </a:r>
            <a:endParaRPr sz="1600" dirty="0">
              <a:latin typeface="Arial"/>
              <a:cs typeface="Arial"/>
            </a:endParaRPr>
          </a:p>
          <a:p>
            <a:pPr marL="4943283" marR="4733877" algn="ctr">
              <a:lnSpc>
                <a:spcPts val="1149"/>
              </a:lnSpc>
              <a:spcBef>
                <a:spcPts val="1734"/>
              </a:spcBef>
            </a:pPr>
            <a:r>
              <a:rPr sz="1000" spc="0" dirty="0" smtClean="0">
                <a:latin typeface="Arial"/>
                <a:cs typeface="Arial"/>
              </a:rPr>
              <a:t>©</a:t>
            </a:r>
            <a:r>
              <a:rPr sz="1000" spc="-7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2</a:t>
            </a:r>
            <a:r>
              <a:rPr sz="1000" spc="0" dirty="0" smtClean="0">
                <a:latin typeface="Arial"/>
                <a:cs typeface="Arial"/>
              </a:rPr>
              <a:t>0</a:t>
            </a:r>
            <a:r>
              <a:rPr sz="1000" spc="-4" dirty="0" smtClean="0">
                <a:latin typeface="Arial"/>
                <a:cs typeface="Arial"/>
              </a:rPr>
              <a:t>1</a:t>
            </a:r>
            <a:r>
              <a:rPr sz="1000" spc="0" dirty="0" smtClean="0">
                <a:latin typeface="Arial"/>
                <a:cs typeface="Arial"/>
              </a:rPr>
              <a:t>2</a:t>
            </a:r>
            <a:r>
              <a:rPr sz="1000" spc="-22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ISA</a:t>
            </a:r>
            <a:r>
              <a:rPr sz="1000" spc="0" dirty="0" smtClean="0">
                <a:latin typeface="Arial"/>
                <a:cs typeface="Arial"/>
              </a:rPr>
              <a:t>C</a:t>
            </a:r>
            <a:r>
              <a:rPr sz="1000" spc="-4" dirty="0" smtClean="0">
                <a:latin typeface="Arial"/>
                <a:cs typeface="Arial"/>
              </a:rPr>
              <a:t>A</a:t>
            </a:r>
            <a:r>
              <a:rPr sz="975" spc="0" baseline="26758" dirty="0" smtClean="0">
                <a:latin typeface="Arial"/>
                <a:cs typeface="Arial"/>
              </a:rPr>
              <a:t>® </a:t>
            </a:r>
            <a:r>
              <a:rPr sz="975" spc="174" baseline="26758" dirty="0" smtClean="0">
                <a:latin typeface="Arial"/>
                <a:cs typeface="Arial"/>
              </a:rPr>
              <a:t> </a:t>
            </a:r>
            <a:r>
              <a:rPr sz="1000" spc="-4" dirty="0" smtClean="0">
                <a:latin typeface="Arial"/>
                <a:cs typeface="Arial"/>
              </a:rPr>
              <a:t>Al</a:t>
            </a:r>
            <a:r>
              <a:rPr sz="1000" spc="0" dirty="0" smtClean="0">
                <a:latin typeface="Arial"/>
                <a:cs typeface="Arial"/>
              </a:rPr>
              <a:t>l</a:t>
            </a:r>
            <a:r>
              <a:rPr sz="1000" spc="3" dirty="0" smtClean="0">
                <a:latin typeface="Arial"/>
                <a:cs typeface="Arial"/>
              </a:rPr>
              <a:t> </a:t>
            </a:r>
            <a:r>
              <a:rPr sz="1000" spc="4" dirty="0" smtClean="0">
                <a:latin typeface="Arial"/>
                <a:cs typeface="Arial"/>
              </a:rPr>
              <a:t>r</a:t>
            </a:r>
            <a:r>
              <a:rPr sz="1000" spc="-4" dirty="0" smtClean="0">
                <a:latin typeface="Arial"/>
                <a:cs typeface="Arial"/>
              </a:rPr>
              <a:t>i</a:t>
            </a:r>
            <a:r>
              <a:rPr sz="1000" spc="0" dirty="0" smtClean="0">
                <a:latin typeface="Arial"/>
                <a:cs typeface="Arial"/>
              </a:rPr>
              <a:t>g</a:t>
            </a:r>
            <a:r>
              <a:rPr sz="1000" spc="-4" dirty="0" smtClean="0">
                <a:latin typeface="Arial"/>
                <a:cs typeface="Arial"/>
              </a:rPr>
              <a:t>h</a:t>
            </a:r>
            <a:r>
              <a:rPr sz="1000" spc="0" dirty="0" smtClean="0">
                <a:latin typeface="Arial"/>
                <a:cs typeface="Arial"/>
              </a:rPr>
              <a:t>ts</a:t>
            </a:r>
            <a:r>
              <a:rPr sz="1000" spc="-19" dirty="0" smtClean="0">
                <a:latin typeface="Arial"/>
                <a:cs typeface="Arial"/>
              </a:rPr>
              <a:t> </a:t>
            </a:r>
            <a:r>
              <a:rPr sz="1000" spc="0" dirty="0" smtClean="0">
                <a:latin typeface="Arial"/>
                <a:cs typeface="Arial"/>
              </a:rPr>
              <a:t>re</a:t>
            </a:r>
            <a:r>
              <a:rPr sz="1000" spc="4" dirty="0" smtClean="0">
                <a:latin typeface="Arial"/>
                <a:cs typeface="Arial"/>
              </a:rPr>
              <a:t>s</a:t>
            </a:r>
            <a:r>
              <a:rPr sz="1000" spc="0" dirty="0" smtClean="0">
                <a:latin typeface="Arial"/>
                <a:cs typeface="Arial"/>
              </a:rPr>
              <a:t>er</a:t>
            </a:r>
            <a:r>
              <a:rPr sz="1000" spc="-4" dirty="0" smtClean="0">
                <a:latin typeface="Arial"/>
                <a:cs typeface="Arial"/>
              </a:rPr>
              <a:t>v</a:t>
            </a:r>
            <a:r>
              <a:rPr sz="1000" spc="0" dirty="0" smtClean="0">
                <a:latin typeface="Arial"/>
                <a:cs typeface="Arial"/>
              </a:rPr>
              <a:t>e</a:t>
            </a:r>
            <a:r>
              <a:rPr sz="1000" spc="-4" dirty="0" smtClean="0">
                <a:latin typeface="Arial"/>
                <a:cs typeface="Arial"/>
              </a:rPr>
              <a:t>d</a:t>
            </a:r>
            <a:r>
              <a:rPr sz="1000" spc="0" dirty="0" smtClean="0">
                <a:latin typeface="Arial"/>
                <a:cs typeface="Arial"/>
              </a:rPr>
              <a:t>.</a:t>
            </a:r>
            <a:endParaRPr sz="1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1859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1681"/>
            <a:ext cx="8229600" cy="1066800"/>
          </a:xfrm>
        </p:spPr>
        <p:txBody>
          <a:bodyPr>
            <a:normAutofit/>
          </a:bodyPr>
          <a:lstStyle/>
          <a:p>
            <a:r>
              <a:rPr lang="id-ID" sz="2800" dirty="0"/>
              <a:t>Perbedaan COBIT 5 dengan COBIT </a:t>
            </a:r>
            <a:r>
              <a:rPr lang="id-ID" sz="2800" dirty="0" smtClean="0"/>
              <a:t>4.1</a:t>
            </a:r>
            <a:endParaRPr lang="id-ID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8481"/>
            <a:ext cx="8229600" cy="4325112"/>
          </a:xfrm>
        </p:spPr>
        <p:txBody>
          <a:bodyPr/>
          <a:lstStyle/>
          <a:p>
            <a:r>
              <a:rPr lang="id-ID" sz="2400" dirty="0" smtClean="0"/>
              <a:t>COBIT </a:t>
            </a:r>
            <a:r>
              <a:rPr lang="id-ID" sz="2400" dirty="0"/>
              <a:t>4.1 dengan COBIT 5 mempunyai beberapa perbedaan, terutama dalam pembagian domain dan aktivitas proses kerjanya.</a:t>
            </a:r>
          </a:p>
          <a:p>
            <a:r>
              <a:rPr lang="id-ID" sz="2400" dirty="0" smtClean="0"/>
              <a:t>Pada </a:t>
            </a:r>
            <a:r>
              <a:rPr lang="id-ID" sz="2400" dirty="0"/>
              <a:t>kerangka kerja COBIT 5, terdapat pemisahaan yang tegas antara </a:t>
            </a:r>
            <a:r>
              <a:rPr lang="id-ID" sz="2400" dirty="0" smtClean="0"/>
              <a:t>tata-kelola dengan </a:t>
            </a:r>
            <a:r>
              <a:rPr lang="id-ID" sz="2400" dirty="0"/>
              <a:t>manajemen. Dengan adanya pemisahan ini, maka akan </a:t>
            </a:r>
            <a:r>
              <a:rPr lang="id-ID" sz="2400" dirty="0" smtClean="0"/>
              <a:t>memudahkan bagi </a:t>
            </a:r>
            <a:r>
              <a:rPr lang="id-ID" sz="2400" dirty="0"/>
              <a:t>institusi yang ingin secara jelas memisahkan antara tata kelola dengan </a:t>
            </a:r>
            <a:r>
              <a:rPr lang="id-ID" sz="2400" dirty="0" smtClean="0"/>
              <a:t>proses operasional </a:t>
            </a:r>
            <a:r>
              <a:rPr lang="id-ID" sz="2400" dirty="0"/>
              <a:t>rutin.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445152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COBIT 5 </a:t>
            </a:r>
            <a:r>
              <a:rPr lang="id-ID" sz="3200" dirty="0" smtClean="0"/>
              <a:t>Framework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721" indent="0">
              <a:buNone/>
            </a:pPr>
            <a:r>
              <a:rPr lang="id-ID" sz="2400" dirty="0"/>
              <a:t>Produk utama COBIT 5 secara keseluruhan</a:t>
            </a:r>
          </a:p>
          <a:p>
            <a:pPr marL="61721" indent="0">
              <a:buNone/>
            </a:pPr>
            <a:r>
              <a:rPr lang="id-ID" sz="2400" dirty="0" smtClean="0"/>
              <a:t>Berisi </a:t>
            </a:r>
            <a:r>
              <a:rPr lang="id-ID" sz="2400" dirty="0"/>
              <a:t>ringkasan eksekutif dan uraian lengkap dari semua komponen framework COBIT 5</a:t>
            </a:r>
          </a:p>
          <a:p>
            <a:pPr lvl="1"/>
            <a:r>
              <a:rPr lang="id-ID" sz="2288" dirty="0" smtClean="0"/>
              <a:t>The </a:t>
            </a:r>
            <a:r>
              <a:rPr lang="id-ID" sz="2288" dirty="0"/>
              <a:t>five COBIT 5 principles</a:t>
            </a:r>
          </a:p>
          <a:p>
            <a:pPr lvl="1"/>
            <a:r>
              <a:rPr lang="id-ID" sz="2288" dirty="0" smtClean="0"/>
              <a:t>The </a:t>
            </a:r>
            <a:r>
              <a:rPr lang="id-ID" sz="2288" dirty="0"/>
              <a:t>seven COBIT 5 enablers plus</a:t>
            </a:r>
          </a:p>
          <a:p>
            <a:pPr lvl="1"/>
            <a:r>
              <a:rPr lang="id-ID" sz="2288" dirty="0" smtClean="0"/>
              <a:t>Pengantar </a:t>
            </a:r>
            <a:r>
              <a:rPr lang="id-ID" sz="2288" dirty="0"/>
              <a:t>panduan pelaksanaan yang disediakan </a:t>
            </a:r>
            <a:r>
              <a:rPr lang="id-ID" sz="2288" dirty="0" smtClean="0"/>
              <a:t>oleh ISACA </a:t>
            </a:r>
            <a:r>
              <a:rPr lang="id-ID" sz="2288" dirty="0"/>
              <a:t>(implementasi COBIT 5)</a:t>
            </a:r>
          </a:p>
          <a:p>
            <a:pPr lvl="1"/>
            <a:r>
              <a:rPr lang="id-ID" sz="2288" dirty="0" smtClean="0"/>
              <a:t>Pengantar </a:t>
            </a:r>
            <a:r>
              <a:rPr lang="id-ID" sz="2288" dirty="0"/>
              <a:t>program penilaian COBIT (tidak spesifik ke COBIT 5) dan pendekatan kemampuan proses yang diadopsi oleh ISACA untuk COBIT</a:t>
            </a:r>
          </a:p>
          <a:p>
            <a:pPr lvl="1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20850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COBIT </a:t>
            </a:r>
            <a:r>
              <a:rPr lang="id-ID" sz="2800" dirty="0"/>
              <a:t>5 Product Family</a:t>
            </a:r>
          </a:p>
        </p:txBody>
      </p:sp>
      <p:sp>
        <p:nvSpPr>
          <p:cNvPr id="5" name="object 4"/>
          <p:cNvSpPr/>
          <p:nvPr/>
        </p:nvSpPr>
        <p:spPr>
          <a:xfrm>
            <a:off x="685800" y="1600200"/>
            <a:ext cx="8229600" cy="362407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3426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>
            <a:normAutofit/>
          </a:bodyPr>
          <a:lstStyle/>
          <a:p>
            <a:r>
              <a:rPr lang="id-ID" sz="3200" dirty="0"/>
              <a:t>COBIT 5 Principles</a:t>
            </a:r>
          </a:p>
        </p:txBody>
      </p:sp>
      <p:sp>
        <p:nvSpPr>
          <p:cNvPr id="4" name="object 5"/>
          <p:cNvSpPr/>
          <p:nvPr/>
        </p:nvSpPr>
        <p:spPr>
          <a:xfrm>
            <a:off x="1658112" y="1676400"/>
            <a:ext cx="5827776" cy="5093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35611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69794"/>
            <a:ext cx="8229600" cy="1066800"/>
          </a:xfrm>
        </p:spPr>
        <p:txBody>
          <a:bodyPr>
            <a:normAutofit/>
          </a:bodyPr>
          <a:lstStyle/>
          <a:p>
            <a:r>
              <a:rPr lang="id-ID" sz="3200" dirty="0"/>
              <a:t>Five COBIT 5 </a:t>
            </a:r>
            <a:r>
              <a:rPr lang="id-ID" sz="3200" dirty="0" smtClean="0"/>
              <a:t>Principles</a:t>
            </a:r>
            <a:endParaRPr lang="id-ID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376" y="1853639"/>
            <a:ext cx="8229600" cy="4325112"/>
          </a:xfrm>
        </p:spPr>
        <p:txBody>
          <a:bodyPr>
            <a:normAutofit/>
          </a:bodyPr>
          <a:lstStyle/>
          <a:p>
            <a:pPr marL="404621" indent="-342900">
              <a:buFont typeface="+mj-lt"/>
              <a:buAutoNum type="arabicPeriod"/>
            </a:pPr>
            <a:r>
              <a:rPr lang="id-ID" sz="2400" dirty="0" smtClean="0"/>
              <a:t>(Meeting </a:t>
            </a:r>
            <a:r>
              <a:rPr lang="id-ID" sz="2400" dirty="0"/>
              <a:t>Stakeholder Needs) Memenuhi kebutuhan stakeholder</a:t>
            </a:r>
          </a:p>
          <a:p>
            <a:pPr marL="404621" indent="-342900">
              <a:buFont typeface="+mj-lt"/>
              <a:buAutoNum type="arabicPeriod"/>
            </a:pPr>
            <a:r>
              <a:rPr lang="id-ID" sz="2400" dirty="0" smtClean="0"/>
              <a:t>(</a:t>
            </a:r>
            <a:r>
              <a:rPr lang="id-ID" sz="2400" dirty="0"/>
              <a:t>Covering the Enterprise End-to-End)Meliputi seluruh kegiatan perusahaan</a:t>
            </a:r>
          </a:p>
          <a:p>
            <a:pPr marL="404621" indent="-342900">
              <a:buFont typeface="+mj-lt"/>
              <a:buAutoNum type="arabicPeriod"/>
            </a:pPr>
            <a:r>
              <a:rPr lang="id-ID" sz="2400" dirty="0" smtClean="0"/>
              <a:t>(</a:t>
            </a:r>
            <a:r>
              <a:rPr lang="id-ID" sz="2400" dirty="0"/>
              <a:t>Applying A Single Intgrated Fmarework) Menerapkan satu </a:t>
            </a:r>
            <a:r>
              <a:rPr lang="id-ID" sz="2400" dirty="0" smtClean="0"/>
              <a:t>framework terpadu</a:t>
            </a:r>
            <a:endParaRPr lang="id-ID" sz="2400" dirty="0"/>
          </a:p>
          <a:p>
            <a:pPr marL="404621" indent="-342900">
              <a:buFont typeface="+mj-lt"/>
              <a:buAutoNum type="arabicPeriod"/>
            </a:pPr>
            <a:r>
              <a:rPr lang="id-ID" sz="2400" dirty="0" smtClean="0"/>
              <a:t>(</a:t>
            </a:r>
            <a:r>
              <a:rPr lang="id-ID" sz="2400" dirty="0"/>
              <a:t>Enabling a Holistic Approach) Memungkinkan pendekatan holistik</a:t>
            </a:r>
          </a:p>
          <a:p>
            <a:pPr marL="404621" indent="-342900">
              <a:buFont typeface="+mj-lt"/>
              <a:buAutoNum type="arabicPeriod"/>
            </a:pPr>
            <a:r>
              <a:rPr lang="id-ID" sz="2400" dirty="0" smtClean="0"/>
              <a:t>(</a:t>
            </a:r>
            <a:r>
              <a:rPr lang="id-ID" sz="2400" dirty="0"/>
              <a:t>Separating Governance from Management) Memisahkan tata kelola </a:t>
            </a:r>
            <a:r>
              <a:rPr lang="id-ID" sz="2400" dirty="0" smtClean="0"/>
              <a:t>dan manajemen</a:t>
            </a:r>
            <a:endParaRPr lang="id-ID" sz="2400" dirty="0"/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7689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544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PowerPoint Presentation</vt:lpstr>
      <vt:lpstr>The COBIT 5 Framework </vt:lpstr>
      <vt:lpstr>COBIT 5 Enablers</vt:lpstr>
      <vt:lpstr>COBIT 5:  Now One Complete Business Framework</vt:lpstr>
      <vt:lpstr>Perbedaan COBIT 5 dengan COBIT 4.1</vt:lpstr>
      <vt:lpstr>COBIT 5 Framework</vt:lpstr>
      <vt:lpstr>COBIT 5 Product Family</vt:lpstr>
      <vt:lpstr>COBIT 5 Principles</vt:lpstr>
      <vt:lpstr>Five COBIT 5 Principles</vt:lpstr>
      <vt:lpstr>1. Memenuhi Kebutuhan Stakeholder</vt:lpstr>
      <vt:lpstr>Memenuhi Kebutuhan Stakeholder cont</vt:lpstr>
      <vt:lpstr>Memenuhi Kebutuhan Stakeholder</vt:lpstr>
      <vt:lpstr>Memenuhi Kebutuhan Stakeholder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MUKRI, Haditya</dc:creator>
  <cp:lastModifiedBy>ASUS</cp:lastModifiedBy>
  <cp:revision>8</cp:revision>
  <dcterms:created xsi:type="dcterms:W3CDTF">2018-04-02T02:56:21Z</dcterms:created>
  <dcterms:modified xsi:type="dcterms:W3CDTF">2018-04-23T11:16:13Z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2018-02-04T00:00:00Z</vt:filetime>
  </property>
  <property fmtid="{D5CDD505-2E9C-101B-9397-08002B2CF9AE}" pid="3" name="Creator">
    <vt:lpwstr>Acrobat PDFMaker 15 for PowerPoint</vt:lpwstr>
  </property>
  <property fmtid="{D5CDD505-2E9C-101B-9397-08002B2CF9AE}" pid="4" name="LastSaved">
    <vt:filetime>2018-04-02T00:00:00Z</vt:filetime>
  </property>
</Properties>
</file>