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384" r:id="rId2"/>
    <p:sldId id="385" r:id="rId3"/>
    <p:sldId id="386" r:id="rId4"/>
    <p:sldId id="402" r:id="rId5"/>
    <p:sldId id="377" r:id="rId6"/>
    <p:sldId id="401" r:id="rId7"/>
    <p:sldId id="432" r:id="rId8"/>
    <p:sldId id="434" r:id="rId9"/>
    <p:sldId id="436" r:id="rId10"/>
    <p:sldId id="437" r:id="rId11"/>
    <p:sldId id="438" r:id="rId12"/>
    <p:sldId id="439" r:id="rId13"/>
    <p:sldId id="421" r:id="rId14"/>
    <p:sldId id="422" r:id="rId15"/>
    <p:sldId id="424" r:id="rId16"/>
    <p:sldId id="425" r:id="rId17"/>
    <p:sldId id="426" r:id="rId18"/>
    <p:sldId id="427" r:id="rId19"/>
    <p:sldId id="428" r:id="rId20"/>
    <p:sldId id="429" r:id="rId21"/>
    <p:sldId id="430" r:id="rId22"/>
    <p:sldId id="43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charset="-128"/>
            </a:endParaRPr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2A86BB-B77A-495E-9C05-580D695BFE5C}" type="slidenum">
              <a:rPr lang="id-ID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64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1193-8749-493D-B421-418EE723579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1193-8749-493D-B421-418EE723579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1193-8749-493D-B421-418EE723579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1193-8749-493D-B421-418EE723579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1193-8749-493D-B421-418EE723579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1193-8749-493D-B421-418EE723579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1193-8749-493D-B421-418EE723579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1193-8749-493D-B421-418EE723579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6D27E-60FF-4755-B928-8E9E590CBEEE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2DEA-8809-43D6-B07F-320FB083FEE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charset="-128"/>
            </a:endParaRPr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2A86BB-B77A-495E-9C05-580D695BFE5C}" type="slidenum">
              <a:rPr lang="id-ID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charset="-128"/>
            </a:endParaRPr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2A86BB-B77A-495E-9C05-580D695BFE5C}" type="slidenum">
              <a:rPr lang="id-ID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charset="-128"/>
            </a:endParaRPr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2A86BB-B77A-495E-9C05-580D695BFE5C}" type="slidenum">
              <a:rPr lang="id-ID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3212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defTabSz="742950">
              <a:spcBef>
                <a:spcPct val="0"/>
              </a:spcBef>
            </a:pPr>
            <a:endParaRPr lang="en-GB" smtClean="0">
              <a:latin typeface="Arial" pitchFamily="34" charset="0"/>
            </a:endParaRPr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3738"/>
            <a:ext cx="4554537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charset="-128"/>
            </a:endParaRPr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2A86BB-B77A-495E-9C05-580D695BFE5C}" type="slidenum">
              <a:rPr lang="id-ID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1CC22-8BE3-4A23-87E0-A9905F1998DF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EBFF8-660F-404A-AB25-9E99AA105B28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69CF-A975-490D-AC3D-CC50650FC86B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4899-16FD-43A9-A70C-887193224FEF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38A1F-D01B-49FB-AA35-82DCAC3D18CC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CFDD-1CCE-460C-85B7-5CFAE8FD088F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8AD85-2DE9-45E9-8451-8DA3D247AD2D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FDF37-ABF1-4048-AE07-60A440D83959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74D28-E904-4F65-B37A-2AC793EE0465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305800" cy="4038600"/>
          </a:xfrm>
        </p:spPr>
        <p:txBody>
          <a:bodyPr>
            <a:noAutofit/>
          </a:bodyPr>
          <a:lstStyle/>
          <a:p>
            <a:pPr lvl="0" algn="ctr"/>
            <a:r>
              <a:rPr lang="en-US" sz="5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KE: </a:t>
            </a:r>
            <a:r>
              <a:rPr lang="en-US" sz="5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14</a:t>
            </a: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 PUSKESMAS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6039-4031-4ED7-9977-FDB07FF618EC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15696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Pengaturan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Pratama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drg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bertujuan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</a:t>
            </a:r>
            <a:endParaRPr lang="en-US" sz="4000" b="1" dirty="0">
              <a:solidFill>
                <a:schemeClr val="accent4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5780" name="TextBox 3"/>
          <p:cNvSpPr txBox="1">
            <a:spLocks noChangeArrowheads="1"/>
          </p:cNvSpPr>
          <p:nvPr/>
        </p:nvSpPr>
        <p:spPr bwMode="auto">
          <a:xfrm>
            <a:off x="304800" y="1905000"/>
            <a:ext cx="8610600" cy="403187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3200" dirty="0" smtClean="0">
                <a:latin typeface="Tahoma" pitchFamily="34" charset="0"/>
                <a:cs typeface="Tahoma" pitchFamily="34" charset="0"/>
              </a:rPr>
              <a:t>Meningkatkan mutu pelayanan dan KP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perlindungan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SDM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lingkungannya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Pratama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drg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kinerja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Pratama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drg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dlm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yankes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perseorangan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kesmas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3A-74B6-47BD-82ED-9CB3453D57FE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2465725"/>
            <a:ext cx="7848600" cy="3785652"/>
          </a:xfrm>
          <a:prstGeom prst="rect">
            <a:avLst/>
          </a:prstGeom>
          <a:gradFill flip="none" rotWithShape="1">
            <a:gsLst>
              <a:gs pos="0">
                <a:srgbClr val="B3FB11">
                  <a:tint val="66000"/>
                  <a:satMod val="160000"/>
                </a:srgbClr>
              </a:gs>
              <a:gs pos="50000">
                <a:srgbClr val="B3FB11">
                  <a:tint val="44500"/>
                  <a:satMod val="160000"/>
                </a:srgbClr>
              </a:gs>
              <a:gs pos="100000">
                <a:srgbClr val="B3FB11">
                  <a:tint val="23500"/>
                  <a:satMod val="160000"/>
                </a:srgbClr>
              </a:gs>
            </a:gsLst>
            <a:lin ang="10800000" scaled="1"/>
            <a:tileRect/>
          </a:gradFill>
          <a:ln w="12700" cap="sq" algn="ctr">
            <a:solidFill>
              <a:srgbClr val="808000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square">
            <a:spAutoFit/>
          </a:bodyPr>
          <a:lstStyle/>
          <a:p>
            <a:pPr marL="290513" indent="-290513"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upaya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mutu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rumah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sakit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wajib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berkala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minimal 3(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tiga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tahun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sekali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290513" indent="-290513"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(P 40 </a:t>
            </a:r>
            <a:r>
              <a:rPr lang="en-US" sz="20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ayat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1</a:t>
            </a:r>
            <a:r>
              <a:rPr lang="en-US" sz="2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11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038600" y="1752600"/>
            <a:ext cx="1066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6">
              <a:lumMod val="20000"/>
              <a:lumOff val="80000"/>
            </a:schemeClr>
          </a:solidFill>
          <a:ln w="12700" cap="sq" algn="ctr">
            <a:solidFill>
              <a:srgbClr val="000099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3B99-A30A-4007-995B-159FB6CFC303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A00F-FB7A-4092-85F0-7DBA780FF05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371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2"/>
                </a:solidFill>
                <a:latin typeface="Tahoma" pitchFamily="34" charset="0"/>
                <a:ea typeface="+mj-ea"/>
                <a:cs typeface="Tahoma" pitchFamily="34" charset="0"/>
              </a:rPr>
              <a:t>PERMENKES RI NO. 46/2015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chemeClr val="bg2"/>
                </a:solidFill>
                <a:latin typeface="Tahoma" pitchFamily="34" charset="0"/>
                <a:ea typeface="+mj-ea"/>
                <a:cs typeface="Tahoma" pitchFamily="34" charset="0"/>
              </a:rPr>
              <a:t>AKREDITASI PUSKESMAS, KLINIK</a:t>
            </a:r>
            <a:endParaRPr lang="en-US" sz="3200" b="1" dirty="0">
              <a:solidFill>
                <a:schemeClr val="bg2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0FCD-D2DB-403A-AEEE-D6251192E696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897082"/>
            <a:ext cx="81534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Pratama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gigi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wajib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terakreditasi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Pratama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sebagaimana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dimaksud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ayat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(1)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3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304800"/>
            <a:ext cx="8153400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no.46/2015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klinik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tempat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praktik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3200" b="1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0FCD-D2DB-403A-AEEE-D6251192E696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752600"/>
            <a:ext cx="7924800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sv-SE" sz="3200" dirty="0" smtClean="0">
                <a:latin typeface="Tahoma" pitchFamily="34" charset="0"/>
                <a:cs typeface="Tahoma" pitchFamily="34" charset="0"/>
              </a:rPr>
              <a:t>Akreditasi tempat praktik mandiri dr dan  drg dilakukan setiap 5 (lima) tahun.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Daerah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berkewajiban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mendukung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memotivasi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mendorong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memperlancar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Pratama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gigi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924800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no.46/2015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klinik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tempat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praktik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3200" b="1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PUSKESMAS DAN KLINIK PRATAMA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terakeditasi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dasar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madya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utama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paripurna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TEMPAT PRAKTIK MANDIRI DOKTER/DRG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terakeditasi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terakreditasi</a:t>
            </a:r>
            <a:endParaRPr lang="en-US" sz="2200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0FCD-D2DB-403A-AEEE-D6251192E696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Penetapan</a:t>
            </a:r>
            <a:r>
              <a:rPr lang="en-US" sz="3600" b="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status </a:t>
            </a:r>
            <a:r>
              <a:rPr lang="en-US" sz="3600" b="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3600" b="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puskesmas</a:t>
            </a:r>
            <a:endParaRPr lang="en-US" sz="36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Pembinaan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Perbaikan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kinerja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berkesinambungan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penyelenggaraan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program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Penerapan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risiko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0FCD-D2DB-403A-AEEE-D6251192E696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puskesmas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2243328"/>
            <a:ext cx="6705600" cy="1947672"/>
          </a:xfrm>
        </p:spPr>
        <p:txBody>
          <a:bodyPr>
            <a:norm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Administrasi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Upaya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masyarakat</a:t>
            </a:r>
            <a:endParaRPr lang="en-US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Upaya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perseorangan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0FCD-D2DB-403A-AEEE-D6251192E696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4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puskesmas</a:t>
            </a:r>
            <a:r>
              <a:rPr lang="en-US" sz="4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3 </a:t>
            </a:r>
            <a:r>
              <a:rPr lang="en-US" sz="40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kelompok</a:t>
            </a:r>
            <a:r>
              <a:rPr lang="en-US" sz="4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981200"/>
            <a:ext cx="7848600" cy="3581400"/>
          </a:xfrm>
        </p:spPr>
        <p:txBody>
          <a:bodyPr>
            <a:norm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penyelenggaraan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</a:t>
            </a: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ppp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  <a:endParaRPr lang="en-US" sz="3000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</a:t>
            </a: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kmp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  <a:endParaRPr lang="en-US" sz="3000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mutu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</a:t>
            </a:r>
            <a:r>
              <a:rPr lang="en-US" sz="35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pmp</a:t>
            </a:r>
            <a:r>
              <a:rPr lang="en-US" sz="35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  <a:endParaRPr lang="en-US" sz="3000" dirty="0" smtClean="0"/>
          </a:p>
          <a:p>
            <a:pPr marL="624078" indent="-514350">
              <a:buClrTx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0FCD-D2DB-403A-AEEE-D6251192E696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11430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90000"/>
          </a:bodyPr>
          <a:lstStyle/>
          <a:p>
            <a:pPr marL="624078" indent="-514350"/>
            <a:r>
              <a:rPr lang="en-US" sz="44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Administrasi</a:t>
            </a: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1828800"/>
            <a:ext cx="7315200" cy="4026091"/>
          </a:xfrm>
        </p:spPr>
        <p:txBody>
          <a:bodyPr>
            <a:norm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upaya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beroientasi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sasaran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ukmbs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  <a:endParaRPr lang="en-US" sz="3200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upaya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kesmas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kmikm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  <a:endParaRPr lang="en-US" sz="3200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sasaran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kinerja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upaya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kesmas</a:t>
            </a:r>
            <a:r>
              <a:rPr lang="en-US" sz="32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0FCD-D2DB-403A-AEEE-D6251192E696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1066800" y="457200"/>
            <a:ext cx="6858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624078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Upaya</a:t>
            </a:r>
            <a:r>
              <a:rPr kumimoji="0" lang="en-US" sz="4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44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kesehatan</a:t>
            </a:r>
            <a:r>
              <a:rPr kumimoji="0" lang="en-US" sz="4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44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masyarakat</a:t>
            </a:r>
            <a:r>
              <a:rPr kumimoji="0" lang="en-US" sz="4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41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267200"/>
          </a:xfrm>
        </p:spPr>
        <p:txBody>
          <a:bodyPr>
            <a:norm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layanan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klinis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beroientasi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lkbp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penunjang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layanan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klinis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mplk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mutu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klinis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</a:t>
            </a: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pmkp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24078" indent="-514350">
              <a:buClrTx/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0FCD-D2DB-403A-AEEE-D6251192E696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1143000" y="304800"/>
            <a:ext cx="6858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624078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Upaya</a:t>
            </a:r>
            <a:r>
              <a:rPr kumimoji="0" lang="en-US" sz="4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44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kesehatan</a:t>
            </a:r>
            <a:r>
              <a:rPr kumimoji="0" lang="en-US" sz="4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44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perseorangan</a:t>
            </a:r>
            <a:endParaRPr kumimoji="0" lang="en-US" sz="41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780C36-F17F-4CB3-8029-2ED37AEA9A1A}" type="datetime1">
              <a:rPr lang="en-US"/>
              <a:pPr/>
              <a:t>12/6/2017</a:t>
            </a:fld>
            <a:endParaRPr 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C7F6D-5F76-48EE-8B6F-98C0944D0115}" type="slidenum">
              <a:rPr lang="en-US"/>
              <a:pPr/>
              <a:t>2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371600"/>
          </a:xfrm>
        </p:spPr>
        <p:txBody>
          <a:bodyPr>
            <a:no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INSTRUKSIONAL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7163" cy="4038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berperan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aktif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dokumen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memenuhi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Klinik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pratama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Dokumen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akreditasi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akreditasi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US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732280"/>
          <a:ext cx="8305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526"/>
                <a:gridCol w="1548674"/>
                <a:gridCol w="15240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BAB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KRITERIA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24078" indent="-514350">
                        <a:buClrTx/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PENYELENGGARAAN PELAYANAN PUSKESMAS (PPP)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60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24078" indent="-514350">
                        <a:buClrTx/>
                        <a:buFont typeface="+mj-lt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2.    KEPEMIMPINAN MANAJEMEN PUSKESMAS (KMP)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19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105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24078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3.    PENINGKATAN MUTU PUSKESMAS (PMP)</a:t>
                      </a:r>
                    </a:p>
                    <a:p>
                      <a:pPr marL="624078" indent="-514350">
                        <a:buClrTx/>
                        <a:buFont typeface="+mj-lt"/>
                        <a:buAutoNum type="arabicPeriod"/>
                      </a:pPr>
                      <a:endParaRPr lang="en-US" sz="200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32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24078" indent="-514350">
                        <a:buClrTx/>
                        <a:buFont typeface="+mj-lt"/>
                        <a:buNone/>
                      </a:pPr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                  JUMLAH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39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197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69CF-A975-490D-AC3D-CC50650FC86B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a.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administrasi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057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7834"/>
                <a:gridCol w="1582057"/>
                <a:gridCol w="1502954"/>
                <a:gridCol w="1502954"/>
              </a:tblGrid>
              <a:tr h="6090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BAB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8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KRITERIA</a:t>
                      </a:r>
                      <a:endParaRPr lang="en-US" sz="18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sz="18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31102">
                <a:tc>
                  <a:txBody>
                    <a:bodyPr/>
                    <a:lstStyle/>
                    <a:p>
                      <a:pPr marL="624078" indent="-514350">
                        <a:buClrTx/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UPAYA KESEHATAN MASYARAKAT YANG BERORIENTASI SASARAN (UKMBS)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53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31102">
                <a:tc>
                  <a:txBody>
                    <a:bodyPr/>
                    <a:lstStyle/>
                    <a:p>
                      <a:pPr marL="624078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2.    KEPEMIMPINAN MANAJEMEN DAN UPAYA KESEHATAN MASYARAKAT (KMUKM)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22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101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09055">
                <a:tc>
                  <a:txBody>
                    <a:bodyPr/>
                    <a:lstStyle/>
                    <a:p>
                      <a:pPr marL="624078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3.    SASARAN KINERJA UPAYA KESEHATAN MASYARAKAT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29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52865">
                <a:tc>
                  <a:txBody>
                    <a:bodyPr/>
                    <a:lstStyle/>
                    <a:p>
                      <a:pPr marL="624078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                    </a:t>
                      </a:r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JUMLAH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38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183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69CF-A975-490D-AC3D-CC50650FC86B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609600" y="152400"/>
            <a:ext cx="80010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b. </a:t>
            </a:r>
            <a:r>
              <a:rPr kumimoji="0" lang="en-US" sz="32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Standar</a:t>
            </a:r>
            <a:r>
              <a:rPr kumimoji="0" lang="en-US" sz="32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32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upaya</a:t>
            </a:r>
            <a:r>
              <a:rPr kumimoji="0" lang="en-US" sz="32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32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kesehatan</a:t>
            </a:r>
            <a:r>
              <a:rPr kumimoji="0" lang="en-US" sz="32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32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masyarakat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752599"/>
          <a:ext cx="8382000" cy="3819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463040"/>
                <a:gridCol w="1558456"/>
                <a:gridCol w="1702904"/>
              </a:tblGrid>
              <a:tr h="70081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BAB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KRITERIA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001168">
                <a:tc>
                  <a:txBody>
                    <a:bodyPr/>
                    <a:lstStyle/>
                    <a:p>
                      <a:pPr marL="624078" indent="-514350">
                        <a:buClrTx/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PENYELENGGARAAN PELAYANAN PUSKESMAS (PPP)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35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151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001168">
                <a:tc>
                  <a:txBody>
                    <a:bodyPr/>
                    <a:lstStyle/>
                    <a:p>
                      <a:pPr marL="624078" indent="-514350">
                        <a:buClrTx/>
                        <a:buFont typeface="+mj-lt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2.    KEPEMIMPINAN MANAJEMEN PUSKESMAS (KMP)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35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168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00818">
                <a:tc>
                  <a:txBody>
                    <a:bodyPr/>
                    <a:lstStyle/>
                    <a:p>
                      <a:pPr marL="624078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3.    PENINGKATAN MUTU PUSKESMAS (PMP)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59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06029">
                <a:tc>
                  <a:txBody>
                    <a:bodyPr/>
                    <a:lstStyle/>
                    <a:p>
                      <a:pPr marL="624078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                  </a:t>
                      </a:r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JUMLAH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21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82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cs typeface="Tahoma" pitchFamily="34" charset="0"/>
                        </a:rPr>
                        <a:t>378</a:t>
                      </a:r>
                      <a:endParaRPr lang="en-US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69CF-A975-490D-AC3D-CC50650FC86B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5BEE-B643-439A-903D-CE7352F00AC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609600" y="304800"/>
            <a:ext cx="76962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c. </a:t>
            </a:r>
            <a:r>
              <a:rPr kumimoji="0" lang="en-US" sz="32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Standar</a:t>
            </a:r>
            <a:r>
              <a:rPr kumimoji="0" lang="en-US" sz="32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32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upaya</a:t>
            </a:r>
            <a:r>
              <a:rPr kumimoji="0" lang="en-US" sz="32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32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kesehatan</a:t>
            </a:r>
            <a:r>
              <a:rPr kumimoji="0" lang="en-US" sz="32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3200" b="1" i="0" u="none" strike="noStrike" kern="10" cap="all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perseorangan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467600" cy="2819400"/>
          </a:xfrm>
        </p:spPr>
        <p:txBody>
          <a:bodyPr>
            <a:normAutofit lnSpcReduction="10000"/>
          </a:bodyPr>
          <a:lstStyle/>
          <a:p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</a:p>
          <a:p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 PUSKESMAS</a:t>
            </a:r>
          </a:p>
          <a:p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AKREDITASI PUSKESMAS</a:t>
            </a:r>
          </a:p>
          <a:p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AKREDITASI PUSKESMAS</a:t>
            </a:r>
          </a:p>
          <a:p>
            <a:endParaRPr lang="en-US" sz="36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FD2EB-5069-4634-B353-F3AE703FD0BF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PEMBAHASAN</a:t>
            </a:r>
            <a:endParaRPr lang="en-US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239000" cy="4114800"/>
          </a:xfrm>
          <a:solidFill>
            <a:schemeClr val="bg2"/>
          </a:solidFill>
          <a:ln w="38100">
            <a:solidFill>
              <a:srgbClr val="FF0000"/>
            </a:solidFill>
            <a:prstDash val="sysDot"/>
          </a:ln>
        </p:spPr>
        <p:txBody>
          <a:bodyPr>
            <a:normAutofit fontScale="550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000" dirty="0" smtClean="0"/>
              <a:t>  </a:t>
            </a:r>
          </a:p>
          <a:p>
            <a:pPr algn="ctr">
              <a:buNone/>
            </a:pPr>
            <a:r>
              <a:rPr lang="en-US" sz="9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  <a:endParaRPr lang="en-US" sz="6600" b="1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6600" b="1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252728" indent="-1143000">
              <a:buAutoNum type="arabicPeriod"/>
            </a:pPr>
            <a:r>
              <a:rPr lang="en-US" sz="6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PMK RI NO.75/2014: PUSKESMAS</a:t>
            </a:r>
          </a:p>
          <a:p>
            <a:pPr marL="1252728" indent="-1143000">
              <a:buAutoNum type="arabicPeriod"/>
            </a:pPr>
            <a:r>
              <a:rPr lang="en-US" sz="6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PMK RI NO.46/2015: AKREDITASI PUSKESMAS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BA68A-9EC2-4E3A-A9F8-3705359BC96F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sis-rmik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5211-C704-458D-AD24-A5FA4C71808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Box 2"/>
          <p:cNvSpPr txBox="1">
            <a:spLocks noChangeArrowheads="1"/>
          </p:cNvSpPr>
          <p:nvPr/>
        </p:nvSpPr>
        <p:spPr bwMode="auto">
          <a:xfrm>
            <a:off x="2514600" y="152400"/>
            <a:ext cx="41910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Puskesmas</a:t>
            </a:r>
            <a:endParaRPr lang="en-US" sz="48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5780" name="TextBox 3"/>
          <p:cNvSpPr txBox="1">
            <a:spLocks noChangeArrowheads="1"/>
          </p:cNvSpPr>
          <p:nvPr/>
        </p:nvSpPr>
        <p:spPr bwMode="auto">
          <a:xfrm>
            <a:off x="533400" y="1066800"/>
            <a:ext cx="8077200" cy="50783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Fasyankes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menyelenggarakan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Upaya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masyarakat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Upaya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perseorangan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Tingkat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pertama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     </a:t>
            </a:r>
          </a:p>
          <a:p>
            <a:pPr algn="ctr"/>
            <a:r>
              <a:rPr lang="en-US" sz="36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Promotif</a:t>
            </a:r>
            <a:r>
              <a:rPr lang="en-US" sz="36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preventif</a:t>
            </a:r>
            <a:endParaRPr lang="en-US" sz="36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derajat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setinggi-tingginya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wilayah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kerjanya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EFE-909D-477B-9BF7-8F895FF05F67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91000" y="3200400"/>
            <a:ext cx="457200" cy="762000"/>
          </a:xfrm>
          <a:prstGeom prst="downArrow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14465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Upaya</a:t>
            </a:r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masyarakat</a:t>
            </a:r>
            <a:endParaRPr lang="en-US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5780" name="TextBox 3"/>
          <p:cNvSpPr txBox="1">
            <a:spLocks noChangeArrowheads="1"/>
          </p:cNvSpPr>
          <p:nvPr/>
        </p:nvSpPr>
        <p:spPr bwMode="auto">
          <a:xfrm>
            <a:off x="457200" y="1905000"/>
            <a:ext cx="8229600" cy="424731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Memelihara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Mencegah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menanggulangi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timbulnya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i-FI" sz="3600" dirty="0" smtClean="0">
                <a:latin typeface="Tahoma" pitchFamily="34" charset="0"/>
                <a:cs typeface="Tahoma" pitchFamily="34" charset="0"/>
              </a:rPr>
              <a:t>sasaran keluarga, kelompok, dan masyarakat</a:t>
            </a:r>
          </a:p>
          <a:p>
            <a:pPr marL="742950" indent="-742950">
              <a:buFont typeface="+mj-lt"/>
              <a:buAutoNum type="arabi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3A-74B6-47BD-82ED-9CB3453D57FE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14465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Upaya</a:t>
            </a:r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perseorangan</a:t>
            </a:r>
            <a:endParaRPr lang="en-US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5780" name="TextBox 3"/>
          <p:cNvSpPr txBox="1">
            <a:spLocks noChangeArrowheads="1"/>
          </p:cNvSpPr>
          <p:nvPr/>
        </p:nvSpPr>
        <p:spPr bwMode="auto">
          <a:xfrm>
            <a:off x="457200" y="1905000"/>
            <a:ext cx="8229600" cy="397031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pencegahan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penyembuhan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penyakit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Pengurangan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penderitaan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akibat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Memulihkan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perseorangan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3A-74B6-47BD-82ED-9CB3453D57FE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838200" y="1371600"/>
            <a:ext cx="7543800" cy="533400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Pengakuan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diberikan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lembaga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independen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penyelenggara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setelah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dinilai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bahwa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itu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memenuhi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berlaku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mutu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berkesinambungan</a:t>
            </a:r>
            <a:endParaRPr lang="en-US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295400" y="1143000"/>
            <a:ext cx="6477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kern="10">
              <a:ln w="9525" cap="sq">
                <a:noFill/>
                <a:miter lim="800000"/>
                <a:headEnd type="none" w="sm" len="sm"/>
                <a:tailEnd type="none" w="sm" len="sm"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838200" y="152400"/>
            <a:ext cx="7491412" cy="10667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latin typeface="Tahoma" pitchFamily="34" charset="0"/>
                <a:ea typeface="+mj-ea"/>
                <a:cs typeface="Tahoma" pitchFamily="34" charset="0"/>
              </a:rPr>
              <a:t>PERMENKES RI NO. 46/2015</a:t>
            </a:r>
          </a:p>
          <a:p>
            <a:pPr algn="ctr">
              <a:defRPr/>
            </a:pPr>
            <a:r>
              <a:rPr lang="en-US" sz="2400" b="1" dirty="0" smtClean="0">
                <a:latin typeface="Tahoma" pitchFamily="34" charset="0"/>
                <a:ea typeface="+mj-ea"/>
                <a:cs typeface="Tahoma" pitchFamily="34" charset="0"/>
              </a:rPr>
              <a:t>AKREDITASI PUSKESMAS, KLINIK</a:t>
            </a:r>
            <a:endParaRPr lang="en-US" sz="2400" b="1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6FCB-EA72-47CE-949E-36683DFE3063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A00F-FB7A-4092-85F0-7DBA780FF0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Box 2"/>
          <p:cNvSpPr txBox="1">
            <a:spLocks noChangeArrowheads="1"/>
          </p:cNvSpPr>
          <p:nvPr/>
        </p:nvSpPr>
        <p:spPr bwMode="auto">
          <a:xfrm>
            <a:off x="1066800" y="839450"/>
            <a:ext cx="7086600" cy="14465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SISTEM INFORMASI PUSKESMAS</a:t>
            </a:r>
            <a:endParaRPr lang="en-US" sz="4000" b="1" dirty="0">
              <a:solidFill>
                <a:schemeClr val="accent4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5780" name="TextBox 3"/>
          <p:cNvSpPr txBox="1">
            <a:spLocks noChangeArrowheads="1"/>
          </p:cNvSpPr>
          <p:nvPr/>
        </p:nvSpPr>
        <p:spPr bwMode="auto">
          <a:xfrm>
            <a:off x="1066800" y="2395478"/>
            <a:ext cx="7086600" cy="286232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tatanan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menyediakan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membantu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pengambilan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F53A-74B6-47BD-82ED-9CB3453D57FE}" type="datetime1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727</Words>
  <Application>Microsoft Office PowerPoint</Application>
  <PresentationFormat>On-screen Show (4:3)</PresentationFormat>
  <Paragraphs>233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PERTEMUAN KE: 14  AKREDITASI PUSKESMAS</vt:lpstr>
      <vt:lpstr>TUJUAN INSTRUKSIONAL</vt:lpstr>
      <vt:lpstr>PEMBAHASAN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Penetapan status akreditasi puskesmas</vt:lpstr>
      <vt:lpstr>tujuan akreditasi puskesmas</vt:lpstr>
      <vt:lpstr>akreditasi puskesmas3 kelompok </vt:lpstr>
      <vt:lpstr>Administrasi manajemen </vt:lpstr>
      <vt:lpstr>Slide 18</vt:lpstr>
      <vt:lpstr>Slide 19</vt:lpstr>
      <vt:lpstr>a. Standar administrasi manajemen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Akreditasi</cp:lastModifiedBy>
  <cp:revision>101</cp:revision>
  <dcterms:created xsi:type="dcterms:W3CDTF">2017-04-07T05:25:29Z</dcterms:created>
  <dcterms:modified xsi:type="dcterms:W3CDTF">2017-12-06T06:13:42Z</dcterms:modified>
</cp:coreProperties>
</file>