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316" r:id="rId2"/>
    <p:sldId id="335" r:id="rId3"/>
    <p:sldId id="530" r:id="rId4"/>
    <p:sldId id="584" r:id="rId5"/>
    <p:sldId id="567" r:id="rId6"/>
    <p:sldId id="585" r:id="rId7"/>
    <p:sldId id="586" r:id="rId8"/>
    <p:sldId id="587" r:id="rId9"/>
    <p:sldId id="588" r:id="rId10"/>
    <p:sldId id="589" r:id="rId11"/>
    <p:sldId id="590" r:id="rId12"/>
    <p:sldId id="591" r:id="rId13"/>
    <p:sldId id="592" r:id="rId14"/>
    <p:sldId id="593" r:id="rId15"/>
    <p:sldId id="594" r:id="rId16"/>
    <p:sldId id="595" r:id="rId17"/>
    <p:sldId id="596" r:id="rId18"/>
    <p:sldId id="599" r:id="rId19"/>
    <p:sldId id="600" r:id="rId20"/>
    <p:sldId id="601" r:id="rId21"/>
    <p:sldId id="602" r:id="rId22"/>
    <p:sldId id="561" r:id="rId23"/>
    <p:sldId id="550" r:id="rId24"/>
    <p:sldId id="562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30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16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05/10/2017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15</a:t>
            </a:fld>
            <a:endParaRPr lang="id-ID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16</a:t>
            </a:fld>
            <a:endParaRPr lang="id-ID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17</a:t>
            </a:fld>
            <a:endParaRPr lang="id-ID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18</a:t>
            </a:fld>
            <a:endParaRPr lang="id-ID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19</a:t>
            </a:fld>
            <a:endParaRPr lang="id-ID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20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21</a:t>
            </a:fld>
            <a:endParaRPr lang="id-ID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22</a:t>
            </a:fld>
            <a:endParaRPr lang="id-ID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23</a:t>
            </a:fld>
            <a:endParaRPr lang="id-ID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24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158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F5F8DDC-77BD-420E-8403-5F7E9AD435A6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D7DC4B-43A1-4FBA-8E20-FDCC74FBF8B8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5EF44-66FB-4154-8917-7E38A56EE460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82718F-B2D7-4517-B606-87587882B37B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8C989-CD37-4D41-8166-F27888C7BB4D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345AC-E7F5-4404-9F84-279BA5ED98DE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BB82A3-012E-419B-BEE9-03A898EE93E3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D8BB99-1715-4356-BB4A-4E1F484C14EE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2DF82-AE14-4167-A185-4D011C56F6EA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297839-F180-4368-A76B-C2CD19474F57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57C9DB-C528-4FD4-9E07-8DC3A7E91326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67913-5490-461B-967D-F90AAB16F50D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E05CA5F-8D9C-4EFF-8A89-D4EB83883EAF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49"/>
            <a:ext cx="5638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S1 MANAJEMEN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UNIVERSITAS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600200"/>
            <a:ext cx="5791200" cy="1676400"/>
          </a:xfrm>
          <a:ln>
            <a:solidFill>
              <a:schemeClr val="tx1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sz="52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3-4</a:t>
            </a:r>
            <a:endParaRPr lang="en-US" sz="4600" b="1" dirty="0" smtClean="0">
              <a:solidFill>
                <a:schemeClr val="bg1"/>
              </a:solidFill>
            </a:endParaRP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Unit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RMIK</a:t>
            </a: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Standarisasi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dokumen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RMIK</a:t>
            </a:r>
          </a:p>
          <a:p>
            <a:pPr marL="514350" indent="-514350" algn="l" eaLnBrk="1" hangingPunct="1">
              <a:buClrTx/>
              <a:buFont typeface="+mj-lt"/>
              <a:buAutoNum type="arabicPeriod"/>
            </a:pP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dokumen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2800" dirty="0" err="1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 RMIK</a:t>
            </a:r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3E252E-AF45-4AEC-B615-DBFD8748CE48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533400" y="762000"/>
            <a:ext cx="8077200" cy="1219200"/>
          </a:xfrm>
          <a:prstGeom prst="rect">
            <a:avLst/>
          </a:prstGeom>
          <a:solidFill>
            <a:srgbClr val="0070C0"/>
          </a:solidFill>
          <a:ln w="28575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DOKUMEN RUMAH SAKIT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3962400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609600" indent="-609600">
              <a:buNone/>
            </a:pP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REGULASI DI UNIT KERJA:</a:t>
            </a:r>
            <a:endParaRPr lang="en-US" sz="4400" dirty="0" smtClean="0">
              <a:solidFill>
                <a:schemeClr val="accent3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KEBIJAKAN PELAYANAN RS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PEDOMAN/PANDUAN PELAYANAN RS/SPO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>
              <a:buFontTx/>
              <a:buAutoNum type="arabicPeriod"/>
            </a:pPr>
            <a:r>
              <a:rPr lang="en-US" sz="4400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PROGRAM KERJA</a:t>
            </a: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3600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600" y="762000"/>
            <a:ext cx="8686800" cy="1219200"/>
          </a:xfrm>
          <a:prstGeom prst="rect">
            <a:avLst/>
          </a:prstGeom>
          <a:solidFill>
            <a:srgbClr val="0070C0"/>
          </a:solidFill>
          <a:ln w="28575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UU,PP,KEPPRES, PERMENKES, SE</a:t>
            </a:r>
            <a:endParaRPr kumimoji="0" lang="en-US" sz="4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2133600"/>
            <a:ext cx="8077200" cy="3962400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2500" lnSpcReduction="20000"/>
          </a:bodyPr>
          <a:lstStyle/>
          <a:p>
            <a:pPr marL="609600" indent="-609600" algn="ctr">
              <a:buNone/>
            </a:pPr>
            <a:endParaRPr lang="en-US" sz="4400" b="1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KEBIJAKAN PELAYANAN</a:t>
            </a:r>
          </a:p>
          <a:p>
            <a:pPr marL="609600" indent="-609600" algn="ctr">
              <a:buNone/>
            </a:pPr>
            <a:endParaRPr lang="en-US" sz="4400" b="1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PEDOMAN/PANDUAN</a:t>
            </a:r>
          </a:p>
          <a:p>
            <a:pPr marL="609600" indent="-609600" algn="ctr">
              <a:buNone/>
            </a:pPr>
            <a:endParaRPr lang="en-US" sz="4400" b="1" kern="10" cap="all" dirty="0" smtClean="0">
              <a:ln w="19050">
                <a:solidFill>
                  <a:schemeClr val="tx1"/>
                </a:solidFill>
                <a:round/>
                <a:headEnd/>
                <a:tailEnd/>
              </a:ln>
              <a:solidFill>
                <a:schemeClr val="accent3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Tahoma" pitchFamily="34" charset="0"/>
              <a:cs typeface="Tahoma" pitchFamily="34" charset="0"/>
            </a:endParaRPr>
          </a:p>
          <a:p>
            <a:pPr marL="609600" indent="-609600" algn="ctr">
              <a:buNone/>
            </a:pP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3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SPO</a:t>
            </a:r>
            <a:endParaRPr lang="en-US" sz="4400" dirty="0" smtClean="0">
              <a:solidFill>
                <a:schemeClr val="accent3"/>
              </a:solidFill>
              <a:latin typeface="Tahoma" pitchFamily="34" charset="0"/>
              <a:cs typeface="Tahoma" pitchFamily="34" charset="0"/>
            </a:endParaRPr>
          </a:p>
          <a:p>
            <a:pPr marL="609600" indent="-609600">
              <a:buNone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None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3600" dirty="0" smtClean="0"/>
          </a:p>
        </p:txBody>
      </p:sp>
      <p:sp>
        <p:nvSpPr>
          <p:cNvPr id="7" name="Down Arrow 6"/>
          <p:cNvSpPr/>
          <p:nvPr/>
        </p:nvSpPr>
        <p:spPr>
          <a:xfrm>
            <a:off x="4114800" y="2209800"/>
            <a:ext cx="762000" cy="3810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4114800" y="3429000"/>
            <a:ext cx="762000" cy="3810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114800" y="4648200"/>
            <a:ext cx="762000" cy="381000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28600" y="762000"/>
            <a:ext cx="8686800" cy="838200"/>
          </a:xfrm>
          <a:prstGeom prst="rect">
            <a:avLst/>
          </a:prstGeom>
          <a:solidFill>
            <a:srgbClr val="0070C0"/>
          </a:solidFill>
          <a:ln w="28575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KEWAJIBAN UNIT KERJA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3" name="TextBox 3"/>
          <p:cNvSpPr txBox="1">
            <a:spLocks noChangeArrowheads="1"/>
          </p:cNvSpPr>
          <p:nvPr/>
        </p:nvSpPr>
        <p:spPr bwMode="auto">
          <a:xfrm>
            <a:off x="914400" y="1752600"/>
            <a:ext cx="7010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Kebijakan pelayanan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Pedoman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pengorganisasian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id-ID" sz="28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Pedoman </a:t>
            </a:r>
            <a:r>
              <a:rPr lang="id-ID" sz="2800" dirty="0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id-ID" sz="2800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dirty="0" smtClean="0">
                <a:latin typeface="Tahoma" pitchFamily="34" charset="0"/>
                <a:cs typeface="Tahoma" pitchFamily="34" charset="0"/>
              </a:rPr>
              <a:t>SPO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Bukti pelaksanaan</a:t>
            </a:r>
            <a:endParaRPr lang="id-ID" sz="2800" b="1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>
                <a:latin typeface="Tahoma" pitchFamily="34" charset="0"/>
                <a:cs typeface="Tahoma" pitchFamily="34" charset="0"/>
              </a:rPr>
              <a:t>Program 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(Rencana Tahunan)</a:t>
            </a:r>
            <a:endParaRPr lang="id-ID" sz="2800" b="1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b="1" dirty="0">
                <a:latin typeface="Tahoma" pitchFamily="34" charset="0"/>
                <a:cs typeface="Tahoma" pitchFamily="34" charset="0"/>
              </a:rPr>
              <a:t>Laporan 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(</a:t>
            </a:r>
            <a:r>
              <a:rPr lang="id-ID" sz="2800" b="1" dirty="0" smtClean="0">
                <a:latin typeface="Tahoma" pitchFamily="34" charset="0"/>
                <a:cs typeface="Tahoma" pitchFamily="34" charset="0"/>
              </a:rPr>
              <a:t>bulanan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, </a:t>
            </a:r>
            <a:r>
              <a:rPr lang="en-US" sz="2800" b="1" dirty="0" err="1" smtClean="0">
                <a:latin typeface="Tahoma" pitchFamily="34" charset="0"/>
                <a:cs typeface="Tahoma" pitchFamily="34" charset="0"/>
              </a:rPr>
              <a:t>tahunan</a:t>
            </a:r>
            <a:r>
              <a:rPr lang="en-US" sz="2800" b="1" dirty="0" smtClean="0">
                <a:latin typeface="Tahoma" pitchFamily="34" charset="0"/>
                <a:cs typeface="Tahoma" pitchFamily="34" charset="0"/>
              </a:rPr>
              <a:t>)</a:t>
            </a:r>
            <a:endParaRPr lang="id-ID" sz="2800" b="1" dirty="0">
              <a:latin typeface="Tahoma" pitchFamily="34" charset="0"/>
              <a:cs typeface="Tahoma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Rapat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Orientasi</a:t>
            </a:r>
          </a:p>
          <a:p>
            <a:pPr marL="457200" indent="-457200">
              <a:buFont typeface="+mj-lt"/>
              <a:buAutoNum type="arabicPeriod"/>
            </a:pPr>
            <a:r>
              <a:rPr lang="id-ID" sz="2800" dirty="0">
                <a:latin typeface="Tahoma" pitchFamily="34" charset="0"/>
                <a:cs typeface="Tahoma" pitchFamily="34" charset="0"/>
              </a:rPr>
              <a:t>Pelatihan</a:t>
            </a:r>
          </a:p>
        </p:txBody>
      </p:sp>
      <p:sp>
        <p:nvSpPr>
          <p:cNvPr id="14" name="TextBox 4"/>
          <p:cNvSpPr txBox="1">
            <a:spLocks noChangeArrowheads="1"/>
          </p:cNvSpPr>
          <p:nvPr/>
        </p:nvSpPr>
        <p:spPr bwMode="auto">
          <a:xfrm>
            <a:off x="3733800" y="4800600"/>
            <a:ext cx="50292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63538" indent="-363538">
              <a:buFont typeface="Arial" pitchFamily="34" charset="0"/>
              <a:buChar char="•"/>
            </a:pPr>
            <a:r>
              <a:rPr lang="id-ID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Kerangka </a:t>
            </a: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acuan/TOR</a:t>
            </a:r>
            <a:endParaRPr lang="id-ID" sz="2000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  <a:p>
            <a:pPr marL="363538" indent="-363538">
              <a:buFont typeface="Arial" pitchFamily="34" charset="0"/>
              <a:buChar char="•"/>
            </a:pPr>
            <a:r>
              <a:rPr lang="id-ID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Bukti kegiatan (jadwal, </a:t>
            </a: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d </a:t>
            </a: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tangan</a:t>
            </a:r>
            <a:r>
              <a:rPr lang="en-US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)</a:t>
            </a: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Pre test dan Post test</a:t>
            </a:r>
          </a:p>
          <a:p>
            <a:pPr marL="363538" indent="-363538">
              <a:buFont typeface="Arial" pitchFamily="34" charset="0"/>
              <a:buChar char="•"/>
            </a:pPr>
            <a:r>
              <a:rPr lang="id-ID" sz="2000" b="1" dirty="0" smtClean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Laporan </a:t>
            </a:r>
            <a:r>
              <a:rPr lang="id-ID" sz="2000" b="1" dirty="0">
                <a:solidFill>
                  <a:srgbClr val="C00000"/>
                </a:solidFill>
                <a:latin typeface="Tahoma" pitchFamily="34" charset="0"/>
                <a:cs typeface="Tahoma" pitchFamily="34" charset="0"/>
              </a:rPr>
              <a:t>kegiatan</a:t>
            </a:r>
            <a:endParaRPr lang="id-ID" b="1" dirty="0">
              <a:solidFill>
                <a:srgbClr val="C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Right Brace 5"/>
          <p:cNvSpPr>
            <a:spLocks/>
          </p:cNvSpPr>
          <p:nvPr/>
        </p:nvSpPr>
        <p:spPr bwMode="auto">
          <a:xfrm>
            <a:off x="3200400" y="4953000"/>
            <a:ext cx="304800" cy="1066800"/>
          </a:xfrm>
          <a:prstGeom prst="rightBrace">
            <a:avLst>
              <a:gd name="adj1" fmla="val 8329"/>
              <a:gd name="adj2" fmla="val 50000"/>
            </a:avLst>
          </a:prstGeom>
          <a:solidFill>
            <a:schemeClr val="bg1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id-ID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381000" y="685800"/>
            <a:ext cx="84582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KEBIJAKAN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2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5105400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Kebijakan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RS: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penetapan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pada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tatanan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strategis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bersifat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garis</a:t>
            </a:r>
            <a:r>
              <a:rPr lang="en-US" sz="3600" u="sng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besar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mengikat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buClrTx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</a:rPr>
              <a:t>penerapannya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perlu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disusun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panduan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SPO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jelas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langkah-langkah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utk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u="sng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melaksanakan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kebijakan</a:t>
            </a:r>
            <a:r>
              <a:rPr lang="en-US" sz="3600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tsb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2296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PEDOMAN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/>
          <a:lstStyle/>
          <a:p>
            <a:pPr>
              <a:buClrTx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Kumpulan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ketentuan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arah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bagaimana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sesuatu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harus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Merupakan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pokok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menjadi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dasar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menentukan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melaksanakan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endParaRPr lang="en-US" u="sng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838200"/>
            <a:ext cx="82296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PEDOMAN</a:t>
            </a:r>
            <a:endParaRPr kumimoji="0" lang="en-US" sz="66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381000" y="1755648"/>
            <a:ext cx="8382000" cy="4187952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Acuan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secara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garis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besar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Utk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melaksanakan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kegiatan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erlu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dirinci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atau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dilengkapi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prosedur-prosedur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Harus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dilengkapi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dengan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SK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Direktur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/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Pimpinan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RS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untuk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pemberlakuan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pedoman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tsb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.</a:t>
            </a: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Masa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berlaku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2-3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tahun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evaluasi</a:t>
            </a:r>
            <a:endParaRPr lang="en-US" dirty="0" smtClean="0"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>
              <a:buClr>
                <a:schemeClr val="tx1"/>
              </a:buClr>
            </a:pP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Mengacu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pedoman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yang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dikeluarkan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dari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Kementerian</a:t>
            </a:r>
            <a:r>
              <a:rPr lang="en-US" dirty="0" smtClean="0">
                <a:latin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  <a:sym typeface="Wingdings" pitchFamily="2" charset="2"/>
              </a:rPr>
              <a:t>Kesehatan</a:t>
            </a:r>
            <a:endParaRPr lang="en-US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838200"/>
            <a:ext cx="8305800" cy="7620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PEDOMAN PENGORGANISASIAN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447800" y="1600200"/>
            <a:ext cx="6172200" cy="4525963"/>
          </a:xfrm>
        </p:spPr>
        <p:txBody>
          <a:bodyPr/>
          <a:lstStyle/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Pendahuluan</a:t>
            </a:r>
            <a:endParaRPr lang="en-US" sz="2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Gambaran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Umum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RS</a:t>
            </a: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Visi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Misi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Falsafah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Nilai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RS</a:t>
            </a: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RS</a:t>
            </a: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Struktur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Organisasi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Unit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2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Uraian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Jabatan</a:t>
            </a:r>
            <a:endParaRPr lang="en-US" sz="2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Tata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Hubungan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Kerja</a:t>
            </a:r>
            <a:endParaRPr lang="en-US" sz="2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Pola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ketenagaan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dan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kualifikasi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personil</a:t>
            </a:r>
            <a:endParaRPr lang="en-US" sz="2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Kegiatan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Orientasi</a:t>
            </a:r>
            <a:endParaRPr lang="en-US" sz="2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Pertemuan</a:t>
            </a:r>
            <a:r>
              <a:rPr lang="en-US" sz="2000" kern="10" dirty="0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Rapat</a:t>
            </a:r>
            <a:endParaRPr lang="en-US" sz="2000" kern="10" dirty="0" smtClean="0">
              <a:ln w="19050">
                <a:solidFill>
                  <a:srgbClr val="000000"/>
                </a:solidFill>
                <a:round/>
                <a:headEnd/>
                <a:tailEnd/>
              </a:ln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pPr marL="971550" lvl="1" indent="-514350">
              <a:buAutoNum type="arabicPeriod"/>
            </a:pPr>
            <a:r>
              <a:rPr lang="en-US" sz="2000" kern="10" dirty="0" err="1" smtClean="0">
                <a:ln w="19050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Pelaporan</a:t>
            </a:r>
            <a:endParaRPr lang="en-US" sz="3200" dirty="0" smtClean="0">
              <a:solidFill>
                <a:schemeClr val="tx2"/>
              </a:solidFill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305800" cy="106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PEDOMAN PELAYANAN UNIT KERJA</a:t>
            </a:r>
            <a:endParaRPr kumimoji="0" lang="en-US" sz="48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Content Placeholder 6"/>
          <p:cNvSpPr>
            <a:spLocks noGrp="1"/>
          </p:cNvSpPr>
          <p:nvPr>
            <p:ph idx="1"/>
          </p:nvPr>
        </p:nvSpPr>
        <p:spPr>
          <a:xfrm>
            <a:off x="1828800" y="1752600"/>
            <a:ext cx="5715000" cy="4191000"/>
          </a:xfrm>
        </p:spPr>
        <p:txBody>
          <a:bodyPr>
            <a:noAutofit/>
          </a:bodyPr>
          <a:lstStyle/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Pendahuluan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Ketenagaan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Fasilitas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Tata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Laksana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Pelayanan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Logistik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Keselamatan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Pengendalian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Mutu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71500" indent="-571500">
              <a:buClrTx/>
              <a:buFont typeface="+mj-lt"/>
              <a:buAutoNum type="romanU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Penutup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PANDUAN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lnSpcReduction="10000"/>
          </a:bodyPr>
          <a:lstStyle/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Petunjuk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kegiatan</a:t>
            </a:r>
            <a:endParaRPr lang="en-US" sz="3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Mengatur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satu</a:t>
            </a:r>
            <a:r>
              <a:rPr lang="en-US" sz="3600" u="sng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u="sng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endParaRPr lang="en-US" sz="3600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ClrTx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Format:</a:t>
            </a:r>
          </a:p>
          <a:p>
            <a:pPr marL="1828800" lvl="3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Definisi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3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Ruang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Lingkup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3" indent="-514350">
              <a:buClrTx/>
              <a:buFont typeface="+mj-lt"/>
              <a:buAutoNum type="arabicPeriod"/>
            </a:pP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Tata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Laksana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828800" lvl="3" indent="-5143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Dokumentasi</a:t>
            </a:r>
            <a:endParaRPr lang="en-US" sz="3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PANDUAN</a:t>
            </a: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802880" cy="2667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Agar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pedoman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/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panduan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diimplementasikan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baik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benar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diperlukan</a:t>
            </a:r>
            <a:r>
              <a:rPr lang="en-US" sz="40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pengaturan</a:t>
            </a:r>
            <a:r>
              <a:rPr lang="en-US" sz="40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</a:t>
            </a:r>
            <a:r>
              <a:rPr lang="en-US" sz="40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SPO</a:t>
            </a:r>
            <a:endParaRPr lang="en-US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447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304800" y="1981200"/>
            <a:ext cx="8534400" cy="3733800"/>
          </a:xfrm>
        </p:spPr>
        <p:txBody>
          <a:bodyPr/>
          <a:lstStyle/>
          <a:p>
            <a:pPr eaLnBrk="1" hangingPunct="1">
              <a:buClrTx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RMIK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dokumen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smtClean="0">
                <a:latin typeface="Tahoma" pitchFamily="34" charset="0"/>
                <a:cs typeface="Tahoma" pitchFamily="34" charset="0"/>
              </a:rPr>
              <a:t>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Standar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dokumen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400" lvl="1" indent="-514350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Penyusunan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dokumen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unit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RMIK</a:t>
            </a:r>
          </a:p>
          <a:p>
            <a:pPr marL="914400" lvl="1" indent="-514350" eaLnBrk="1" hangingPunct="1"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PANDUAN DI</a:t>
            </a:r>
            <a:r>
              <a:rPr kumimoji="0" lang="en-US" sz="4400" b="1" i="0" u="none" strike="noStrike" kern="10" cap="all" spc="0" normalizeH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 UNIT RMIK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 rot="20013572">
            <a:off x="-120455" y="202834"/>
            <a:ext cx="1463805" cy="4873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id-ID" sz="2000" b="1" dirty="0">
                <a:solidFill>
                  <a:srgbClr val="002060"/>
                </a:solidFill>
                <a:latin typeface="Century Gothic" pitchFamily="34" charset="0"/>
              </a:rPr>
              <a:t>CONTOH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219200" y="1600201"/>
            <a:ext cx="6781800" cy="4800599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70000" lnSpcReduction="20000"/>
          </a:bodyPr>
          <a:lstStyle/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id-ID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 pasien dan keluarga</a:t>
            </a:r>
            <a:endParaRPr lang="en-US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id-ID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Pelayanan kerohanian</a:t>
            </a:r>
            <a:endParaRPr lang="en-US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r>
              <a:rPr lang="id-ID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 </a:t>
            </a:r>
            <a:r>
              <a:rPr lang="id-ID" sz="4400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second opinion</a:t>
            </a:r>
            <a:endParaRPr lang="en-US" sz="4400" i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Identifikasi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pasien</a:t>
            </a:r>
            <a:endParaRPr lang="en-US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Komunikasi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efektif</a:t>
            </a:r>
            <a:endParaRPr lang="en-US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id-ID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emberian informasi dan edukasi</a:t>
            </a:r>
            <a:endParaRPr lang="en-US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Persetujuan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Penolakan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pengobatan</a:t>
            </a:r>
            <a:endParaRPr lang="en-US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Rancangan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formulir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rekam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medis</a:t>
            </a:r>
            <a:endParaRPr lang="en-US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742950" lvl="0" indent="-742950">
              <a:buClrTx/>
              <a:buFont typeface="+mj-lt"/>
              <a:buAutoNum type="arabicPeriod"/>
            </a:pP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Orientasi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karyawan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baru</a:t>
            </a:r>
            <a:r>
              <a:rPr lang="en-US" sz="4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4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dll</a:t>
            </a:r>
            <a:endParaRPr lang="en-US" sz="4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685800" y="685800"/>
            <a:ext cx="7772400" cy="8382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PENTING DIPERHATIKAN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755648"/>
            <a:ext cx="8183880" cy="4568952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  <a:prstDash val="sysDot"/>
          </a:ln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KEBIJAKAN, PEDOMAN, SPO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PROGRAM EVALUASI</a:t>
            </a: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DOKUMEN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  <a:sym typeface="Wingdings" pitchFamily="2" charset="2"/>
            </a:endParaRPr>
          </a:p>
          <a:p>
            <a:pPr algn="ctr">
              <a:buNone/>
            </a:pPr>
            <a:endParaRPr lang="en-US" sz="40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PERLU REVISI/TIDAK, PENAMBAHAN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endParaRPr lang="en-US" sz="4000" b="1" dirty="0" smtClean="0">
              <a:latin typeface="Tahoma" pitchFamily="34" charset="0"/>
              <a:cs typeface="Tahoma" pitchFamily="34" charset="0"/>
            </a:endParaRPr>
          </a:p>
          <a:p>
            <a:pPr algn="ctr">
              <a:buNone/>
            </a:pPr>
            <a:r>
              <a:rPr lang="en-US" sz="40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REVISI/BARU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11" name="Down Arrow 10"/>
          <p:cNvSpPr/>
          <p:nvPr/>
        </p:nvSpPr>
        <p:spPr>
          <a:xfrm>
            <a:off x="4267200" y="2590800"/>
            <a:ext cx="6096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4267200" y="3657600"/>
            <a:ext cx="6096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>
            <a:off x="4267200" y="4953000"/>
            <a:ext cx="609600" cy="381000"/>
          </a:xfrm>
          <a:prstGeom prst="down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01000" cy="914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2</a:t>
            </a:r>
            <a:endParaRPr lang="en-US" sz="6000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2057400"/>
            <a:ext cx="8001000" cy="1524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852678" indent="-742950">
              <a:buClrTx/>
              <a:buFont typeface="+mj-lt"/>
              <a:buAutoNum type="arabi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diberi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tugas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menyusun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panduan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unit RMIK</a:t>
            </a:r>
          </a:p>
          <a:p>
            <a:pPr marL="852678" indent="-742950"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852678" indent="-742950">
              <a:buClrTx/>
              <a:buNone/>
            </a:pP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7620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TUGAS 2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graphicFrame>
        <p:nvGraphicFramePr>
          <p:cNvPr id="8" name="Content Placeholder 8"/>
          <p:cNvGraphicFramePr>
            <a:graphicFrameLocks noGrp="1"/>
          </p:cNvGraphicFramePr>
          <p:nvPr>
            <p:ph idx="1"/>
          </p:nvPr>
        </p:nvGraphicFramePr>
        <p:xfrm>
          <a:off x="1143000" y="1524000"/>
          <a:ext cx="7239000" cy="4084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1851"/>
                <a:gridCol w="2204399"/>
                <a:gridCol w="4222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PANDUAN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Fariz-Santo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 PASIEN RI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Safri</a:t>
                      </a:r>
                      <a:r>
                        <a:rPr lang="id-ID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-Ikmal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 PASIEN RJ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Nurul-Wahyu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PENDAFTARAN BAYI BARU LAHIR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Desi-dewi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PENYUSUTAN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REKAM 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Nida-desma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PEMUSNAHAN REKAM 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Suha-iman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PENGELUARAN INFORMASI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592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Taufan-husni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PEMINDAHAN RUANGAN REKAM MEDIS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Helmi-irma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0" indent="-742950">
                        <a:buClrTx/>
                        <a:buFont typeface="+mj-lt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KOMUNIKASI EFEKTIF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9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Ulfa-anggi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HAK PASIEN DAN KELUARGA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10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Fika-eka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PELAYANAN KEROHANIAN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4572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PEMBAGIAN TUGAS 2</a:t>
            </a:r>
            <a:endParaRPr lang="en-US" b="1" i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762000" y="1524000"/>
          <a:ext cx="7696200" cy="3876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3126"/>
                <a:gridCol w="2489674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NAMA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PANDUAN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11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Okta - made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PERSETUJUAN TINDAKAN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KEDOKTERAN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12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Suster dwi - MERRY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MERANCANG FORMULIR REKAM MEDIS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13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Dinda - Nely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ORIENTASI KARYAWAN BARU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14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Hana - Ellen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42950" lvl="0" indent="-742950">
                        <a:buClrTx/>
                        <a:buFont typeface="+mj-lt"/>
                        <a:buNone/>
                      </a:pPr>
                      <a:r>
                        <a:rPr lang="en-US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</a:t>
                      </a:r>
                      <a:r>
                        <a:rPr lang="id-ID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AK </a:t>
                      </a:r>
                      <a:r>
                        <a:rPr lang="id-ID" sz="1800" i="1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SECOND OPINION</a:t>
                      </a:r>
                      <a:endParaRPr lang="en-US" sz="1800" i="1" dirty="0" smtClean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15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Hendry - faisal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 INFORMASI DAN EDUKASI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16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Supono - Agung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PENGGUNAAN REKAM MEDIS DI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PENGADILAN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17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Ali - Demi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PEMBERIAN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INFORMASI REKAM MEDIS YANG TELAH DIMUSNAHKAN</a:t>
                      </a: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18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Arum - Resya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PELAPORAN</a:t>
                      </a:r>
                      <a:r>
                        <a:rPr lang="en-US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INTERNAL DAN EKSTERNAL</a:t>
                      </a:r>
                      <a:endParaRPr lang="en-US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010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8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PEMBAHASAN</a:t>
            </a:r>
            <a:endParaRPr lang="en-US" sz="48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219200" y="1874837"/>
            <a:ext cx="7010400" cy="3078163"/>
          </a:xfrm>
        </p:spPr>
        <p:txBody>
          <a:bodyPr/>
          <a:lstStyle/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 </a:t>
            </a:r>
          </a:p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STANDARISASI DOKUMEN UNIT KERJA RMIK</a:t>
            </a:r>
          </a:p>
          <a:p>
            <a:r>
              <a:rPr lang="en-US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PENYUSUNAN DOKUMEN UNIT KERJA RMIK</a:t>
            </a:r>
          </a:p>
          <a:p>
            <a:pPr>
              <a:buNone/>
            </a:pP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 eaLnBrk="1" hangingPunct="1">
              <a:buClrTx/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609600" y="1752600"/>
            <a:ext cx="8001000" cy="2971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6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KERJA…?</a:t>
            </a:r>
            <a:endParaRPr lang="en-US" sz="6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Rectangle 17"/>
          <p:cNvSpPr>
            <a:spLocks noChangeArrowheads="1"/>
          </p:cNvSpPr>
          <p:nvPr/>
        </p:nvSpPr>
        <p:spPr bwMode="auto">
          <a:xfrm>
            <a:off x="2362200" y="4953000"/>
            <a:ext cx="3124200" cy="72231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2" name="Rectangle 14"/>
          <p:cNvSpPr>
            <a:spLocks noChangeArrowheads="1"/>
          </p:cNvSpPr>
          <p:nvPr/>
        </p:nvSpPr>
        <p:spPr bwMode="auto">
          <a:xfrm>
            <a:off x="4643438" y="2060575"/>
            <a:ext cx="2520950" cy="6477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253" name="Rectangle 8"/>
          <p:cNvSpPr>
            <a:spLocks noChangeArrowheads="1"/>
          </p:cNvSpPr>
          <p:nvPr/>
        </p:nvSpPr>
        <p:spPr bwMode="auto">
          <a:xfrm>
            <a:off x="2743200" y="549275"/>
            <a:ext cx="2414587" cy="6492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Text Box 4"/>
          <p:cNvSpPr txBox="1">
            <a:spLocks noChangeArrowheads="1"/>
          </p:cNvSpPr>
          <p:nvPr/>
        </p:nvSpPr>
        <p:spPr bwMode="auto">
          <a:xfrm>
            <a:off x="2831982" y="635000"/>
            <a:ext cx="24232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id-ID" sz="32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DIREKTUR RS</a:t>
            </a:r>
            <a:endParaRPr lang="en-US" sz="32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63" name="Text Box 5"/>
          <p:cNvSpPr txBox="1">
            <a:spLocks noChangeArrowheads="1"/>
          </p:cNvSpPr>
          <p:nvPr/>
        </p:nvSpPr>
        <p:spPr bwMode="auto">
          <a:xfrm>
            <a:off x="4648200" y="2132856"/>
            <a:ext cx="2660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d-ID" sz="2800" b="1" dirty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KOMITE MEDIK</a:t>
            </a:r>
            <a:endParaRPr lang="en-US" sz="28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6" name="Text Box 6"/>
          <p:cNvSpPr txBox="1">
            <a:spLocks noChangeArrowheads="1"/>
          </p:cNvSpPr>
          <p:nvPr/>
        </p:nvSpPr>
        <p:spPr bwMode="auto">
          <a:xfrm>
            <a:off x="4356100" y="3068638"/>
            <a:ext cx="4254500" cy="120032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1938" indent="-261938">
              <a:buFontTx/>
              <a:buBlip>
                <a:blip r:embed="rId3"/>
              </a:buBlip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Subkom Kredensial</a:t>
            </a:r>
          </a:p>
          <a:p>
            <a:pPr marL="261938" indent="-261938">
              <a:buFontTx/>
              <a:buBlip>
                <a:blip r:embed="rId3"/>
              </a:buBlip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Subkom Mutu Profesi</a:t>
            </a:r>
          </a:p>
          <a:p>
            <a:pPr marL="261938" indent="-261938">
              <a:buFontTx/>
              <a:buBlip>
                <a:blip r:embed="rId3"/>
              </a:buBlip>
            </a:pPr>
            <a:r>
              <a:rPr lang="id-ID" sz="2400" dirty="0">
                <a:latin typeface="Arial" pitchFamily="34" charset="0"/>
                <a:cs typeface="Arial" pitchFamily="34" charset="0"/>
              </a:rPr>
              <a:t>Subkom Etika dan Disiplin</a:t>
            </a:r>
          </a:p>
        </p:txBody>
      </p:sp>
      <p:sp>
        <p:nvSpPr>
          <p:cNvPr id="53257" name="Text Box 7"/>
          <p:cNvSpPr txBox="1">
            <a:spLocks noChangeArrowheads="1"/>
          </p:cNvSpPr>
          <p:nvPr/>
        </p:nvSpPr>
        <p:spPr bwMode="auto">
          <a:xfrm>
            <a:off x="438150" y="2060575"/>
            <a:ext cx="2762250" cy="52322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61938" indent="-261938"/>
            <a:r>
              <a:rPr lang="en-US" sz="2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PANITIA-PANITIA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3258" name="Line 9"/>
          <p:cNvSpPr>
            <a:spLocks noChangeShapeType="1"/>
          </p:cNvSpPr>
          <p:nvPr/>
        </p:nvSpPr>
        <p:spPr bwMode="auto">
          <a:xfrm>
            <a:off x="1835150" y="1700213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59" name="Line 10"/>
          <p:cNvSpPr>
            <a:spLocks noChangeShapeType="1"/>
          </p:cNvSpPr>
          <p:nvPr/>
        </p:nvSpPr>
        <p:spPr bwMode="auto">
          <a:xfrm flipH="1">
            <a:off x="3886200" y="1196975"/>
            <a:ext cx="38100" cy="3756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0" name="Line 11"/>
          <p:cNvSpPr>
            <a:spLocks noChangeShapeType="1"/>
          </p:cNvSpPr>
          <p:nvPr/>
        </p:nvSpPr>
        <p:spPr bwMode="auto">
          <a:xfrm>
            <a:off x="1835150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1" name="Line 13"/>
          <p:cNvSpPr>
            <a:spLocks noChangeShapeType="1"/>
          </p:cNvSpPr>
          <p:nvPr/>
        </p:nvSpPr>
        <p:spPr bwMode="auto">
          <a:xfrm>
            <a:off x="5940425" y="170021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Text Box 16"/>
          <p:cNvSpPr txBox="1">
            <a:spLocks noChangeArrowheads="1"/>
          </p:cNvSpPr>
          <p:nvPr/>
        </p:nvSpPr>
        <p:spPr bwMode="auto">
          <a:xfrm>
            <a:off x="2362200" y="5029200"/>
            <a:ext cx="32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id-ID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libri" charset="0"/>
                <a:ea typeface="ＭＳ Ｐゴシック" charset="0"/>
                <a:cs typeface="ＭＳ Ｐゴシック" charset="0"/>
              </a:rPr>
              <a:t>KEPALA UNIT KERJA</a:t>
            </a:r>
            <a:endParaRPr 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63" name="Line 18"/>
          <p:cNvSpPr>
            <a:spLocks noChangeShapeType="1"/>
          </p:cNvSpPr>
          <p:nvPr/>
        </p:nvSpPr>
        <p:spPr bwMode="auto">
          <a:xfrm>
            <a:off x="5940425" y="270827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3264" name="TextBox 17"/>
          <p:cNvSpPr txBox="1">
            <a:spLocks noChangeArrowheads="1"/>
          </p:cNvSpPr>
          <p:nvPr/>
        </p:nvSpPr>
        <p:spPr bwMode="auto">
          <a:xfrm>
            <a:off x="4460875" y="4343400"/>
            <a:ext cx="260218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Arial" pitchFamily="34" charset="0"/>
                <a:cs typeface="Arial" pitchFamily="34" charset="0"/>
              </a:rPr>
              <a:t>Permenkes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755/2011</a:t>
            </a:r>
          </a:p>
        </p:txBody>
      </p:sp>
      <p:sp>
        <p:nvSpPr>
          <p:cNvPr id="53265" name="TextBox 18"/>
          <p:cNvSpPr txBox="1">
            <a:spLocks noChangeArrowheads="1"/>
          </p:cNvSpPr>
          <p:nvPr/>
        </p:nvSpPr>
        <p:spPr bwMode="auto">
          <a:xfrm rot="-2169993">
            <a:off x="6719888" y="1828800"/>
            <a:ext cx="21336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Bukan</a:t>
            </a:r>
            <a:r>
              <a:rPr lang="en-US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merupakan</a:t>
            </a:r>
            <a:r>
              <a:rPr lang="en-US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wadah</a:t>
            </a:r>
            <a:r>
              <a:rPr lang="en-US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staf</a:t>
            </a:r>
            <a:r>
              <a:rPr lang="en-US" b="1" dirty="0">
                <a:solidFill>
                  <a:srgbClr val="0000CC"/>
                </a:solidFill>
                <a:latin typeface="Arial Narrow" pitchFamily="34" charset="0"/>
              </a:rPr>
              <a:t> </a:t>
            </a:r>
            <a:r>
              <a:rPr lang="en-US" b="1" dirty="0" err="1">
                <a:solidFill>
                  <a:srgbClr val="0000CC"/>
                </a:solidFill>
                <a:latin typeface="Arial Narrow" pitchFamily="34" charset="0"/>
              </a:rPr>
              <a:t>medis</a:t>
            </a:r>
            <a:endParaRPr lang="en-US" b="1" dirty="0">
              <a:solidFill>
                <a:srgbClr val="0000CC"/>
              </a:solidFill>
              <a:latin typeface="Arial Narrow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 rot="19542560">
            <a:off x="6662382" y="4348667"/>
            <a:ext cx="1968388" cy="7694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Tata </a:t>
            </a:r>
            <a:r>
              <a:rPr lang="en-US" dirty="0" err="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kelola</a:t>
            </a:r>
            <a:r>
              <a: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 </a:t>
            </a:r>
            <a:r>
              <a:rPr lang="en-US" dirty="0" err="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klinis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/>
              <a:ea typeface="ＭＳ Ｐゴシック" charset="0"/>
              <a:cs typeface="Arial Narrow"/>
            </a:endParaRPr>
          </a:p>
          <a:p>
            <a:pPr>
              <a:defRPr/>
            </a:pPr>
            <a:r>
              <a:rPr lang="en-US" dirty="0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yang </a:t>
            </a:r>
            <a:r>
              <a:rPr lang="en-US" dirty="0" err="1">
                <a:ln>
                  <a:solidFill>
                    <a:srgbClr val="000000"/>
                  </a:solidFill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 Narrow"/>
                <a:ea typeface="ＭＳ Ｐゴシック" charset="0"/>
                <a:cs typeface="Arial Narrow"/>
              </a:rPr>
              <a:t>baik</a:t>
            </a:r>
            <a:endParaRPr lang="en-US" dirty="0">
              <a:ln>
                <a:solidFill>
                  <a:srgbClr val="000000"/>
                </a:solidFill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 Narrow"/>
              <a:ea typeface="ＭＳ Ｐゴシック" charset="0"/>
              <a:cs typeface="Arial Narrow"/>
            </a:endParaRP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9DCE3-29F5-4BF1-9803-59A72DCDC922}" type="datetime1">
              <a:rPr lang="en-US" smtClean="0"/>
              <a:pPr/>
              <a:t>10/5/2017</a:t>
            </a:fld>
            <a:endParaRPr lang="en-US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E7CBE-2917-4817-9D98-028187F5F27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4495800" cy="4678362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US" sz="5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4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SISTEM</a:t>
            </a:r>
            <a:endParaRPr lang="en-US" sz="6600" dirty="0"/>
          </a:p>
        </p:txBody>
      </p:sp>
      <p:sp>
        <p:nvSpPr>
          <p:cNvPr id="9" name="TextBox 8"/>
          <p:cNvSpPr txBox="1"/>
          <p:nvPr/>
        </p:nvSpPr>
        <p:spPr>
          <a:xfrm>
            <a:off x="6096000" y="2667000"/>
            <a:ext cx="2819400" cy="830997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4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TUJUAN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4876800" y="2590800"/>
            <a:ext cx="1219200" cy="914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10"/>
          <p:cNvSpPr/>
          <p:nvPr/>
        </p:nvSpPr>
        <p:spPr>
          <a:xfrm>
            <a:off x="2362200" y="3200400"/>
            <a:ext cx="609600" cy="838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4495800" cy="4678362"/>
          </a:xfrm>
          <a:solidFill>
            <a:schemeClr val="bg2"/>
          </a:solidFill>
          <a:ln>
            <a:solidFill>
              <a:schemeClr val="tx1"/>
            </a:solidFill>
            <a:prstDash val="sysDot"/>
          </a:ln>
        </p:spPr>
        <p:txBody>
          <a:bodyPr>
            <a:noAutofit/>
          </a:bodyPr>
          <a:lstStyle/>
          <a:p>
            <a:r>
              <a:rPr lang="en-US" sz="5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UNIT KERJA RMIK</a:t>
            </a:r>
            <a: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/>
            </a:r>
            <a:b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</a:br>
            <a:r>
              <a:rPr lang="en-US" sz="7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20000"/>
                    <a:lumOff val="80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Impact"/>
              </a:rPr>
              <a:t> </a:t>
            </a:r>
            <a:r>
              <a:rPr lang="en-US" sz="48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ORGANISASI</a:t>
            </a:r>
            <a:endParaRPr lang="en-US" sz="6600" dirty="0"/>
          </a:p>
        </p:txBody>
      </p:sp>
      <p:sp>
        <p:nvSpPr>
          <p:cNvPr id="9" name="Down Arrow 8"/>
          <p:cNvSpPr/>
          <p:nvPr/>
        </p:nvSpPr>
        <p:spPr>
          <a:xfrm>
            <a:off x="2362200" y="3048000"/>
            <a:ext cx="609600" cy="8382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flipH="1">
            <a:off x="4876800" y="2286000"/>
            <a:ext cx="4114800" cy="16764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62600" y="2750403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MANAJEMEN</a:t>
            </a:r>
            <a:endParaRPr lang="en-US" sz="4000" dirty="0">
              <a:solidFill>
                <a:schemeClr val="bg1"/>
              </a:solidFill>
            </a:endParaRPr>
          </a:p>
        </p:txBody>
      </p:sp>
      <p:pic>
        <p:nvPicPr>
          <p:cNvPr id="12" name="Picture 2" descr="G:\FLOWER\daun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15200" y="4419600"/>
            <a:ext cx="1333500" cy="18954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838200" y="685800"/>
            <a:ext cx="7391400" cy="1295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B0F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MENGAPA PERLU MANAJEMEN ? </a:t>
            </a: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20000"/>
                  <a:lumOff val="80000"/>
                </a:schemeClr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971800"/>
            <a:ext cx="8686800" cy="3276600"/>
          </a:xfrm>
          <a:solidFill>
            <a:schemeClr val="accent5">
              <a:lumMod val="20000"/>
              <a:lumOff val="80000"/>
            </a:schemeClr>
          </a:solidFill>
          <a:ln w="19050">
            <a:solidFill>
              <a:schemeClr val="tx1"/>
            </a:solidFill>
            <a:prstDash val="sysDot"/>
          </a:ln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buNone/>
            </a:pPr>
            <a:r>
              <a:rPr lang="en-US" sz="36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			         MENCAPAI: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42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organisasi</a:t>
            </a:r>
            <a:endParaRPr lang="en-US" sz="4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42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Keseimbangan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di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antara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tujuan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yg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berbeda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saling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bertentangan</a:t>
            </a:r>
            <a:endParaRPr lang="en-US" sz="4200" dirty="0" smtClean="0">
              <a:solidFill>
                <a:schemeClr val="tx1"/>
              </a:solidFill>
              <a:latin typeface="Tahoma" pitchFamily="34" charset="0"/>
              <a:cs typeface="Tahoma" pitchFamily="34" charset="0"/>
            </a:endParaRPr>
          </a:p>
          <a:p>
            <a:pPr marL="742950" indent="-742950" eaLnBrk="1" hangingPunct="1">
              <a:lnSpc>
                <a:spcPct val="110000"/>
              </a:lnSpc>
              <a:buClrTx/>
              <a:buFont typeface="+mj-lt"/>
              <a:buAutoNum type="arabicPeriod"/>
            </a:pPr>
            <a:r>
              <a:rPr lang="en-US" sz="42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Efisien</a:t>
            </a:r>
            <a:r>
              <a:rPr lang="en-US" sz="4200" u="sng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&amp; </a:t>
            </a:r>
            <a:r>
              <a:rPr lang="en-US" sz="4200" u="sng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efektif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(</a:t>
            </a:r>
            <a:r>
              <a:rPr lang="en-US" sz="4200" dirty="0" err="1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kinerja</a:t>
            </a:r>
            <a:r>
              <a:rPr lang="en-US" sz="4200" dirty="0" smtClean="0">
                <a:solidFill>
                  <a:schemeClr val="tx1"/>
                </a:solidFill>
                <a:latin typeface="Tahoma" pitchFamily="34" charset="0"/>
                <a:cs typeface="Tahoma" pitchFamily="34" charset="0"/>
              </a:rPr>
              <a:t> org)</a:t>
            </a:r>
          </a:p>
        </p:txBody>
      </p:sp>
      <p:sp>
        <p:nvSpPr>
          <p:cNvPr id="10" name="Down Arrow 9"/>
          <p:cNvSpPr/>
          <p:nvPr/>
        </p:nvSpPr>
        <p:spPr>
          <a:xfrm>
            <a:off x="4114800" y="2057400"/>
            <a:ext cx="533400" cy="7620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08439C-FCE6-492D-B8F7-263899B2F009}" type="datetime1">
              <a:rPr lang="en-US" smtClean="0"/>
              <a:pPr>
                <a:defRPr/>
              </a:pPr>
              <a:t>10/5/2017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57200" y="685800"/>
            <a:ext cx="8229600" cy="1219200"/>
          </a:xfrm>
          <a:prstGeom prst="rect">
            <a:avLst/>
          </a:prstGeom>
          <a:solidFill>
            <a:srgbClr val="0070C0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0" cap="all" spc="0" normalizeH="0" baseline="0" noProof="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uLnTx/>
                <a:uFillTx/>
                <a:latin typeface="Tahoma" pitchFamily="34" charset="0"/>
                <a:ea typeface="+mj-ea"/>
                <a:cs typeface="Tahoma" pitchFamily="34" charset="0"/>
              </a:rPr>
              <a:t>DOKUMEN RUMAH SAKIT</a:t>
            </a:r>
            <a:endParaRPr kumimoji="0" lang="en-US" sz="48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343400"/>
          </a:xfrm>
          <a:solidFill>
            <a:schemeClr val="bg1"/>
          </a:solidFill>
          <a:ln>
            <a:solidFill>
              <a:schemeClr val="tx1"/>
            </a:solidFill>
            <a:prstDash val="sysDot"/>
          </a:ln>
        </p:spPr>
        <p:txBody>
          <a:bodyPr>
            <a:normAutofit/>
          </a:bodyPr>
          <a:lstStyle/>
          <a:p>
            <a:pPr marL="609600" indent="-609600">
              <a:buFontTx/>
              <a:buAutoNum type="arabicPeriod"/>
            </a:pPr>
            <a:r>
              <a:rPr lang="en-US" sz="44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DOKUMEN:</a:t>
            </a:r>
            <a:r>
              <a:rPr lang="en-US" sz="4300" dirty="0" smtClean="0">
                <a:solidFill>
                  <a:srgbClr val="FFC000"/>
                </a:solidFill>
                <a:latin typeface="Tahoma" pitchFamily="34" charset="0"/>
                <a:cs typeface="Tahoma" pitchFamily="34" charset="0"/>
              </a:rPr>
              <a:t> </a:t>
            </a:r>
          </a:p>
          <a:p>
            <a:pPr marL="1543050" lvl="2" indent="-742950">
              <a:buClrTx/>
              <a:buFont typeface="+mj-lt"/>
              <a:buAutoNum type="alphaL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Regulasi</a:t>
            </a:r>
            <a:endParaRPr lang="en-US" sz="3600" dirty="0" smtClean="0"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ClrTx/>
              <a:buFont typeface="+mj-lt"/>
              <a:buAutoNum type="alphaL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Bukti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pelaksanaan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4000" b="1" kern="10" cap="all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REGULASI RS DIBEDAKAN:</a:t>
            </a:r>
            <a:endParaRPr lang="en-US" sz="3900" dirty="0" smtClean="0">
              <a:solidFill>
                <a:srgbClr val="FFC000"/>
              </a:solidFill>
              <a:latin typeface="Tahoma" pitchFamily="34" charset="0"/>
              <a:cs typeface="Tahoma" pitchFamily="34" charset="0"/>
            </a:endParaRPr>
          </a:p>
          <a:p>
            <a:pPr marL="1543050" lvl="2" indent="-742950">
              <a:buClrTx/>
              <a:buFont typeface="+mj-lt"/>
              <a:buAutoNum type="alphaLcPeriod"/>
            </a:pP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Pelayanan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1543050" lvl="2" indent="-742950">
              <a:buClrTx/>
              <a:buFont typeface="+mj-lt"/>
              <a:buAutoNum type="alphaLcPeriod"/>
            </a:pPr>
            <a:r>
              <a:rPr lang="en-US" sz="3600" dirty="0" smtClean="0">
                <a:latin typeface="Tahoma" pitchFamily="34" charset="0"/>
                <a:cs typeface="Tahoma" pitchFamily="34" charset="0"/>
              </a:rPr>
              <a:t>Unit </a:t>
            </a:r>
            <a:r>
              <a:rPr lang="en-US" sz="3600" dirty="0" err="1" smtClean="0">
                <a:latin typeface="Tahoma" pitchFamily="34" charset="0"/>
                <a:cs typeface="Tahoma" pitchFamily="34" charset="0"/>
              </a:rPr>
              <a:t>kerja</a:t>
            </a:r>
            <a:r>
              <a:rPr lang="en-US" sz="3600" dirty="0" smtClean="0">
                <a:latin typeface="Tahoma" pitchFamily="34" charset="0"/>
                <a:cs typeface="Tahoma" pitchFamily="34" charset="0"/>
              </a:rPr>
              <a:t> RS</a:t>
            </a: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4400" dirty="0" smtClean="0">
              <a:latin typeface="Tahoma" pitchFamily="34" charset="0"/>
              <a:cs typeface="Tahoma" pitchFamily="34" charset="0"/>
            </a:endParaRPr>
          </a:p>
          <a:p>
            <a:pPr marL="609600" indent="-609600" eaLnBrk="1" hangingPunct="1">
              <a:buClrTx/>
              <a:buFontTx/>
              <a:buAutoNum type="arabicPeriod"/>
            </a:pPr>
            <a:endParaRPr lang="en-US" sz="3600" dirty="0" smtClean="0"/>
          </a:p>
        </p:txBody>
      </p:sp>
      <p:pic>
        <p:nvPicPr>
          <p:cNvPr id="10" name="Picture 2" descr="G:\FLOWER\daun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239000" y="2133600"/>
            <a:ext cx="1333500" cy="18954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</TotalTime>
  <Words>641</Words>
  <Application>Microsoft Office PowerPoint</Application>
  <PresentationFormat>On-screen Show (4:3)</PresentationFormat>
  <Paragraphs>283</Paragraphs>
  <Slides>24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Office Theme</vt:lpstr>
      <vt:lpstr>Slide 1</vt:lpstr>
      <vt:lpstr>KEMAMPUAN YANG DIHARAPKAN</vt:lpstr>
      <vt:lpstr>PEMBAHASAN</vt:lpstr>
      <vt:lpstr>UNIT KERJA…?</vt:lpstr>
      <vt:lpstr>Slide 5</vt:lpstr>
      <vt:lpstr>UNIT KERJA RMIK  SISTEM</vt:lpstr>
      <vt:lpstr>UNIT KERJA RMIK   ORGANISASI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 TUGAS 2</vt:lpstr>
      <vt:lpstr>PEMBAGIAN TUGAS 2</vt:lpstr>
      <vt:lpstr>PEMBAGIAN TUGAS 2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324</cp:revision>
  <dcterms:created xsi:type="dcterms:W3CDTF">2010-08-24T06:47:44Z</dcterms:created>
  <dcterms:modified xsi:type="dcterms:W3CDTF">2017-10-05T06:32:33Z</dcterms:modified>
</cp:coreProperties>
</file>