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6" r:id="rId2"/>
    <p:sldId id="373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71" r:id="rId27"/>
    <p:sldId id="37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10176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872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69426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9129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52545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32783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12763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71408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30503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16340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2179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30204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98349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42387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01791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38928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49414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225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46214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1861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7669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12732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7418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09334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4136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SEVERITY OF ILLNESS</a:t>
            </a:r>
          </a:p>
          <a:p>
            <a:pPr algn="ctr"/>
            <a:r>
              <a:rPr lang="en-US" sz="2000" b="1" smtClean="0">
                <a:solidFill>
                  <a:schemeClr val="bg1"/>
                </a:solidFill>
              </a:rPr>
              <a:t>PERTEMUAN </a:t>
            </a:r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MANAJEMEN INFORMASI KESEHATAN 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Acuity Index Method (AIM)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Subgroup </a:t>
            </a:r>
            <a:r>
              <a:rPr lang="en-US" dirty="0" err="1" smtClean="0"/>
              <a:t>masing</a:t>
            </a:r>
            <a:r>
              <a:rPr lang="en-US" dirty="0" smtClean="0"/>
              <a:t> DRG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homogen</a:t>
            </a:r>
            <a:endParaRPr lang="en-US" dirty="0" smtClean="0"/>
          </a:p>
          <a:p>
            <a:r>
              <a:rPr lang="en-US" dirty="0" err="1" smtClean="0"/>
              <a:t>Masing</a:t>
            </a:r>
            <a:r>
              <a:rPr lang="en-US" dirty="0" smtClean="0"/>
              <a:t> DRG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5 (lima)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LOS yang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keterkaitannya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primer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lain,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dignosa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didesain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mainframe computer </a:t>
            </a:r>
            <a:r>
              <a:rPr lang="en-US" dirty="0" err="1" smtClean="0">
                <a:sym typeface="Wingdings" pitchFamily="2" charset="2"/>
              </a:rPr>
              <a:t>fasilitas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55149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44211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2. APACHE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04800" y="1661318"/>
            <a:ext cx="8534400" cy="475456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Acute </a:t>
            </a:r>
            <a:r>
              <a:rPr lang="en-US" sz="2200" dirty="0" err="1" smtClean="0"/>
              <a:t>Pshycology</a:t>
            </a:r>
            <a:r>
              <a:rPr lang="en-US" sz="2200" dirty="0" smtClean="0"/>
              <a:t> and Chronic Health </a:t>
            </a:r>
            <a:r>
              <a:rPr lang="en-US" sz="2200" dirty="0" err="1" smtClean="0"/>
              <a:t>Evaluationn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endParaRPr lang="en-US" sz="2200" dirty="0" smtClean="0"/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err="1" smtClean="0"/>
              <a:t>Ada</a:t>
            </a:r>
            <a:r>
              <a:rPr lang="en-US" sz="2200" dirty="0" smtClean="0"/>
              <a:t> 2 </a:t>
            </a:r>
            <a:r>
              <a:rPr lang="en-US" sz="2200" dirty="0" err="1" smtClean="0"/>
              <a:t>bentuk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- APACHE II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analisis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ICU</a:t>
            </a:r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- APACHE IIB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kini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sakit</a:t>
            </a: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: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peringkat</a:t>
            </a:r>
            <a:r>
              <a:rPr lang="en-US" sz="2200" dirty="0" smtClean="0"/>
              <a:t> </a:t>
            </a:r>
            <a:r>
              <a:rPr lang="en-US" sz="2200" dirty="0" err="1" smtClean="0"/>
              <a:t>aquity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ICU,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evaluasi</a:t>
            </a:r>
            <a:r>
              <a:rPr lang="en-US" sz="2200" dirty="0" smtClean="0"/>
              <a:t> </a:t>
            </a:r>
            <a:r>
              <a:rPr lang="en-US" sz="2200" dirty="0" err="1" smtClean="0"/>
              <a:t>efisiensi</a:t>
            </a:r>
            <a:r>
              <a:rPr lang="en-US" sz="2200" dirty="0" smtClean="0"/>
              <a:t> </a:t>
            </a:r>
            <a:r>
              <a:rPr lang="en-US" sz="2200" dirty="0" err="1" smtClean="0"/>
              <a:t>asuhan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Basis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: </a:t>
            </a:r>
            <a:r>
              <a:rPr lang="en-US" sz="2200" dirty="0" err="1" smtClean="0"/>
              <a:t>temuan</a:t>
            </a:r>
            <a:r>
              <a:rPr lang="en-US" sz="2200" dirty="0" smtClean="0"/>
              <a:t> </a:t>
            </a:r>
            <a:r>
              <a:rPr lang="en-US" sz="2200" dirty="0" err="1" smtClean="0"/>
              <a:t>klinis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rekam</a:t>
            </a:r>
            <a:r>
              <a:rPr lang="en-US" sz="2200" dirty="0" smtClean="0"/>
              <a:t> </a:t>
            </a:r>
            <a:r>
              <a:rPr lang="en-US" sz="2200" dirty="0" err="1" smtClean="0"/>
              <a:t>medis</a:t>
            </a:r>
            <a:r>
              <a:rPr lang="en-US" sz="2200" dirty="0" smtClean="0"/>
              <a:t> 24 jam </a:t>
            </a:r>
            <a:r>
              <a:rPr lang="en-US" sz="2200" dirty="0" err="1" smtClean="0"/>
              <a:t>masuk</a:t>
            </a:r>
            <a:r>
              <a:rPr lang="en-US" sz="2200" dirty="0" smtClean="0"/>
              <a:t>  </a:t>
            </a:r>
            <a:r>
              <a:rPr lang="en-US" sz="2200" dirty="0" err="1" smtClean="0"/>
              <a:t>rawat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Severity score </a:t>
            </a:r>
            <a:r>
              <a:rPr lang="en-US" sz="2200" dirty="0" err="1" smtClean="0"/>
              <a:t>dihasilkan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mengkombinasi</a:t>
            </a:r>
            <a:r>
              <a:rPr lang="en-US" sz="2200" dirty="0" smtClean="0"/>
              <a:t> 12 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/>
              <a:t>fisiologis</a:t>
            </a:r>
            <a:r>
              <a:rPr lang="en-US" sz="2200" dirty="0" smtClean="0"/>
              <a:t> </a:t>
            </a:r>
            <a:r>
              <a:rPr lang="en-US" sz="2200" dirty="0" err="1" smtClean="0"/>
              <a:t>diantaranya</a:t>
            </a:r>
            <a:r>
              <a:rPr lang="en-US" sz="2200" dirty="0" smtClean="0"/>
              <a:t>: </a:t>
            </a:r>
            <a:r>
              <a:rPr lang="en-US" sz="2200" dirty="0" err="1" smtClean="0"/>
              <a:t>suhu</a:t>
            </a:r>
            <a:r>
              <a:rPr lang="en-US" sz="2200" dirty="0" smtClean="0"/>
              <a:t>, </a:t>
            </a:r>
            <a:r>
              <a:rPr lang="en-US" sz="2200" dirty="0" err="1" smtClean="0"/>
              <a:t>tekanan</a:t>
            </a:r>
            <a:r>
              <a:rPr lang="en-US" sz="2200" dirty="0" smtClean="0"/>
              <a:t> </a:t>
            </a:r>
            <a:r>
              <a:rPr lang="en-US" sz="2200" dirty="0" err="1" smtClean="0"/>
              <a:t>darah</a:t>
            </a:r>
            <a:r>
              <a:rPr lang="en-US" sz="2200" dirty="0" smtClean="0"/>
              <a:t>, pulse and </a:t>
            </a:r>
            <a:r>
              <a:rPr lang="en-US" sz="2200" dirty="0" err="1" smtClean="0"/>
              <a:t>tes</a:t>
            </a:r>
            <a:r>
              <a:rPr lang="en-US" sz="2200" dirty="0" smtClean="0"/>
              <a:t> </a:t>
            </a:r>
            <a:r>
              <a:rPr lang="en-US" sz="2200" dirty="0" err="1" smtClean="0"/>
              <a:t>darah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usia</a:t>
            </a:r>
            <a:r>
              <a:rPr lang="en-US" sz="2200" dirty="0" smtClean="0"/>
              <a:t>,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defisiensi</a:t>
            </a:r>
            <a:r>
              <a:rPr lang="en-US" sz="2200" dirty="0" smtClean="0"/>
              <a:t> organ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elektif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status non-</a:t>
            </a:r>
            <a:r>
              <a:rPr lang="en-US" sz="2200" dirty="0" err="1" smtClean="0"/>
              <a:t>elektif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4046984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838200" y="556419"/>
            <a:ext cx="4191000" cy="7921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APACHE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424781"/>
            <a:ext cx="8229600" cy="487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0-71 yang independent </a:t>
            </a:r>
            <a:r>
              <a:rPr lang="en-US" dirty="0" err="1" smtClean="0"/>
              <a:t>dari</a:t>
            </a:r>
            <a:r>
              <a:rPr lang="en-US" dirty="0" smtClean="0"/>
              <a:t> diagnosis </a:t>
            </a:r>
            <a:r>
              <a:rPr lang="en-US" dirty="0" err="1" smtClean="0"/>
              <a:t>pasien</a:t>
            </a:r>
            <a:endParaRPr lang="en-US" dirty="0" smtClean="0"/>
          </a:p>
          <a:p>
            <a:r>
              <a:rPr lang="en-US" dirty="0" smtClean="0"/>
              <a:t>APACHE II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ICU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mortalitasnya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mengetes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APACHE II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smtClean="0"/>
              <a:t>APACHE II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terluas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smtClean="0"/>
              <a:t>APACHE IIB </a:t>
            </a:r>
            <a:r>
              <a:rPr lang="en-US" dirty="0" err="1" smtClean="0"/>
              <a:t>didisain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meluaskan</a:t>
            </a:r>
            <a:r>
              <a:rPr lang="en-US" dirty="0" smtClean="0"/>
              <a:t> scope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5835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3. Computerized </a:t>
            </a:r>
            <a:r>
              <a:rPr lang="en-US" dirty="0"/>
              <a:t>S</a:t>
            </a:r>
            <a:r>
              <a:rPr lang="en-US" dirty="0" smtClean="0"/>
              <a:t>everity </a:t>
            </a:r>
            <a:r>
              <a:rPr lang="en-US" dirty="0"/>
              <a:t>I</a:t>
            </a:r>
            <a:r>
              <a:rPr lang="en-US" dirty="0" smtClean="0"/>
              <a:t>ndex (SCI)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severity </a:t>
            </a:r>
            <a:r>
              <a:rPr lang="en-US" dirty="0" err="1" smtClean="0"/>
              <a:t>bagi</a:t>
            </a:r>
            <a:r>
              <a:rPr lang="en-US" dirty="0" smtClean="0"/>
              <a:t> DRG’s </a:t>
            </a:r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terserap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err="1" smtClean="0"/>
              <a:t>Tanda</a:t>
            </a:r>
            <a:r>
              <a:rPr lang="en-US" dirty="0" smtClean="0"/>
              <a:t> vital,</a:t>
            </a:r>
          </a:p>
          <a:p>
            <a:pPr>
              <a:buFontTx/>
              <a:buChar char="-"/>
            </a:pPr>
            <a:r>
              <a:rPr lang="en-US" dirty="0" smtClean="0"/>
              <a:t>Diagnosis,</a:t>
            </a:r>
          </a:p>
          <a:p>
            <a:pPr>
              <a:buFontTx/>
              <a:buChar char="-"/>
            </a:pP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menggolongkan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7000 </a:t>
            </a:r>
            <a:r>
              <a:rPr lang="en-US" dirty="0" err="1" smtClean="0">
                <a:sym typeface="Wingdings" pitchFamily="2" charset="2"/>
              </a:rPr>
              <a:t>jenis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4 </a:t>
            </a:r>
            <a:r>
              <a:rPr lang="en-US" dirty="0" err="1" smtClean="0">
                <a:sym typeface="Wingdings" pitchFamily="2" charset="2"/>
              </a:rPr>
              <a:t>peringkat</a:t>
            </a:r>
            <a:r>
              <a:rPr lang="en-US" dirty="0" smtClean="0">
                <a:sym typeface="Wingdings" pitchFamily="2" charset="2"/>
              </a:rPr>
              <a:t> severity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59501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152400" y="618744"/>
            <a:ext cx="8839200" cy="667512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3. Computerized Severity Index (SCI)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228600" y="1438656"/>
            <a:ext cx="8229600" cy="4800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score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individual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diagnosis primer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7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overall severity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CSI </a:t>
            </a:r>
            <a:r>
              <a:rPr lang="en-US" dirty="0" err="1" smtClean="0"/>
              <a:t>mengkompilasi</a:t>
            </a:r>
            <a:r>
              <a:rPr lang="en-US" dirty="0" smtClean="0"/>
              <a:t> score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input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CSI’s score 1-4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digit </a:t>
            </a:r>
            <a:r>
              <a:rPr lang="en-US" dirty="0" err="1" smtClean="0"/>
              <a:t>ke</a:t>
            </a:r>
            <a:r>
              <a:rPr lang="en-US" dirty="0" smtClean="0"/>
              <a:t> 6 </a:t>
            </a:r>
            <a:r>
              <a:rPr lang="en-US" dirty="0" err="1" smtClean="0"/>
              <a:t>pada</a:t>
            </a:r>
            <a:r>
              <a:rPr lang="en-US" dirty="0" smtClean="0"/>
              <a:t> 700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10.000 item </a:t>
            </a:r>
            <a:r>
              <a:rPr lang="en-US" dirty="0" err="1" smtClean="0"/>
              <a:t>pada</a:t>
            </a:r>
            <a:r>
              <a:rPr lang="en-US" dirty="0" smtClean="0"/>
              <a:t> ICD-9 CM (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volume manual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ICD 9CM)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9790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228600" y="694944"/>
            <a:ext cx="8686800" cy="743712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3. Computerized Severity Index (SCI)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228600" y="1637093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mengentri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score </a:t>
            </a:r>
            <a:r>
              <a:rPr lang="en-US" dirty="0" err="1" smtClean="0"/>
              <a:t>CSInya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pasiennya</a:t>
            </a:r>
            <a:endParaRPr lang="en-US" dirty="0" smtClean="0"/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score yang </a:t>
            </a:r>
            <a:r>
              <a:rPr lang="en-US" dirty="0" err="1" smtClean="0"/>
              <a:t>mewakili</a:t>
            </a:r>
            <a:r>
              <a:rPr lang="en-US" dirty="0" smtClean="0"/>
              <a:t> maximum overall severity rating </a:t>
            </a:r>
            <a:r>
              <a:rPr lang="en-US" dirty="0" err="1" smtClean="0"/>
              <a:t>selama</a:t>
            </a:r>
            <a:r>
              <a:rPr lang="en-US" dirty="0" smtClean="0"/>
              <a:t> episode </a:t>
            </a:r>
            <a:r>
              <a:rPr lang="en-US" dirty="0" err="1" smtClean="0"/>
              <a:t>rawatan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score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24-48 jam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3891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Disease Staging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memutakhirkan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cluster </a:t>
            </a:r>
            <a:r>
              <a:rPr lang="en-US" dirty="0" err="1" smtClean="0"/>
              <a:t>kemiripan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assesment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Disease Staging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major stage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progresi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assigned disease stage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12 diagnoses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tambahan</a:t>
            </a:r>
            <a:r>
              <a:rPr lang="en-US" dirty="0" smtClean="0"/>
              <a:t> Q-scale </a:t>
            </a:r>
            <a:r>
              <a:rPr lang="en-US" dirty="0" err="1" smtClean="0"/>
              <a:t>untuk</a:t>
            </a:r>
            <a:r>
              <a:rPr lang="en-US" dirty="0" smtClean="0"/>
              <a:t> overall severity score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10720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 </a:t>
            </a:r>
            <a:r>
              <a:rPr lang="en-US" dirty="0" err="1" smtClean="0"/>
              <a:t>Medis</a:t>
            </a:r>
            <a:r>
              <a:rPr lang="en-US" dirty="0" smtClean="0"/>
              <a:t> Groups II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Medis</a:t>
            </a:r>
            <a:r>
              <a:rPr lang="en-US" dirty="0" smtClean="0"/>
              <a:t> Group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yang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48 jam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5 group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0-4</a:t>
            </a:r>
          </a:p>
          <a:p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developer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200 </a:t>
            </a:r>
            <a:r>
              <a:rPr lang="en-US" dirty="0" err="1" smtClean="0"/>
              <a:t>tes-tes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vital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dientry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817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 </a:t>
            </a:r>
            <a:r>
              <a:rPr lang="en-US" dirty="0" err="1" smtClean="0"/>
              <a:t>Medis</a:t>
            </a:r>
            <a:r>
              <a:rPr lang="en-US" dirty="0" smtClean="0"/>
              <a:t> Groups II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score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1-3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proprietary (</a:t>
            </a:r>
            <a:r>
              <a:rPr lang="en-US" dirty="0" err="1" smtClean="0"/>
              <a:t>pemilik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Medis</a:t>
            </a:r>
            <a:r>
              <a:rPr lang="en-US" dirty="0" smtClean="0"/>
              <a:t> Groups </a:t>
            </a:r>
            <a:r>
              <a:rPr lang="en-US" dirty="0" err="1" smtClean="0"/>
              <a:t>mengklasifikasi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0-4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4116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580644"/>
            <a:ext cx="8229600" cy="743712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 </a:t>
            </a:r>
            <a:r>
              <a:rPr lang="en-US" dirty="0" err="1" smtClean="0"/>
              <a:t>Medis</a:t>
            </a:r>
            <a:r>
              <a:rPr lang="en-US" dirty="0" smtClean="0"/>
              <a:t> Groups II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476756"/>
            <a:ext cx="8229600" cy="480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Groups </a:t>
            </a:r>
            <a:r>
              <a:rPr lang="en-US" dirty="0" err="1" smtClean="0"/>
              <a:t>bukan</a:t>
            </a:r>
            <a:r>
              <a:rPr lang="en-US" dirty="0" smtClean="0"/>
              <a:t> disease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dikombinasi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lain </a:t>
            </a:r>
            <a:r>
              <a:rPr lang="en-US" dirty="0" err="1" smtClean="0"/>
              <a:t>diantaranya</a:t>
            </a:r>
            <a:r>
              <a:rPr lang="en-US" dirty="0" smtClean="0"/>
              <a:t> DRG’s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Medis</a:t>
            </a:r>
            <a:r>
              <a:rPr lang="en-US" dirty="0" smtClean="0"/>
              <a:t> Group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users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 </a:t>
            </a:r>
            <a:r>
              <a:rPr lang="en-US" dirty="0" err="1" smtClean="0"/>
              <a:t>terkait</a:t>
            </a:r>
            <a:r>
              <a:rPr lang="en-US" dirty="0" smtClean="0"/>
              <a:t> severity adjusted patient’s records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users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mengkomparasi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lain-lain </a:t>
            </a:r>
            <a:r>
              <a:rPr lang="en-US" dirty="0" err="1" smtClean="0"/>
              <a:t>dengan</a:t>
            </a:r>
            <a:r>
              <a:rPr lang="en-US" dirty="0" smtClean="0"/>
              <a:t> users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6363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62387"/>
          </a:xfrm>
        </p:spPr>
        <p:txBody>
          <a:bodyPr/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severity of illness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severity of illness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severity of illness 0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severity of illness 1, 2 </a:t>
            </a:r>
            <a:r>
              <a:rPr lang="en-US" sz="2800" dirty="0" err="1" smtClean="0"/>
              <a:t>dan</a:t>
            </a:r>
            <a:r>
              <a:rPr lang="en-US" sz="2800" dirty="0" smtClean="0"/>
              <a:t> 3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6. Patient Management Categories (PMC)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DRG’s </a:t>
            </a:r>
            <a:r>
              <a:rPr lang="en-US" dirty="0" err="1" smtClean="0"/>
              <a:t>pilihan</a:t>
            </a:r>
            <a:r>
              <a:rPr lang="en-US" dirty="0" smtClean="0"/>
              <a:t> lain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kekhususan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800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diagnosis ICD 9CM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r>
              <a:rPr lang="en-US" dirty="0" smtClean="0"/>
              <a:t>PMCs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module,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PMC’s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module,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manajemennya</a:t>
            </a:r>
            <a:r>
              <a:rPr lang="en-US" dirty="0" smtClean="0"/>
              <a:t> </a:t>
            </a:r>
            <a:r>
              <a:rPr lang="en-US" dirty="0" err="1" smtClean="0"/>
              <a:t>tersulit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terberat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3335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565563"/>
            <a:ext cx="8229600" cy="59131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6. Patient Management Categories (PMC)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385475"/>
            <a:ext cx="8229600" cy="4906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User PMC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Relative Cost Weights,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costed</a:t>
            </a:r>
            <a:r>
              <a:rPr lang="en-US" dirty="0" smtClean="0"/>
              <a:t>-out dollar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users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efisiensinya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one overall cost weight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status </a:t>
            </a: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endParaRPr lang="en-US" dirty="0" smtClean="0"/>
          </a:p>
          <a:p>
            <a:r>
              <a:rPr lang="en-US" dirty="0" smtClean="0"/>
              <a:t>PMC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users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4557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1066800" y="1166018"/>
            <a:ext cx="7010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dirty="0" smtClean="0"/>
              <a:t>Severity of illness System</a:t>
            </a:r>
          </a:p>
          <a:p>
            <a:pPr algn="ctr">
              <a:buNone/>
            </a:pPr>
            <a:r>
              <a:rPr lang="en-US" dirty="0" smtClean="0"/>
              <a:t>A database,</a:t>
            </a:r>
          </a:p>
          <a:p>
            <a:pPr algn="ctr">
              <a:buNone/>
            </a:pPr>
            <a:r>
              <a:rPr lang="en-US" dirty="0" smtClean="0"/>
              <a:t>Established from coded data on</a:t>
            </a:r>
          </a:p>
          <a:p>
            <a:pPr algn="ctr">
              <a:buNone/>
            </a:pPr>
            <a:r>
              <a:rPr lang="en-US" dirty="0" smtClean="0"/>
              <a:t>diseases </a:t>
            </a:r>
          </a:p>
          <a:p>
            <a:pPr algn="ctr">
              <a:buNone/>
            </a:pPr>
            <a:r>
              <a:rPr lang="en-US" dirty="0" smtClean="0"/>
              <a:t>and </a:t>
            </a:r>
          </a:p>
          <a:p>
            <a:pPr algn="ctr">
              <a:buNone/>
            </a:pPr>
            <a:r>
              <a:rPr lang="en-US" dirty="0" smtClean="0"/>
              <a:t>operations, </a:t>
            </a:r>
          </a:p>
          <a:p>
            <a:pPr algn="ctr">
              <a:buNone/>
            </a:pPr>
            <a:r>
              <a:rPr lang="en-US" dirty="0" smtClean="0"/>
              <a:t>used in hospital </a:t>
            </a:r>
          </a:p>
          <a:p>
            <a:pPr algn="ctr">
              <a:buNone/>
            </a:pPr>
            <a:r>
              <a:rPr lang="en-US" dirty="0" smtClean="0"/>
              <a:t>for planning </a:t>
            </a:r>
          </a:p>
          <a:p>
            <a:pPr algn="ctr">
              <a:buNone/>
            </a:pPr>
            <a:r>
              <a:rPr lang="en-US" dirty="0" smtClean="0"/>
              <a:t>and research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51880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PAS, CPHA, PSRO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PAS: </a:t>
            </a:r>
            <a:r>
              <a:rPr lang="en-US" dirty="0" err="1" smtClean="0"/>
              <a:t>Prosessional</a:t>
            </a:r>
            <a:r>
              <a:rPr lang="en-US" dirty="0" smtClean="0"/>
              <a:t> Activity Study</a:t>
            </a:r>
          </a:p>
          <a:p>
            <a:r>
              <a:rPr lang="en-US" dirty="0" smtClean="0"/>
              <a:t>CPHA: </a:t>
            </a:r>
            <a:r>
              <a:rPr lang="en-US" dirty="0" err="1" smtClean="0"/>
              <a:t>Commision</a:t>
            </a:r>
            <a:r>
              <a:rPr lang="en-US" dirty="0" smtClean="0"/>
              <a:t> on Professional Hospital Activities</a:t>
            </a:r>
          </a:p>
          <a:p>
            <a:r>
              <a:rPr lang="en-US" dirty="0" smtClean="0"/>
              <a:t>PSRO: Professional Standard Review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7568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746919"/>
            <a:ext cx="3048000" cy="533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Severity of Illness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356519"/>
            <a:ext cx="8229600" cy="475456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None/>
            </a:pP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dimanfaatkanoleh</a:t>
            </a:r>
            <a:r>
              <a:rPr lang="en-US" sz="2000" dirty="0" smtClean="0"/>
              <a:t> </a:t>
            </a:r>
            <a:r>
              <a:rPr lang="en-US" sz="2000" dirty="0" err="1" smtClean="0"/>
              <a:t>grup</a:t>
            </a:r>
            <a:r>
              <a:rPr lang="en-US" sz="2000" dirty="0" smtClean="0"/>
              <a:t> PAS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CHPA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err="1" smtClean="0"/>
              <a:t>Grup</a:t>
            </a:r>
            <a:r>
              <a:rPr lang="en-US" sz="2000" dirty="0" smtClean="0"/>
              <a:t> diagnosis and procedure PAS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konkurens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koordinator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(review coordinator)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LOS,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PSROs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retrospectif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praktisi</a:t>
            </a:r>
            <a:r>
              <a:rPr lang="en-US" sz="20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Data yang </a:t>
            </a:r>
            <a:r>
              <a:rPr lang="en-US" sz="2000" dirty="0" err="1" smtClean="0"/>
              <a:t>terkumpul</a:t>
            </a:r>
            <a:r>
              <a:rPr lang="en-US" sz="2000" dirty="0" smtClean="0"/>
              <a:t> PAS (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USA &amp; </a:t>
            </a:r>
            <a:r>
              <a:rPr lang="en-US" sz="2000" dirty="0" err="1" smtClean="0"/>
              <a:t>Kanada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grup-grup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1966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err="1" smtClean="0"/>
              <a:t>Tabel</a:t>
            </a:r>
            <a:r>
              <a:rPr lang="en-US" sz="2000" dirty="0" smtClean="0"/>
              <a:t> LOS 1977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398 diagnosis groups </a:t>
            </a:r>
            <a:r>
              <a:rPr lang="en-US" sz="2000" dirty="0" err="1" smtClean="0"/>
              <a:t>dan</a:t>
            </a:r>
            <a:r>
              <a:rPr lang="en-US" sz="2000" dirty="0" smtClean="0"/>
              <a:t> 264 procedure groups.</a:t>
            </a:r>
          </a:p>
          <a:p>
            <a:pPr>
              <a:lnSpc>
                <a:spcPct val="16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43373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diagnoses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Satu</a:t>
            </a:r>
            <a:r>
              <a:rPr lang="en-US" dirty="0" smtClean="0"/>
              <a:t> &gt;&lt; multiple diagnosis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: 0-9, 20-34, 35-49, 50-64 </a:t>
            </a:r>
            <a:r>
              <a:rPr lang="en-US" dirty="0" err="1" smtClean="0"/>
              <a:t>dan</a:t>
            </a:r>
            <a:r>
              <a:rPr lang="en-US" dirty="0" smtClean="0"/>
              <a:t> &gt;65</a:t>
            </a:r>
          </a:p>
          <a:p>
            <a:pPr marL="514350" indent="-514350">
              <a:buAutoNum type="arabicPeriod"/>
            </a:pPr>
            <a:r>
              <a:rPr lang="en-US" dirty="0" smtClean="0"/>
              <a:t>Rata LOS</a:t>
            </a:r>
          </a:p>
          <a:p>
            <a:pPr marL="514350" indent="-514350">
              <a:buAutoNum type="arabicPeriod"/>
            </a:pPr>
            <a:r>
              <a:rPr lang="en-US" dirty="0" smtClean="0"/>
              <a:t>Variance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Percentile</a:t>
            </a:r>
            <a:r>
              <a:rPr lang="en-US" dirty="0"/>
              <a:t> </a:t>
            </a:r>
            <a:r>
              <a:rPr lang="en-US" dirty="0" smtClean="0"/>
              <a:t>: 5,20, 50,75, 90,95,dan 99</a:t>
            </a:r>
          </a:p>
        </p:txBody>
      </p:sp>
    </p:spTree>
    <p:extLst>
      <p:ext uri="{BB962C8B-B14F-4D97-AF65-F5344CB8AC3E}">
        <p14:creationId xmlns:p14="http://schemas.microsoft.com/office/powerpoint/2010/main" xmlns="" val="2185152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Severity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komorbiditas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1) “0”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“I” </a:t>
            </a:r>
            <a:r>
              <a:rPr lang="en-US" dirty="0" err="1" smtClean="0"/>
              <a:t>Ringan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1 (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komorbidity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33344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495300"/>
            <a:ext cx="7924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3) “II”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Sedang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rawat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mild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komorbidity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4) “III”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rawat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3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major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komorbodity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503" y="3629297"/>
            <a:ext cx="8077200" cy="2590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err="1" smtClean="0"/>
              <a:t>Istilah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ringan</a:t>
            </a:r>
            <a:r>
              <a:rPr lang="en-US" sz="3200" kern="0" dirty="0" smtClean="0"/>
              <a:t>, </a:t>
            </a:r>
            <a:r>
              <a:rPr lang="en-US" sz="3200" kern="0" dirty="0" err="1" smtClean="0"/>
              <a:t>sedang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dan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berat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menggambarkan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tingkat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keparahan</a:t>
            </a:r>
            <a:r>
              <a:rPr lang="en-US" sz="3200" kern="0" dirty="0" smtClean="0"/>
              <a:t> </a:t>
            </a:r>
            <a:r>
              <a:rPr lang="en-US" sz="3200" i="1" kern="0" dirty="0" smtClean="0"/>
              <a:t>(severity level)</a:t>
            </a:r>
            <a:r>
              <a:rPr lang="en-US" sz="3200" kern="0" dirty="0" smtClean="0"/>
              <a:t> yang </a:t>
            </a:r>
            <a:r>
              <a:rPr lang="en-US" sz="3200" kern="0" dirty="0" err="1" smtClean="0"/>
              <a:t>dipengaruhi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oleh</a:t>
            </a:r>
            <a:r>
              <a:rPr lang="en-US" sz="3200" kern="0" dirty="0" smtClean="0"/>
              <a:t> diagnosis </a:t>
            </a:r>
            <a:r>
              <a:rPr lang="en-US" sz="3200" kern="0" dirty="0" err="1" smtClean="0"/>
              <a:t>sekunder</a:t>
            </a:r>
            <a:r>
              <a:rPr lang="en-US" sz="3200" kern="0" dirty="0" smtClean="0"/>
              <a:t> (</a:t>
            </a:r>
            <a:r>
              <a:rPr lang="en-US" sz="3200" kern="0" dirty="0" err="1" smtClean="0"/>
              <a:t>komplikasi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dan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komorbidity</a:t>
            </a:r>
            <a:r>
              <a:rPr lang="en-US" sz="3200" kern="0" dirty="0" smtClean="0"/>
              <a:t>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11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SEVERITY OF ILLNESS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0791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dirty="0" err="1" smtClean="0"/>
              <a:t>Sebutan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:</a:t>
            </a:r>
          </a:p>
          <a:p>
            <a:pPr>
              <a:buFontTx/>
              <a:buChar char="-"/>
            </a:pPr>
            <a:r>
              <a:rPr lang="en-US" sz="3200" dirty="0" err="1" smtClean="0"/>
              <a:t>Khususnya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dikaitkan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timbulnya</a:t>
            </a:r>
            <a:r>
              <a:rPr lang="en-US" sz="3200" dirty="0" smtClean="0"/>
              <a:t> </a:t>
            </a:r>
            <a:r>
              <a:rPr lang="en-US" sz="3200" dirty="0" err="1" smtClean="0"/>
              <a:t>kematian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disability yang </a:t>
            </a:r>
            <a:r>
              <a:rPr lang="en-US" sz="3200" dirty="0" err="1" smtClean="0"/>
              <a:t>permanen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dikaitkan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kompleksitas</a:t>
            </a:r>
            <a:r>
              <a:rPr lang="en-US" sz="3200" dirty="0" smtClean="0"/>
              <a:t> diagnosis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terapi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intensitas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021326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47107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Huffman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614074"/>
            <a:ext cx="38862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patient’s stage of disease severity is not directly reflected in DRG </a:t>
            </a:r>
            <a:r>
              <a:rPr lang="en-US" dirty="0" err="1" smtClean="0"/>
              <a:t>assigment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Patient’s with multiple complications or </a:t>
            </a:r>
            <a:r>
              <a:rPr lang="en-US" dirty="0" err="1" smtClean="0"/>
              <a:t>comorbid</a:t>
            </a:r>
            <a:r>
              <a:rPr lang="en-US" dirty="0" smtClean="0"/>
              <a:t> conditions are assigned to the same DRG as those with one complication or co-morbid condition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614074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Stadium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langsung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tergambar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kondisi-kondisi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co-morbid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dikelompokkan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DRG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berkomplikasi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co-morbid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4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342900" y="609600"/>
            <a:ext cx="3886200" cy="5638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Many health care professional believe severity of illness must be considered to achieve </a:t>
            </a:r>
            <a:r>
              <a:rPr lang="en-US" sz="2600" dirty="0" err="1" smtClean="0"/>
              <a:t>aquitable</a:t>
            </a:r>
            <a:r>
              <a:rPr lang="en-US" sz="2600" dirty="0" smtClean="0"/>
              <a:t> prospective payment and that tertiary hospital treating proportionately more patient’s at the higher levels of severity may be exposed to great financial risk under </a:t>
            </a:r>
            <a:r>
              <a:rPr lang="en-US" sz="2600" dirty="0" err="1" smtClean="0"/>
              <a:t>pps</a:t>
            </a:r>
            <a:r>
              <a:rPr lang="en-US" sz="2600" dirty="0" smtClean="0"/>
              <a:t> not adjusted for severity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05300" y="685800"/>
            <a:ext cx="4495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asuhan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mengakui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diperhitungkan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penagihan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rumah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tertier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menangani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kegawatan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terpapar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risiko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finansial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bawah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pps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diselaraskan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kegawatan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5392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342900" y="609600"/>
            <a:ext cx="3886200" cy="5638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The government has </a:t>
            </a:r>
            <a:r>
              <a:rPr lang="en-US" sz="2600" dirty="0" err="1" smtClean="0"/>
              <a:t>rcognized</a:t>
            </a:r>
            <a:r>
              <a:rPr lang="en-US" sz="2600" dirty="0" smtClean="0"/>
              <a:t> these inequities and plant to adjust its </a:t>
            </a:r>
            <a:r>
              <a:rPr lang="en-US" sz="2600" dirty="0" err="1" smtClean="0"/>
              <a:t>medicare</a:t>
            </a:r>
            <a:r>
              <a:rPr lang="en-US" sz="2600" dirty="0" smtClean="0"/>
              <a:t> DRG’s for severity of fiscal year 1995 or 1996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05300" y="685800"/>
            <a:ext cx="4495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USA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fiscal 1995-1996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baseline="0" dirty="0" err="1" smtClean="0"/>
              <a:t>Pemerintah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mengakui</a:t>
            </a:r>
            <a:r>
              <a:rPr lang="en-US" sz="2500" dirty="0" smtClean="0"/>
              <a:t> </a:t>
            </a:r>
            <a:r>
              <a:rPr lang="en-US" sz="2500" dirty="0" err="1" smtClean="0"/>
              <a:t>ini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merencanakan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menyelaraskan</a:t>
            </a:r>
            <a:r>
              <a:rPr lang="en-US" sz="2500" dirty="0" smtClean="0"/>
              <a:t> DRG’s </a:t>
            </a:r>
            <a:r>
              <a:rPr lang="en-US" sz="2500" dirty="0" err="1" smtClean="0"/>
              <a:t>asuransi</a:t>
            </a:r>
            <a:r>
              <a:rPr lang="en-US" sz="2500" dirty="0" smtClean="0"/>
              <a:t> Medicare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keparahan</a:t>
            </a:r>
            <a:r>
              <a:rPr lang="en-US" sz="2500" dirty="0" smtClean="0"/>
              <a:t> </a:t>
            </a:r>
            <a:r>
              <a:rPr lang="en-US" sz="2500" dirty="0" err="1" smtClean="0"/>
              <a:t>sakit</a:t>
            </a:r>
            <a:r>
              <a:rPr lang="en-US" sz="2500" dirty="0" smtClean="0"/>
              <a:t> </a:t>
            </a:r>
            <a:r>
              <a:rPr lang="en-US" sz="2500" dirty="0" err="1" smtClean="0"/>
              <a:t>pasien</a:t>
            </a:r>
            <a:endParaRPr lang="en-US" sz="2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5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               </a:t>
            </a:r>
            <a:r>
              <a:rPr lang="en-US" sz="2500" dirty="0" err="1" smtClean="0"/>
              <a:t>Bagaimana</a:t>
            </a:r>
            <a:r>
              <a:rPr lang="en-US" sz="2500" dirty="0" smtClean="0"/>
              <a:t> </a:t>
            </a:r>
            <a:r>
              <a:rPr lang="en-US" sz="2500" dirty="0" err="1" smtClean="0"/>
              <a:t>cara</a:t>
            </a:r>
            <a:r>
              <a:rPr lang="en-US" sz="2500" dirty="0" smtClean="0"/>
              <a:t> </a:t>
            </a:r>
            <a:r>
              <a:rPr lang="en-US" sz="2500" dirty="0" err="1" smtClean="0"/>
              <a:t>mengukur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keparahan</a:t>
            </a:r>
            <a:r>
              <a:rPr lang="en-US" sz="2500" dirty="0" smtClean="0"/>
              <a:t> </a:t>
            </a:r>
            <a:r>
              <a:rPr lang="en-US" sz="2500" dirty="0" err="1" smtClean="0"/>
              <a:t>sakit</a:t>
            </a:r>
            <a:r>
              <a:rPr lang="en-US" sz="2500" dirty="0" smtClean="0"/>
              <a:t> </a:t>
            </a:r>
            <a:r>
              <a:rPr lang="en-US" sz="2500" dirty="0" err="1" smtClean="0"/>
              <a:t>pasien</a:t>
            </a:r>
            <a:r>
              <a:rPr lang="en-US" sz="2500" dirty="0" smtClean="0"/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86300" y="41910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95797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717963"/>
            <a:ext cx="8229600" cy="8199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Measuring Severity of Illness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614075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riset-riset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tagihannya</a:t>
            </a:r>
            <a:endParaRPr lang="en-US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program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vendor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92419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/>
              <a:t>Demensi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Clinical The conceptual basis for the disease and severity classifications</a:t>
            </a:r>
          </a:p>
          <a:p>
            <a:pPr>
              <a:buFontTx/>
              <a:buChar char="-"/>
            </a:pPr>
            <a:r>
              <a:rPr lang="en-US" dirty="0" smtClean="0"/>
              <a:t>The number and type of clinical indicators and other variables used to group patients into categories, and the objectivity of those variables</a:t>
            </a:r>
          </a:p>
          <a:p>
            <a:pPr>
              <a:buFontTx/>
              <a:buChar char="-"/>
            </a:pPr>
            <a:r>
              <a:rPr lang="en-US" dirty="0" err="1" smtClean="0"/>
              <a:t>Poin</a:t>
            </a:r>
            <a:r>
              <a:rPr lang="en-US" dirty="0" smtClean="0"/>
              <a:t> in time when patient severity is rated-admission or after discharge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52999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457200" y="665946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of patient records abstraction versus discharge codes, and </a:t>
            </a:r>
            <a:r>
              <a:rPr lang="en-US" dirty="0" err="1" smtClean="0"/>
              <a:t>yhe</a:t>
            </a:r>
            <a:r>
              <a:rPr lang="en-US" dirty="0" smtClean="0"/>
              <a:t> associated personnel costs of each method.</a:t>
            </a:r>
          </a:p>
          <a:p>
            <a:r>
              <a:rPr lang="en-US" dirty="0" smtClean="0"/>
              <a:t>Number of severity categories, and use one overall patient rating </a:t>
            </a:r>
            <a:r>
              <a:rPr lang="en-US" dirty="0" err="1" smtClean="0"/>
              <a:t>vs</a:t>
            </a:r>
            <a:r>
              <a:rPr lang="en-US" dirty="0" smtClean="0"/>
              <a:t> ratings for each </a:t>
            </a:r>
            <a:r>
              <a:rPr lang="en-US" dirty="0" err="1" smtClean="0"/>
              <a:t>comorbidity</a:t>
            </a:r>
            <a:endParaRPr lang="en-US" dirty="0" smtClean="0"/>
          </a:p>
          <a:p>
            <a:r>
              <a:rPr lang="en-US" dirty="0" smtClean="0"/>
              <a:t>Availability of national normative data for comparative purposes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237946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These are six most prominent and widely studied severity of illness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03997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1550</Words>
  <Application>Microsoft Office PowerPoint</Application>
  <PresentationFormat>On-screen Show (4:3)</PresentationFormat>
  <Paragraphs>152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216</cp:revision>
  <dcterms:created xsi:type="dcterms:W3CDTF">2010-08-24T06:47:44Z</dcterms:created>
  <dcterms:modified xsi:type="dcterms:W3CDTF">2017-12-13T15:53:05Z</dcterms:modified>
</cp:coreProperties>
</file>