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16" r:id="rId2"/>
    <p:sldId id="335" r:id="rId3"/>
    <p:sldId id="365" r:id="rId4"/>
    <p:sldId id="366" r:id="rId5"/>
    <p:sldId id="367" r:id="rId6"/>
    <p:sldId id="368" r:id="rId7"/>
    <p:sldId id="369" r:id="rId8"/>
    <p:sldId id="370" r:id="rId9"/>
    <p:sldId id="371" r:id="rId10"/>
    <p:sldId id="372" r:id="rId11"/>
    <p:sldId id="373" r:id="rId12"/>
    <p:sldId id="374" r:id="rId13"/>
    <p:sldId id="375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816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BEBB44-9204-449A-9436-A5F72C709857}" type="datetimeFigureOut">
              <a:rPr lang="id-ID"/>
              <a:pPr>
                <a:defRPr/>
              </a:pPr>
              <a:t>13/12/2017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394B30E-5FCB-408D-8AB7-6845C20018A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CB1E28-1CD6-4B6C-958E-1F476DC4A252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335DF1-B908-4762-B319-81971FE1475F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7FE77C-16C3-4398-AB29-C842F197272C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87D338-9A88-4A6A-B763-119A11171C4B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80AACD-4BDB-4C4A-9C4E-5FB45D951300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177A3F-FF02-4D7B-92DE-7BA5E053003D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E32045-4B80-4D17-81D9-D39B5E8ED655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483743-F6E1-498A-A171-6ED883928016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B9092E-6642-4568-B9C2-4C341DA942F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782C78-CF41-4038-B197-39880B1E6FE0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55416D-0E66-4017-B38A-EFCC579A9F63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B9B39-5458-4FC2-A4CD-4FD70F2E2D83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0123A-B96C-438E-AA56-80159B7CF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FBC89-7FAE-47F7-90F7-632E0A16E252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9CB9F-F93B-4496-ACB9-10B898FED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A339A-2AAF-49C4-9197-E410C2CEE0DE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CFE4F-94C6-497D-8ABB-28216A0E3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C69A6-D5FD-4DFC-A7A4-088FA154EFC3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32F2F-6424-4AA5-9E3D-90E72048A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2CDE-EC27-401E-96A4-F423FCAD5268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8F3F7-E82D-4BEE-86BE-B323AA6C5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0553E-1036-449E-B003-66115D4ED24F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FA3DD-A43A-4BC2-B64F-C39A0AAF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2BFCD-AC7B-40A6-B174-555E77579E6C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2BFAD-EE7A-4390-B85D-F6749E612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3A3B2-0B60-4969-9B1F-DF4CA0940E77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20592-9ED0-4225-85FE-074294032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9E38-E174-4575-93A6-3F28C24F5BCA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FF0A2-CEA4-48F0-BD95-4B91D9F57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27195-69FC-4C89-9D20-947F3459C0AC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810FE-E2AD-41EF-9E96-8634289E6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0FA72-65A3-4048-9DF1-FF50E6FA9291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3A6C4-D736-4F47-833A-224B6EFED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423179-116D-4FDB-85FF-BF328392149F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576388A-37C8-4864-86A6-D008759AA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KECURANGAN</a:t>
            </a:r>
            <a:r>
              <a:rPr lang="en-US" sz="2000" b="1" i="1" dirty="0" smtClean="0">
                <a:solidFill>
                  <a:schemeClr val="bg1"/>
                </a:solidFill>
              </a:rPr>
              <a:t> (FRAUD)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PERTEMUAN 2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YATI MARYATI, SKM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MANAJEMEN INFORMASI KESEHATAN  FAKULTAS ILMU-ILMU KESEHATAN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42910" y="1357298"/>
            <a:ext cx="78581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h. </a:t>
            </a:r>
            <a:r>
              <a:rPr lang="en-US" sz="3200" dirty="0" err="1" smtClean="0"/>
              <a:t>memperpanjang</a:t>
            </a:r>
            <a:r>
              <a:rPr lang="en-US" sz="3200" dirty="0" smtClean="0"/>
              <a:t> lama </a:t>
            </a:r>
            <a:r>
              <a:rPr lang="en-US" sz="3200" dirty="0" err="1" smtClean="0"/>
              <a:t>perawatan</a:t>
            </a:r>
            <a:r>
              <a:rPr lang="en-US" sz="3200" i="1" dirty="0" smtClean="0"/>
              <a:t>/ prolonged length of stay; </a:t>
            </a:r>
          </a:p>
          <a:p>
            <a:r>
              <a:rPr lang="en-US" sz="3200" dirty="0" err="1" smtClean="0"/>
              <a:t>i</a:t>
            </a:r>
            <a:r>
              <a:rPr lang="en-US" sz="3200" dirty="0" smtClean="0"/>
              <a:t>. </a:t>
            </a:r>
            <a:r>
              <a:rPr lang="en-US" sz="3200" dirty="0" err="1" smtClean="0"/>
              <a:t>memanipulasi</a:t>
            </a:r>
            <a:r>
              <a:rPr lang="en-US" sz="3200" dirty="0" smtClean="0"/>
              <a:t> </a:t>
            </a:r>
            <a:r>
              <a:rPr lang="en-US" sz="3200" dirty="0" err="1" smtClean="0"/>
              <a:t>kelas</a:t>
            </a:r>
            <a:r>
              <a:rPr lang="en-US" sz="3200" dirty="0" smtClean="0"/>
              <a:t> </a:t>
            </a:r>
            <a:r>
              <a:rPr lang="en-US" sz="3200" dirty="0" err="1" smtClean="0"/>
              <a:t>perawatan</a:t>
            </a:r>
            <a:r>
              <a:rPr lang="en-US" sz="3200" dirty="0" smtClean="0"/>
              <a:t>/</a:t>
            </a:r>
            <a:r>
              <a:rPr lang="en-US" sz="3200" i="1" dirty="0" smtClean="0"/>
              <a:t>type of room charge; </a:t>
            </a:r>
          </a:p>
          <a:p>
            <a:r>
              <a:rPr lang="en-US" sz="3200" dirty="0" smtClean="0"/>
              <a:t>j. </a:t>
            </a:r>
            <a:r>
              <a:rPr lang="en-US" sz="3200" dirty="0" err="1" smtClean="0"/>
              <a:t>membatalkan</a:t>
            </a:r>
            <a:r>
              <a:rPr lang="en-US" sz="3200" dirty="0" smtClean="0"/>
              <a:t> </a:t>
            </a:r>
            <a:r>
              <a:rPr lang="en-US" sz="3200" dirty="0" err="1" smtClean="0"/>
              <a:t>tindakan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wajib</a:t>
            </a:r>
            <a:r>
              <a:rPr lang="en-US" sz="3200" dirty="0" smtClean="0"/>
              <a:t> </a:t>
            </a:r>
            <a:r>
              <a:rPr lang="en-US" sz="3200" dirty="0" err="1" smtClean="0"/>
              <a:t>dilakukan</a:t>
            </a:r>
            <a:r>
              <a:rPr lang="en-US" sz="3200" dirty="0" smtClean="0"/>
              <a:t>/</a:t>
            </a:r>
            <a:r>
              <a:rPr lang="en-US" sz="3200" i="1" dirty="0" smtClean="0"/>
              <a:t>cancelled services; </a:t>
            </a:r>
          </a:p>
          <a:p>
            <a:r>
              <a:rPr lang="en-US" sz="3200" dirty="0" smtClean="0"/>
              <a:t>k. </a:t>
            </a:r>
            <a:r>
              <a:rPr lang="en-US" sz="3200" dirty="0" err="1" smtClean="0"/>
              <a:t>melakukan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tindakan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perlu</a:t>
            </a:r>
            <a:r>
              <a:rPr lang="en-US" sz="3200" dirty="0" smtClean="0"/>
              <a:t>/</a:t>
            </a:r>
            <a:r>
              <a:rPr lang="en-US" sz="3200" i="1" dirty="0" smtClean="0"/>
              <a:t>no medical value; </a:t>
            </a:r>
          </a:p>
          <a:p>
            <a:r>
              <a:rPr lang="en-US" sz="3200" dirty="0" smtClean="0"/>
              <a:t>l. </a:t>
            </a:r>
            <a:r>
              <a:rPr lang="en-US" sz="3200" dirty="0" err="1" smtClean="0"/>
              <a:t>penyimpangan</a:t>
            </a:r>
            <a:r>
              <a:rPr lang="en-US" sz="3200" dirty="0" smtClean="0"/>
              <a:t> </a:t>
            </a:r>
            <a:r>
              <a:rPr lang="en-US" sz="3200" dirty="0" err="1" smtClean="0"/>
              <a:t>terhadap</a:t>
            </a:r>
            <a:r>
              <a:rPr lang="en-US" sz="3200" dirty="0" smtClean="0"/>
              <a:t> </a:t>
            </a:r>
            <a:r>
              <a:rPr lang="en-US" sz="3200" dirty="0" err="1" smtClean="0"/>
              <a:t>standar</a:t>
            </a:r>
            <a:r>
              <a:rPr lang="en-US" sz="3200" dirty="0" smtClean="0"/>
              <a:t> </a:t>
            </a:r>
            <a:r>
              <a:rPr lang="en-US" sz="3200" dirty="0" err="1" smtClean="0"/>
              <a:t>pelayanan</a:t>
            </a:r>
            <a:r>
              <a:rPr lang="en-US" sz="3200" dirty="0" smtClean="0"/>
              <a:t>/</a:t>
            </a:r>
            <a:r>
              <a:rPr lang="en-US" sz="3200" i="1" dirty="0" smtClean="0"/>
              <a:t>standard of care; </a:t>
            </a:r>
            <a:endParaRPr lang="en-US" sz="32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274638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Tindakan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Kecurangan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oleh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FKRTL (2)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42910" y="1500174"/>
            <a:ext cx="807249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m. </a:t>
            </a:r>
            <a:r>
              <a:rPr lang="en-US" sz="3200" dirty="0" err="1" smtClean="0"/>
              <a:t>melakukan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tindakan</a:t>
            </a:r>
            <a:r>
              <a:rPr lang="en-US" sz="3200" dirty="0" smtClean="0"/>
              <a:t> </a:t>
            </a:r>
            <a:r>
              <a:rPr lang="en-US" sz="3200" dirty="0" err="1" smtClean="0"/>
              <a:t>pengobatan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perlu</a:t>
            </a:r>
            <a:r>
              <a:rPr lang="en-US" sz="3200" i="1" dirty="0" smtClean="0"/>
              <a:t>/unnecessary treatment; </a:t>
            </a:r>
          </a:p>
          <a:p>
            <a:r>
              <a:rPr lang="en-US" sz="3200" dirty="0" smtClean="0"/>
              <a:t>n. </a:t>
            </a:r>
            <a:r>
              <a:rPr lang="en-US" sz="3200" dirty="0" err="1" smtClean="0"/>
              <a:t>menambah</a:t>
            </a:r>
            <a:r>
              <a:rPr lang="en-US" sz="3200" dirty="0" smtClean="0"/>
              <a:t> </a:t>
            </a:r>
            <a:r>
              <a:rPr lang="en-US" sz="3200" dirty="0" err="1" smtClean="0"/>
              <a:t>panjang</a:t>
            </a:r>
            <a:r>
              <a:rPr lang="en-US" sz="3200" dirty="0" smtClean="0"/>
              <a:t> </a:t>
            </a:r>
            <a:r>
              <a:rPr lang="en-US" sz="3200" dirty="0" err="1" smtClean="0"/>
              <a:t>waktu</a:t>
            </a:r>
            <a:r>
              <a:rPr lang="en-US" sz="3200" dirty="0" smtClean="0"/>
              <a:t> </a:t>
            </a:r>
            <a:r>
              <a:rPr lang="en-US" sz="3200" dirty="0" err="1" smtClean="0"/>
              <a:t>penggunaan</a:t>
            </a:r>
            <a:r>
              <a:rPr lang="en-US" sz="3200" dirty="0" smtClean="0"/>
              <a:t> ventilator; </a:t>
            </a:r>
          </a:p>
          <a:p>
            <a:r>
              <a:rPr lang="en-US" sz="3200" dirty="0" smtClean="0"/>
              <a:t>o.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melakukan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visitasi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seharusnya</a:t>
            </a:r>
            <a:r>
              <a:rPr lang="en-US" sz="3200" i="1" dirty="0" smtClean="0"/>
              <a:t>/phantom visit; </a:t>
            </a:r>
          </a:p>
          <a:p>
            <a:r>
              <a:rPr lang="en-US" sz="3200" dirty="0" smtClean="0"/>
              <a:t>p.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melakukan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prosedur</a:t>
            </a:r>
            <a:r>
              <a:rPr lang="en-US" sz="3200" dirty="0" smtClean="0"/>
              <a:t> yang </a:t>
            </a:r>
            <a:r>
              <a:rPr lang="en-US" sz="3200" dirty="0" err="1" smtClean="0"/>
              <a:t>seharusnya</a:t>
            </a:r>
            <a:r>
              <a:rPr lang="en-US" sz="3200" dirty="0" smtClean="0"/>
              <a:t>/</a:t>
            </a:r>
            <a:r>
              <a:rPr lang="en-US" sz="3200" i="1" dirty="0" smtClean="0"/>
              <a:t>phantom procedures; </a:t>
            </a:r>
            <a:endParaRPr lang="en-US" sz="3200" i="1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Tindakan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Kecurangan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oleh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FKRTL (3)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857224" y="1500174"/>
            <a:ext cx="73581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q. </a:t>
            </a:r>
            <a:r>
              <a:rPr lang="en-US" sz="3200" dirty="0" err="1" smtClean="0"/>
              <a:t>admisi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berulang</a:t>
            </a:r>
            <a:r>
              <a:rPr lang="en-US" sz="3200" i="1" dirty="0" smtClean="0"/>
              <a:t>/</a:t>
            </a:r>
            <a:r>
              <a:rPr lang="en-US" sz="3200" i="1" dirty="0" err="1" smtClean="0"/>
              <a:t>readmisi</a:t>
            </a:r>
            <a:r>
              <a:rPr lang="en-US" sz="3200" i="1" dirty="0" smtClean="0"/>
              <a:t>; </a:t>
            </a:r>
          </a:p>
          <a:p>
            <a:r>
              <a:rPr lang="sv-SE" sz="3200" dirty="0" smtClean="0"/>
              <a:t>r. melakukan rujukan pasien yang tidak sesuai dengan tujuan untuk memperoleh keuntungan tertentu; </a:t>
            </a:r>
          </a:p>
          <a:p>
            <a:r>
              <a:rPr lang="en-US" sz="3200" dirty="0" smtClean="0"/>
              <a:t>s. </a:t>
            </a:r>
            <a:r>
              <a:rPr lang="en-US" sz="3200" dirty="0" err="1" smtClean="0"/>
              <a:t>meminta</a:t>
            </a:r>
            <a:r>
              <a:rPr lang="en-US" sz="3200" dirty="0" smtClean="0"/>
              <a:t> </a:t>
            </a:r>
            <a:r>
              <a:rPr lang="en-US" sz="3200" i="1" dirty="0" smtClean="0"/>
              <a:t>cost sharing </a:t>
            </a:r>
            <a:r>
              <a:rPr lang="en-US" sz="3200" i="1" dirty="0" err="1" smtClean="0"/>
              <a:t>tidak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sesuai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dengan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ketentuan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peraturan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perundang-undangan</a:t>
            </a:r>
            <a:r>
              <a:rPr lang="en-US" sz="3200" i="1" dirty="0" smtClean="0"/>
              <a:t>; </a:t>
            </a:r>
            <a:r>
              <a:rPr lang="en-US" sz="3200" i="1" dirty="0" err="1" smtClean="0"/>
              <a:t>dan</a:t>
            </a:r>
            <a:r>
              <a:rPr lang="en-US" sz="3200" i="1" dirty="0" smtClean="0"/>
              <a:t> </a:t>
            </a:r>
          </a:p>
          <a:p>
            <a:r>
              <a:rPr lang="en-US" sz="3200" dirty="0" smtClean="0"/>
              <a:t>t. </a:t>
            </a:r>
            <a:r>
              <a:rPr lang="en-US" sz="3200" dirty="0" err="1" smtClean="0"/>
              <a:t>tindakan</a:t>
            </a:r>
            <a:r>
              <a:rPr lang="en-US" sz="3200" dirty="0" smtClean="0"/>
              <a:t> </a:t>
            </a:r>
            <a:r>
              <a:rPr lang="en-US" sz="3200" dirty="0" err="1" smtClean="0"/>
              <a:t>Kecurangan</a:t>
            </a:r>
            <a:r>
              <a:rPr lang="en-US" sz="3200" dirty="0" smtClean="0"/>
              <a:t> JKN </a:t>
            </a:r>
            <a:r>
              <a:rPr lang="en-US" sz="3200" dirty="0" err="1" smtClean="0"/>
              <a:t>lainnya</a:t>
            </a:r>
            <a:r>
              <a:rPr lang="en-US" sz="3200" dirty="0" smtClean="0"/>
              <a:t> </a:t>
            </a:r>
            <a:r>
              <a:rPr lang="en-US" sz="3200" dirty="0" err="1" smtClean="0"/>
              <a:t>selain</a:t>
            </a:r>
            <a:r>
              <a:rPr lang="en-US" sz="3200" dirty="0" smtClean="0"/>
              <a:t> </a:t>
            </a:r>
            <a:r>
              <a:rPr lang="en-US" sz="3200" dirty="0" err="1" smtClean="0"/>
              <a:t>huruf</a:t>
            </a:r>
            <a:r>
              <a:rPr lang="en-US" sz="3200" dirty="0" smtClean="0"/>
              <a:t> a </a:t>
            </a:r>
            <a:r>
              <a:rPr lang="en-US" sz="3200" dirty="0" err="1" smtClean="0"/>
              <a:t>sampai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huruf</a:t>
            </a:r>
            <a:r>
              <a:rPr lang="en-US" sz="3200" dirty="0" smtClean="0"/>
              <a:t> s. </a:t>
            </a:r>
            <a:endParaRPr lang="en-US" sz="32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274638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Tindakan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Kecurangan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oleh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FKRTL (4)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200" dirty="0" err="1" smtClean="0">
                <a:latin typeface="Arial 24"/>
                <a:cs typeface="Arial" charset="0"/>
              </a:rPr>
              <a:t>Mahasiswa</a:t>
            </a:r>
            <a:r>
              <a:rPr lang="en-US" sz="2200" dirty="0" smtClean="0">
                <a:latin typeface="Arial 24"/>
                <a:cs typeface="Arial" charset="0"/>
              </a:rPr>
              <a:t> </a:t>
            </a:r>
            <a:r>
              <a:rPr lang="en-US" sz="2200" dirty="0" err="1" smtClean="0">
                <a:latin typeface="Arial 24"/>
                <a:cs typeface="Arial" charset="0"/>
              </a:rPr>
              <a:t>mampu</a:t>
            </a:r>
            <a:r>
              <a:rPr lang="en-US" sz="2200" dirty="0" smtClean="0">
                <a:latin typeface="Arial 24"/>
                <a:cs typeface="Arial" charset="0"/>
              </a:rPr>
              <a:t> </a:t>
            </a:r>
            <a:r>
              <a:rPr lang="en-US" sz="2200" dirty="0" err="1" smtClean="0">
                <a:latin typeface="Arial 24"/>
                <a:cs typeface="Arial" charset="0"/>
              </a:rPr>
              <a:t>menjelaskan</a:t>
            </a:r>
            <a:r>
              <a:rPr lang="en-US" sz="2200" dirty="0" smtClean="0">
                <a:latin typeface="Arial 24"/>
                <a:cs typeface="Arial" charset="0"/>
              </a:rPr>
              <a:t> </a:t>
            </a:r>
            <a:r>
              <a:rPr lang="en-US" sz="2200" dirty="0" err="1" smtClean="0">
                <a:latin typeface="Arial 24"/>
                <a:cs typeface="Arial" charset="0"/>
              </a:rPr>
              <a:t>pengertian</a:t>
            </a:r>
            <a:r>
              <a:rPr lang="en-US" sz="2200" dirty="0" smtClean="0">
                <a:latin typeface="Arial 24"/>
                <a:cs typeface="Arial" charset="0"/>
              </a:rPr>
              <a:t> </a:t>
            </a:r>
            <a:r>
              <a:rPr lang="en-US" sz="2200" i="1" dirty="0" smtClean="0">
                <a:latin typeface="Arial 24"/>
                <a:cs typeface="Arial" charset="0"/>
              </a:rPr>
              <a:t>Fraud</a:t>
            </a:r>
          </a:p>
          <a:p>
            <a:r>
              <a:rPr lang="en-US" sz="2200" dirty="0" err="1" smtClean="0">
                <a:latin typeface="Arial 24"/>
                <a:cs typeface="Arial" charset="0"/>
              </a:rPr>
              <a:t>Mahasiswa</a:t>
            </a:r>
            <a:r>
              <a:rPr lang="en-US" sz="2200" dirty="0" smtClean="0">
                <a:latin typeface="Arial 24"/>
                <a:cs typeface="Arial" charset="0"/>
              </a:rPr>
              <a:t> </a:t>
            </a:r>
            <a:r>
              <a:rPr lang="en-US" sz="2200" dirty="0" err="1" smtClean="0">
                <a:latin typeface="Arial 24"/>
                <a:cs typeface="Arial" charset="0"/>
              </a:rPr>
              <a:t>mampu</a:t>
            </a:r>
            <a:r>
              <a:rPr lang="en-US" sz="2200" dirty="0" smtClean="0">
                <a:latin typeface="Arial 24"/>
                <a:cs typeface="Arial" charset="0"/>
              </a:rPr>
              <a:t> </a:t>
            </a:r>
            <a:r>
              <a:rPr lang="en-US" sz="2200" dirty="0" err="1" smtClean="0">
                <a:latin typeface="Arial 24"/>
                <a:cs typeface="Arial" charset="0"/>
              </a:rPr>
              <a:t>menjelaskan</a:t>
            </a:r>
            <a:r>
              <a:rPr lang="en-US" sz="2200" dirty="0" smtClean="0">
                <a:latin typeface="Arial 24"/>
                <a:cs typeface="Arial" charset="0"/>
              </a:rPr>
              <a:t> </a:t>
            </a:r>
            <a:r>
              <a:rPr lang="en-US" sz="2200" dirty="0" err="1" smtClean="0">
                <a:latin typeface="Arial 24"/>
                <a:cs typeface="Arial" charset="0"/>
              </a:rPr>
              <a:t>tindakan</a:t>
            </a:r>
            <a:r>
              <a:rPr lang="en-US" sz="2200" dirty="0" smtClean="0">
                <a:latin typeface="Arial 24"/>
                <a:cs typeface="Arial" charset="0"/>
              </a:rPr>
              <a:t> </a:t>
            </a:r>
            <a:r>
              <a:rPr lang="en-US" sz="2200" dirty="0" err="1" smtClean="0">
                <a:latin typeface="Arial 24"/>
                <a:cs typeface="Arial" charset="0"/>
              </a:rPr>
              <a:t>kecurangan</a:t>
            </a:r>
            <a:r>
              <a:rPr lang="en-US" sz="2200" dirty="0" smtClean="0">
                <a:latin typeface="Arial 24"/>
                <a:cs typeface="Arial" charset="0"/>
              </a:rPr>
              <a:t> </a:t>
            </a:r>
            <a:r>
              <a:rPr lang="en-US" sz="2200" dirty="0" err="1" smtClean="0">
                <a:latin typeface="Arial 24"/>
                <a:cs typeface="Arial" charset="0"/>
              </a:rPr>
              <a:t>oleh</a:t>
            </a:r>
            <a:r>
              <a:rPr lang="en-US" sz="2200" dirty="0" smtClean="0">
                <a:latin typeface="Arial 24"/>
                <a:cs typeface="Arial" charset="0"/>
              </a:rPr>
              <a:t> </a:t>
            </a:r>
            <a:r>
              <a:rPr lang="en-US" sz="2400" dirty="0" err="1" smtClean="0">
                <a:latin typeface="Arial 24"/>
              </a:rPr>
              <a:t>peserta</a:t>
            </a:r>
            <a:r>
              <a:rPr lang="en-US" sz="2400" dirty="0" smtClean="0">
                <a:latin typeface="Arial 24"/>
              </a:rPr>
              <a:t>; </a:t>
            </a:r>
          </a:p>
          <a:p>
            <a:r>
              <a:rPr lang="en-US" sz="2400" dirty="0" err="1" smtClean="0">
                <a:latin typeface="Arial 24"/>
                <a:cs typeface="Arial" charset="0"/>
              </a:rPr>
              <a:t>Mahasiswa</a:t>
            </a:r>
            <a:r>
              <a:rPr lang="en-US" sz="2400" dirty="0" smtClean="0">
                <a:latin typeface="Arial 24"/>
                <a:cs typeface="Arial" charset="0"/>
              </a:rPr>
              <a:t> </a:t>
            </a:r>
            <a:r>
              <a:rPr lang="en-US" sz="2400" dirty="0" err="1" smtClean="0">
                <a:latin typeface="Arial 24"/>
                <a:cs typeface="Arial" charset="0"/>
              </a:rPr>
              <a:t>mampu</a:t>
            </a:r>
            <a:r>
              <a:rPr lang="en-US" sz="2400" dirty="0" smtClean="0">
                <a:latin typeface="Arial 24"/>
                <a:cs typeface="Arial" charset="0"/>
              </a:rPr>
              <a:t> </a:t>
            </a:r>
            <a:r>
              <a:rPr lang="en-US" sz="2400" dirty="0" err="1" smtClean="0">
                <a:latin typeface="Arial 24"/>
                <a:cs typeface="Arial" charset="0"/>
              </a:rPr>
              <a:t>menjelaskan</a:t>
            </a:r>
            <a:r>
              <a:rPr lang="en-US" sz="2400" dirty="0" smtClean="0">
                <a:latin typeface="Arial 24"/>
                <a:cs typeface="Arial" charset="0"/>
              </a:rPr>
              <a:t> </a:t>
            </a:r>
            <a:r>
              <a:rPr lang="en-US" sz="2400" dirty="0" err="1" smtClean="0">
                <a:latin typeface="Arial 24"/>
                <a:cs typeface="Arial" charset="0"/>
              </a:rPr>
              <a:t>tindakan</a:t>
            </a:r>
            <a:r>
              <a:rPr lang="en-US" sz="2400" dirty="0" smtClean="0">
                <a:latin typeface="Arial 24"/>
                <a:cs typeface="Arial" charset="0"/>
              </a:rPr>
              <a:t> </a:t>
            </a:r>
            <a:r>
              <a:rPr lang="en-US" sz="2400" dirty="0" err="1" smtClean="0">
                <a:latin typeface="Arial 24"/>
                <a:cs typeface="Arial" charset="0"/>
              </a:rPr>
              <a:t>kecurangan</a:t>
            </a:r>
            <a:r>
              <a:rPr lang="en-US" sz="2400" dirty="0" smtClean="0">
                <a:latin typeface="Arial 24"/>
                <a:cs typeface="Arial" charset="0"/>
              </a:rPr>
              <a:t> </a:t>
            </a:r>
            <a:r>
              <a:rPr lang="en-US" sz="2400" dirty="0" err="1" smtClean="0">
                <a:latin typeface="Arial 24"/>
                <a:cs typeface="Arial" charset="0"/>
              </a:rPr>
              <a:t>oleh</a:t>
            </a:r>
            <a:r>
              <a:rPr lang="en-US" sz="2400" dirty="0" smtClean="0">
                <a:latin typeface="Arial 24"/>
                <a:cs typeface="Arial" charset="0"/>
              </a:rPr>
              <a:t> </a:t>
            </a:r>
            <a:r>
              <a:rPr lang="en-US" sz="2400" dirty="0" err="1" smtClean="0">
                <a:latin typeface="Arial 24"/>
                <a:cs typeface="Arial" charset="0"/>
              </a:rPr>
              <a:t>petugas</a:t>
            </a:r>
            <a:r>
              <a:rPr lang="en-US" sz="2400" dirty="0" smtClean="0">
                <a:latin typeface="Arial 24"/>
                <a:cs typeface="Arial" charset="0"/>
              </a:rPr>
              <a:t> BPJS </a:t>
            </a:r>
            <a:r>
              <a:rPr lang="en-US" sz="2400" dirty="0" err="1" smtClean="0">
                <a:latin typeface="Arial 24"/>
                <a:cs typeface="Arial" charset="0"/>
              </a:rPr>
              <a:t>Kesehatan</a:t>
            </a:r>
            <a:endParaRPr lang="en-US" sz="2400" dirty="0" smtClean="0">
              <a:latin typeface="Arial 24"/>
              <a:cs typeface="Arial" charset="0"/>
            </a:endParaRPr>
          </a:p>
          <a:p>
            <a:r>
              <a:rPr lang="en-US" sz="2400" dirty="0" err="1" smtClean="0">
                <a:latin typeface="Arial 24"/>
                <a:cs typeface="Arial" charset="0"/>
              </a:rPr>
              <a:t>Mahasiswa</a:t>
            </a:r>
            <a:r>
              <a:rPr lang="en-US" sz="2400" dirty="0" smtClean="0">
                <a:latin typeface="Arial 24"/>
                <a:cs typeface="Arial" charset="0"/>
              </a:rPr>
              <a:t> </a:t>
            </a:r>
            <a:r>
              <a:rPr lang="en-US" sz="2400" dirty="0" err="1" smtClean="0">
                <a:latin typeface="Arial 24"/>
                <a:cs typeface="Arial" charset="0"/>
              </a:rPr>
              <a:t>mampu</a:t>
            </a:r>
            <a:r>
              <a:rPr lang="en-US" sz="2400" dirty="0" smtClean="0">
                <a:latin typeface="Arial 24"/>
                <a:cs typeface="Arial" charset="0"/>
              </a:rPr>
              <a:t> </a:t>
            </a:r>
            <a:r>
              <a:rPr lang="en-US" sz="2400" dirty="0" err="1" smtClean="0">
                <a:latin typeface="Arial 24"/>
                <a:cs typeface="Arial" charset="0"/>
              </a:rPr>
              <a:t>menjelaskan</a:t>
            </a:r>
            <a:r>
              <a:rPr lang="en-US" sz="2400" dirty="0" smtClean="0">
                <a:latin typeface="Arial 24"/>
                <a:cs typeface="Arial" charset="0"/>
              </a:rPr>
              <a:t> </a:t>
            </a:r>
            <a:r>
              <a:rPr lang="fi-FI" sz="2400" dirty="0" smtClean="0">
                <a:latin typeface="Arial 24"/>
              </a:rPr>
              <a:t>pemberi pelayanan kesehatan;   dan/atau </a:t>
            </a:r>
          </a:p>
          <a:p>
            <a:r>
              <a:rPr lang="en-US" sz="2400" dirty="0" err="1" smtClean="0">
                <a:latin typeface="Arial 24"/>
                <a:cs typeface="Arial" charset="0"/>
              </a:rPr>
              <a:t>Mahasiswa</a:t>
            </a:r>
            <a:r>
              <a:rPr lang="en-US" sz="2400" dirty="0" smtClean="0">
                <a:latin typeface="Arial 24"/>
                <a:cs typeface="Arial" charset="0"/>
              </a:rPr>
              <a:t> </a:t>
            </a:r>
            <a:r>
              <a:rPr lang="en-US" sz="2400" dirty="0" err="1" smtClean="0">
                <a:latin typeface="Arial 24"/>
                <a:cs typeface="Arial" charset="0"/>
              </a:rPr>
              <a:t>mampu</a:t>
            </a:r>
            <a:r>
              <a:rPr lang="en-US" sz="2400" dirty="0" smtClean="0">
                <a:latin typeface="Arial 24"/>
                <a:cs typeface="Arial" charset="0"/>
              </a:rPr>
              <a:t> </a:t>
            </a:r>
            <a:r>
              <a:rPr lang="en-US" sz="2400" dirty="0" err="1" smtClean="0">
                <a:latin typeface="Arial 24"/>
                <a:cs typeface="Arial" charset="0"/>
              </a:rPr>
              <a:t>menjelaskan</a:t>
            </a:r>
            <a:r>
              <a:rPr lang="en-US" sz="2400" dirty="0" smtClean="0">
                <a:latin typeface="Arial 24"/>
                <a:cs typeface="Arial" charset="0"/>
              </a:rPr>
              <a:t> </a:t>
            </a:r>
            <a:r>
              <a:rPr lang="fi-FI" sz="2400" dirty="0" smtClean="0">
                <a:latin typeface="Arial 24"/>
              </a:rPr>
              <a:t>penyedia obat dan alat kesehatan</a:t>
            </a:r>
            <a:endParaRPr lang="id-ID" sz="2200" i="1" dirty="0" smtClean="0">
              <a:latin typeface="Arial 24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285728"/>
            <a:ext cx="525780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KECURANGAN (</a:t>
            </a:r>
            <a:r>
              <a:rPr kumimoji="0" lang="en-US" sz="4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FRAUD</a:t>
            </a: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0034" y="1460242"/>
            <a:ext cx="78581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/>
              <a:t>Kecurangan</a:t>
            </a:r>
            <a:r>
              <a:rPr lang="en-US" sz="3200" dirty="0" smtClean="0"/>
              <a:t> </a:t>
            </a:r>
            <a:r>
              <a:rPr lang="en-US" sz="3200" dirty="0"/>
              <a:t>JKN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tindakan</a:t>
            </a:r>
            <a:r>
              <a:rPr lang="en-US" sz="3200" dirty="0"/>
              <a:t> yang </a:t>
            </a:r>
            <a:r>
              <a:rPr lang="en-US" sz="3200" dirty="0" err="1"/>
              <a:t>dilakukan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sengaja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</a:t>
            </a:r>
            <a:r>
              <a:rPr lang="en-US" sz="3200" dirty="0" err="1"/>
              <a:t>peserta</a:t>
            </a:r>
            <a:r>
              <a:rPr lang="en-US" sz="3200" dirty="0"/>
              <a:t>, </a:t>
            </a:r>
            <a:r>
              <a:rPr lang="en-US" sz="3200" dirty="0" err="1"/>
              <a:t>petugas</a:t>
            </a:r>
            <a:r>
              <a:rPr lang="en-US" sz="3200" dirty="0"/>
              <a:t> BPJS </a:t>
            </a:r>
            <a:r>
              <a:rPr lang="en-US" sz="3200" dirty="0" err="1"/>
              <a:t>Kesehatan</a:t>
            </a:r>
            <a:r>
              <a:rPr lang="en-US" sz="3200" dirty="0"/>
              <a:t>, </a:t>
            </a:r>
            <a:r>
              <a:rPr lang="en-US" sz="3200" dirty="0" err="1"/>
              <a:t>pemberi</a:t>
            </a:r>
            <a:r>
              <a:rPr lang="en-US" sz="3200" dirty="0"/>
              <a:t> </a:t>
            </a:r>
            <a:r>
              <a:rPr lang="en-US" sz="3200" dirty="0" err="1"/>
              <a:t>pelayanan</a:t>
            </a:r>
            <a:r>
              <a:rPr lang="en-US" sz="3200" dirty="0"/>
              <a:t> </a:t>
            </a:r>
            <a:r>
              <a:rPr lang="en-US" sz="3200" dirty="0" err="1"/>
              <a:t>kesehatan</a:t>
            </a:r>
            <a:r>
              <a:rPr lang="en-US" sz="3200" dirty="0"/>
              <a:t>, </a:t>
            </a:r>
            <a:r>
              <a:rPr lang="en-US" sz="3200" dirty="0" err="1"/>
              <a:t>serta</a:t>
            </a:r>
            <a:r>
              <a:rPr lang="en-US" sz="3200" dirty="0"/>
              <a:t> </a:t>
            </a:r>
            <a:r>
              <a:rPr lang="en-US" sz="3200" dirty="0" err="1"/>
              <a:t>penyedia</a:t>
            </a:r>
            <a:r>
              <a:rPr lang="en-US" sz="3200" dirty="0"/>
              <a:t> </a:t>
            </a:r>
            <a:r>
              <a:rPr lang="en-US" sz="3200" dirty="0" err="1"/>
              <a:t>obat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alat</a:t>
            </a:r>
            <a:r>
              <a:rPr lang="en-US" sz="3200" dirty="0"/>
              <a:t> </a:t>
            </a:r>
            <a:r>
              <a:rPr lang="en-US" sz="3200" dirty="0" err="1"/>
              <a:t>kesehatan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mendapatkan</a:t>
            </a:r>
            <a:r>
              <a:rPr lang="en-US" sz="3200" dirty="0"/>
              <a:t> </a:t>
            </a:r>
            <a:r>
              <a:rPr lang="en-US" sz="3200" dirty="0" err="1"/>
              <a:t>keuntungan</a:t>
            </a:r>
            <a:r>
              <a:rPr lang="en-US" sz="3200" dirty="0"/>
              <a:t> </a:t>
            </a:r>
            <a:r>
              <a:rPr lang="en-US" sz="3200" dirty="0" err="1"/>
              <a:t>finansial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program </a:t>
            </a:r>
            <a:r>
              <a:rPr lang="en-US" sz="3200" dirty="0" err="1"/>
              <a:t>jaminan</a:t>
            </a:r>
            <a:r>
              <a:rPr lang="en-US" sz="3200" dirty="0"/>
              <a:t> </a:t>
            </a:r>
            <a:r>
              <a:rPr lang="en-US" sz="3200" dirty="0" err="1"/>
              <a:t>kesehatan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Sistem</a:t>
            </a:r>
            <a:r>
              <a:rPr lang="en-US" sz="3200" dirty="0"/>
              <a:t> </a:t>
            </a:r>
            <a:r>
              <a:rPr lang="en-US" sz="3200" dirty="0" err="1"/>
              <a:t>Jaminan</a:t>
            </a:r>
            <a:r>
              <a:rPr lang="en-US" sz="3200" dirty="0"/>
              <a:t> </a:t>
            </a:r>
            <a:r>
              <a:rPr lang="en-US" sz="3200" dirty="0" err="1"/>
              <a:t>Sosial</a:t>
            </a:r>
            <a:r>
              <a:rPr lang="en-US" sz="3200" dirty="0"/>
              <a:t> </a:t>
            </a:r>
            <a:r>
              <a:rPr lang="en-US" sz="3200" dirty="0" err="1"/>
              <a:t>Nasional</a:t>
            </a:r>
            <a:r>
              <a:rPr lang="en-US" sz="3200" dirty="0"/>
              <a:t> </a:t>
            </a:r>
            <a:r>
              <a:rPr lang="en-US" sz="3200" dirty="0" err="1"/>
              <a:t>melalui</a:t>
            </a:r>
            <a:r>
              <a:rPr lang="en-US" sz="3200" dirty="0"/>
              <a:t> </a:t>
            </a:r>
            <a:r>
              <a:rPr lang="en-US" sz="3200" dirty="0" err="1"/>
              <a:t>perbuatan</a:t>
            </a:r>
            <a:r>
              <a:rPr lang="en-US" sz="3200" dirty="0"/>
              <a:t> </a:t>
            </a:r>
            <a:r>
              <a:rPr lang="en-US" sz="3200" dirty="0" err="1"/>
              <a:t>curang</a:t>
            </a:r>
            <a:r>
              <a:rPr lang="en-US" sz="3200" dirty="0"/>
              <a:t> yang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sesuai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ketentuan</a:t>
            </a:r>
            <a:r>
              <a:rPr lang="en-US" sz="3200" dirty="0"/>
              <a:t>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4572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Kecurangan JKN dapat dilakukan oleh: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600200"/>
            <a:ext cx="7467600" cy="4873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a.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peserta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b.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petugas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BPJS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Kesehatan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fi-FI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c. pemberi pelayanan kesehatan;   dan/atau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fi-FI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d. penyedia obat dan alat kesehatan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5334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Tindakan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Kecurangan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oleh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peserta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JKN (1)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600200"/>
            <a:ext cx="7467600" cy="4873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a.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membuat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pernyataan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benar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eligibilitas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memalsukan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status 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kepesertaan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memperoleh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pelayanan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kesehatan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b.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memanfaatkan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haknya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pelayanan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perlu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unneccesary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services) 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cara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memalsukan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kondisi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kesehatan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c.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memberikan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gratifikasi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kepada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pemberi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pelayanan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agar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bersedia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memberi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pelayanan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sesuai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ditanggung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274638"/>
            <a:ext cx="840108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Tindakan Kecurangan oleh peserta JKN (2)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600200"/>
            <a:ext cx="7467600" cy="4873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d. memanipulasi penghasilan agar tidak perlu membayar iuran terlalu besar;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e. melakukan kerjasama dengan pemberi pelayanan untuk mengajukan Klaim palsu;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f. memperoleh obat dan/atau alat kesehatan yang diresepkan untuk dijual kembali; dan/atau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g. melakukan tindakan Kecurangan JKN lainnya selain huruf a sampai dengan huruf f.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Tindakan Kecurangan oleh Petugas BPJS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600200"/>
            <a:ext cx="840108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a. melakukan kerjasama dengan peserta dan/atau fasilitas kesehatan untuk mengajukan Klaim yang palsu;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b. memanipulasi manfaat yang seharusnya tidak dijamin agar dapat dijamin;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c. menahan pembayaran ke fasilitas kesehatan/rekanan dengan tujuan memperoleh keuntungan pribadi;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d. membayarkan dana kapitasi tidak sesuai dengan ketentuan; dan/atau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e. melakukan tindakan Kecurangan JKN lainnya selain huruf a sampai dengan huruf d 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Tindakan Kecurangan oleh FKTP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600200"/>
            <a:ext cx="8229600" cy="482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a. memanfaatkan dana kapitasi tidak sesuai dengan ketentuan peraturan perundang-undangan;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b. memanipulasi Klaim pada pelayanan yang dibayar secara nonkapitasi;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fi-FI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c. menerima komisi atas rujukan ke FKRTL;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d. menarik biaya dari peserta yang seharusnya telah dijamin dalam biaya kapitasi dan/atau nonkapitasi sesuai dengan standar tarif yang ditetapkan;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sv-SE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e. melakukan rujukan pasien yang tidak sesuai dengan tujuan untuk memperoleh keuntungan tertentu; dan/atau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f. tindakan Kecurangan JKN lainnya selain huruf a sampai dengan huruf e.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28596" y="1295400"/>
            <a:ext cx="850112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a. </a:t>
            </a:r>
            <a:r>
              <a:rPr lang="en-US" sz="3200" dirty="0" err="1" smtClean="0"/>
              <a:t>penulisan</a:t>
            </a:r>
            <a:r>
              <a:rPr lang="en-US" sz="3200" dirty="0" smtClean="0"/>
              <a:t> </a:t>
            </a:r>
            <a:r>
              <a:rPr lang="en-US" sz="3200" dirty="0" err="1"/>
              <a:t>kode</a:t>
            </a:r>
            <a:r>
              <a:rPr lang="en-US" sz="3200" dirty="0"/>
              <a:t> diagnosis yang </a:t>
            </a:r>
            <a:r>
              <a:rPr lang="en-US" sz="3200" dirty="0" err="1"/>
              <a:t>berlebihan</a:t>
            </a:r>
            <a:r>
              <a:rPr lang="en-US" sz="3200" i="1" dirty="0"/>
              <a:t>/</a:t>
            </a:r>
            <a:r>
              <a:rPr lang="en-US" sz="3200" i="1" dirty="0" err="1"/>
              <a:t>upcoding</a:t>
            </a:r>
            <a:r>
              <a:rPr lang="en-US" sz="3200" i="1" dirty="0"/>
              <a:t>; </a:t>
            </a:r>
          </a:p>
          <a:p>
            <a:r>
              <a:rPr lang="fi-FI" sz="3200" dirty="0"/>
              <a:t>b. penjiplakan klaim dari pasien lain/</a:t>
            </a:r>
            <a:r>
              <a:rPr lang="fi-FI" sz="3200" i="1" dirty="0"/>
              <a:t>cloning; </a:t>
            </a:r>
          </a:p>
          <a:p>
            <a:r>
              <a:rPr lang="en-US" sz="3200" dirty="0"/>
              <a:t>c. </a:t>
            </a:r>
            <a:r>
              <a:rPr lang="en-US" sz="3200" dirty="0" err="1"/>
              <a:t>klaim</a:t>
            </a:r>
            <a:r>
              <a:rPr lang="en-US" sz="3200" dirty="0"/>
              <a:t> </a:t>
            </a:r>
            <a:r>
              <a:rPr lang="en-US" sz="3200" dirty="0" err="1"/>
              <a:t>palsu</a:t>
            </a:r>
            <a:r>
              <a:rPr lang="en-US" sz="3200" dirty="0"/>
              <a:t>/</a:t>
            </a:r>
            <a:r>
              <a:rPr lang="en-US" sz="3200" i="1" dirty="0"/>
              <a:t>phantom billing; </a:t>
            </a:r>
          </a:p>
          <a:p>
            <a:r>
              <a:rPr lang="en-US" sz="3200" dirty="0"/>
              <a:t>d. </a:t>
            </a:r>
            <a:r>
              <a:rPr lang="en-US" sz="3200" dirty="0" err="1"/>
              <a:t>penggelembungan</a:t>
            </a:r>
            <a:r>
              <a:rPr lang="en-US" sz="3200" dirty="0"/>
              <a:t> </a:t>
            </a:r>
            <a:r>
              <a:rPr lang="en-US" sz="3200" dirty="0" err="1"/>
              <a:t>tagihan</a:t>
            </a:r>
            <a:r>
              <a:rPr lang="en-US" sz="3200" dirty="0"/>
              <a:t> </a:t>
            </a:r>
            <a:r>
              <a:rPr lang="en-US" sz="3200" dirty="0" err="1"/>
              <a:t>obat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alkes</a:t>
            </a:r>
            <a:r>
              <a:rPr lang="en-US" sz="3200" i="1" dirty="0"/>
              <a:t>/inflated bills; </a:t>
            </a:r>
          </a:p>
          <a:p>
            <a:r>
              <a:rPr lang="en-US" sz="3200" dirty="0"/>
              <a:t>e. </a:t>
            </a:r>
            <a:r>
              <a:rPr lang="en-US" sz="3200" dirty="0" err="1"/>
              <a:t>pemecahan</a:t>
            </a:r>
            <a:r>
              <a:rPr lang="en-US" sz="3200" dirty="0"/>
              <a:t> episode </a:t>
            </a:r>
            <a:r>
              <a:rPr lang="en-US" sz="3200" dirty="0" err="1"/>
              <a:t>pelayanan</a:t>
            </a:r>
            <a:r>
              <a:rPr lang="en-US" sz="3200" i="1" dirty="0"/>
              <a:t>/services unbundling or fragmentation; </a:t>
            </a:r>
          </a:p>
          <a:p>
            <a:r>
              <a:rPr lang="en-US" sz="3200" dirty="0"/>
              <a:t>f. </a:t>
            </a:r>
            <a:r>
              <a:rPr lang="en-US" sz="3200" dirty="0" err="1"/>
              <a:t>rujukan</a:t>
            </a:r>
            <a:r>
              <a:rPr lang="en-US" sz="3200" dirty="0"/>
              <a:t> </a:t>
            </a:r>
            <a:r>
              <a:rPr lang="en-US" sz="3200" dirty="0" err="1"/>
              <a:t>semu</a:t>
            </a:r>
            <a:r>
              <a:rPr lang="en-US" sz="3200" i="1" dirty="0"/>
              <a:t>/</a:t>
            </a:r>
            <a:r>
              <a:rPr lang="en-US" sz="3200" i="1" dirty="0" err="1"/>
              <a:t>selfs-referals</a:t>
            </a:r>
            <a:r>
              <a:rPr lang="en-US" sz="3200" i="1" dirty="0"/>
              <a:t>; </a:t>
            </a:r>
          </a:p>
          <a:p>
            <a:r>
              <a:rPr lang="en-US" sz="3200" dirty="0"/>
              <a:t>g. </a:t>
            </a:r>
            <a:r>
              <a:rPr lang="en-US" sz="3200" dirty="0" err="1"/>
              <a:t>tagihan</a:t>
            </a:r>
            <a:r>
              <a:rPr lang="en-US" sz="3200" dirty="0"/>
              <a:t> </a:t>
            </a:r>
            <a:r>
              <a:rPr lang="en-US" sz="3200" dirty="0" err="1"/>
              <a:t>berulang</a:t>
            </a:r>
            <a:r>
              <a:rPr lang="en-US" sz="3200" dirty="0"/>
              <a:t>/</a:t>
            </a:r>
            <a:r>
              <a:rPr lang="en-US" sz="3200" i="1" dirty="0"/>
              <a:t>repeat billing;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274638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Tindakan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Kecurangan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oleh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FKRTL (1)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644</Words>
  <Application>Microsoft Office PowerPoint</Application>
  <PresentationFormat>On-screen Show (4:3)</PresentationFormat>
  <Paragraphs>75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KEMAMPUAN AKHIR YANG DIHARAPKAN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DELL</cp:lastModifiedBy>
  <cp:revision>206</cp:revision>
  <dcterms:created xsi:type="dcterms:W3CDTF">2010-08-24T06:47:44Z</dcterms:created>
  <dcterms:modified xsi:type="dcterms:W3CDTF">2017-12-13T15:55:10Z</dcterms:modified>
</cp:coreProperties>
</file>