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16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81" r:id="rId15"/>
    <p:sldId id="380" r:id="rId16"/>
    <p:sldId id="379" r:id="rId17"/>
    <p:sldId id="378" r:id="rId18"/>
    <p:sldId id="377" r:id="rId19"/>
    <p:sldId id="385" r:id="rId20"/>
    <p:sldId id="384" r:id="rId21"/>
    <p:sldId id="389" r:id="rId22"/>
    <p:sldId id="388" r:id="rId23"/>
    <p:sldId id="386" r:id="rId24"/>
    <p:sldId id="387" r:id="rId25"/>
    <p:sldId id="383" r:id="rId26"/>
    <p:sldId id="392" r:id="rId27"/>
    <p:sldId id="391" r:id="rId28"/>
    <p:sldId id="39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16" y="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2AF291F-EFFE-49DA-80D4-99CDFBA502DC}" type="datetimeFigureOut">
              <a:rPr lang="id-ID"/>
              <a:pPr>
                <a:defRPr/>
              </a:pPr>
              <a:t>05/01/2018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2FA9FB5-6B5E-44D3-BE92-58CC5D99523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628FA0-9BB7-4B85-A47B-972588CDFB2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848C433-0A83-43F9-A9D8-318ED5C1DBBD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272436B-C707-4721-9D22-35EFB597D9A2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84BB2F-8C69-4804-BA99-C8448AE156D5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B243A5-5DD4-47CF-BBF1-477FF4844C02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B82B22F-47FB-4A18-A6EF-8FF4870BADCB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02BA88C-8004-461F-B530-3ED2F664597B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6759A8-2C79-4E24-99D6-612572AA0FB6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0B9F6AE-B518-46F0-9B4A-575BFD94D275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4CAD315-91D9-4769-9D2F-8FBD8272B148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5A24E6-A867-4D1F-908F-B9F88C3D86CD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504B12E-D093-42F4-A510-A590A478D490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444C5-541D-4472-BF9F-9779CB18A560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E7C1A-32B1-48BE-BB39-EAA9018F29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E0F24-D7B7-47CB-BF85-2D138D2B2548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EF8BB-2C66-4BC7-B058-6D837AE780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DE9307-6B68-4E17-9A44-BE400E8DD2BB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3D3DF-4DE3-480C-9F71-B07BA97AE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3E193-2634-4472-A259-4163F413901B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DDCF6-0190-4DC8-83DD-E5E2FF1BF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25CE0-D73A-4496-BFB4-F68F7704D2D5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FC3A3-3E49-465F-9871-31E1931E0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A449-5F64-4EB6-B640-A1DD36C29EB9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C971E-A0DC-41A3-B962-664D6DCB8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F1F84-196C-40BF-AF34-69BC920E7D49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52BF0-5DB7-417C-AE19-D89850D637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C3959-1F7A-4D7B-A36B-2DAAA35034C3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4E65F-F316-40FA-A519-B03E9F915B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AA67C-0A32-439C-815B-6BCC17A81549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79FC-82C2-4502-A6FF-5A6B49A08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476C70-3E6D-469D-8A0F-91DF9B6E32DA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B2224-89BF-47EA-B981-17715B1874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72EC3-4E26-40BA-B6FB-2B71DDC863E4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13DDC-DE4A-4D38-89B5-01BC58B92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4F8025-579B-4820-9F6A-DF2BBFA07944}" type="datetime1">
              <a:rPr lang="en-US"/>
              <a:pPr>
                <a:defRPr/>
              </a:pPr>
              <a:t>05/01/2018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0F59EB56-96F0-4F57-8337-E193B55FE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PENGKODEAN KLINIS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PERTEMUAN </a:t>
            </a:r>
            <a:r>
              <a:rPr lang="en-US" b="1" dirty="0" smtClean="0">
                <a:solidFill>
                  <a:schemeClr val="bg1"/>
                </a:solidFill>
              </a:rPr>
              <a:t>3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YATI MARYATI, SKM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MANAJEMEN INFORMASI KESEHATAN  FAKULTAS ILMU-ILMU KESEHATAN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2800" smtClean="0"/>
              <a:t>	*	3 volume:   Volume 1</a:t>
            </a:r>
          </a:p>
          <a:p>
            <a:pPr eaLnBrk="1" hangingPunct="1">
              <a:buFontTx/>
              <a:buNone/>
            </a:pPr>
            <a:r>
              <a:rPr lang="id-ID" sz="2800" smtClean="0"/>
              <a:t>				Volume 2</a:t>
            </a:r>
          </a:p>
          <a:p>
            <a:pPr eaLnBrk="1" hangingPunct="1">
              <a:buFontTx/>
              <a:buNone/>
            </a:pPr>
            <a:r>
              <a:rPr lang="id-ID" sz="2800" smtClean="0"/>
              <a:t>				Volume 3</a:t>
            </a:r>
          </a:p>
          <a:p>
            <a:pPr eaLnBrk="1" hangingPunct="1">
              <a:buFontTx/>
              <a:buNone/>
            </a:pPr>
            <a:r>
              <a:rPr lang="id-ID" sz="2800" smtClean="0"/>
              <a:t>	*	21 Bab </a:t>
            </a:r>
            <a:r>
              <a:rPr lang="id-ID" sz="2800" smtClean="0">
                <a:sym typeface="Wingdings" pitchFamily="2" charset="2"/>
              </a:rPr>
              <a:t> 22 Bab (Alfabet U, di Edisi baru)</a:t>
            </a:r>
            <a:endParaRPr lang="id-ID" sz="2800" smtClean="0"/>
          </a:p>
          <a:p>
            <a:pPr eaLnBrk="1" hangingPunct="1">
              <a:buFontTx/>
              <a:buNone/>
            </a:pPr>
            <a:endParaRPr lang="id-ID" sz="2800" smtClean="0"/>
          </a:p>
          <a:p>
            <a:pPr eaLnBrk="1" hangingPunct="1">
              <a:buFontTx/>
              <a:buNone/>
            </a:pPr>
            <a:r>
              <a:rPr lang="id-ID" sz="2800" smtClean="0"/>
              <a:t>	*	</a:t>
            </a:r>
            <a:r>
              <a:rPr lang="id-ID" sz="2800" b="1" smtClean="0"/>
              <a:t>struktur kode yang </a:t>
            </a:r>
            <a:r>
              <a:rPr lang="id-ID" sz="2800" b="1" u="sng" smtClean="0"/>
              <a:t>alfanumerik</a:t>
            </a:r>
          </a:p>
          <a:p>
            <a:pPr eaLnBrk="1" hangingPunct="1">
              <a:buFontTx/>
              <a:buNone/>
            </a:pPr>
            <a:r>
              <a:rPr lang="id-ID" sz="2800" b="1" smtClean="0"/>
              <a:t>	 (ini yang membedakan ICD-10 dengan ICD-9)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smtClean="0"/>
              <a:t>STRUKTUR  ICD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Volume 1:</a:t>
            </a:r>
            <a:r>
              <a:rPr lang="id-ID" sz="2800" dirty="0" smtClean="0"/>
              <a:t>	Daftar tabulasi, daftar 					alphanumerik penyakit dan 				pengelompokan penyakit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Volume 2:</a:t>
            </a:r>
            <a:r>
              <a:rPr lang="id-ID" sz="2800" dirty="0" smtClean="0"/>
              <a:t> 	Manual instruksi dan 					pedoman penggunaannya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Volume 3:</a:t>
            </a:r>
            <a:r>
              <a:rPr lang="id-ID" sz="2800" dirty="0" smtClean="0"/>
              <a:t>	Indeks alfabetis, daftar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			komprehensif semua kondisi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			yang ada di daftar Tabulasi 				(Volume 1).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VOLUME  ICD-10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id-ID" dirty="0" smtClean="0"/>
          </a:p>
          <a:p>
            <a:pPr algn="ctr" eaLnBrk="1" hangingPunct="1">
              <a:buFontTx/>
              <a:buNone/>
            </a:pPr>
            <a:r>
              <a:rPr lang="id-ID" b="1" dirty="0" smtClean="0"/>
              <a:t>Struktur inti kode berkarakter 3 digits</a:t>
            </a:r>
          </a:p>
          <a:p>
            <a:pPr algn="ctr" eaLnBrk="1" hangingPunct="1">
              <a:buFontTx/>
              <a:buNone/>
            </a:pPr>
            <a:endParaRPr lang="id-ID" dirty="0" smtClean="0"/>
          </a:p>
          <a:p>
            <a:pPr algn="ctr" eaLnBrk="1" hangingPunct="1">
              <a:buFontTx/>
              <a:buNone/>
            </a:pPr>
            <a:r>
              <a:rPr lang="id-ID" dirty="0" smtClean="0"/>
              <a:t>A01</a:t>
            </a:r>
          </a:p>
          <a:p>
            <a:pPr algn="ctr" eaLnBrk="1" hangingPunct="1">
              <a:buFontTx/>
              <a:buNone/>
            </a:pPr>
            <a:endParaRPr lang="id-ID" dirty="0" smtClean="0"/>
          </a:p>
          <a:p>
            <a:pPr eaLnBrk="1" hangingPunct="1">
              <a:buFontTx/>
              <a:buNone/>
            </a:pPr>
            <a:r>
              <a:rPr lang="id-ID" dirty="0" smtClean="0"/>
              <a:t>		karakter pertama	   diikuti oleh</a:t>
            </a:r>
          </a:p>
          <a:p>
            <a:pPr eaLnBrk="1" hangingPunct="1">
              <a:buFontTx/>
              <a:buNone/>
            </a:pPr>
            <a:r>
              <a:rPr lang="id-ID" dirty="0" smtClean="0"/>
              <a:t>		    A – Z                      2 (dua) digits</a:t>
            </a:r>
          </a:p>
          <a:p>
            <a:pPr algn="ctr" eaLnBrk="1" hangingPunct="1">
              <a:buFontTx/>
              <a:buNone/>
            </a:pPr>
            <a:endParaRPr lang="id-ID" dirty="0" smtClean="0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 flipH="1">
            <a:off x="2987675" y="3860800"/>
            <a:ext cx="1079500" cy="7207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932363" y="3860800"/>
            <a:ext cx="86360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600" b="1" dirty="0" smtClean="0"/>
              <a:t>STRUKTUR INTI KODE ICD-10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 eaLnBrk="1" hangingPunct="1"/>
            <a:r>
              <a:rPr lang="id-ID" sz="2000" dirty="0" smtClean="0"/>
              <a:t>STRUKTUR INTI KODE ICD-10 (Lanjutan)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2600" b="1" dirty="0" smtClean="0"/>
              <a:t>Struktur dari 4 (empat) karakter sub-katagori adalah: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				A16.0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id-ID" sz="26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Karakter      diikuti     kemudian         digit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pertama		          tanda baca      terakhir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   A – Z      2 digits     titik  (</a:t>
            </a:r>
            <a:r>
              <a:rPr lang="id-ID" sz="2600" b="1" dirty="0" smtClean="0"/>
              <a:t>.</a:t>
            </a:r>
            <a:r>
              <a:rPr lang="id-ID" sz="2600" dirty="0" smtClean="0"/>
              <a:t>)</a:t>
            </a:r>
            <a:r>
              <a:rPr lang="id-ID" sz="2600" b="1" dirty="0" smtClean="0"/>
              <a:t>	      </a:t>
            </a:r>
            <a:r>
              <a:rPr lang="id-ID" sz="2600" dirty="0" smtClean="0"/>
              <a:t>ke-4</a:t>
            </a:r>
            <a:r>
              <a:rPr lang="id-ID" sz="26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600" dirty="0" smtClean="0"/>
              <a:t>	Contoh:	A16.9  TB pernapasan tak dirinci, 		tanpa kejelasan konfirmasi pemeriksaan 	bakteriologis ataupun histologisnya.	</a:t>
            </a: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 flipH="1">
            <a:off x="1752600" y="2362200"/>
            <a:ext cx="2232025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3047999" y="2362200"/>
            <a:ext cx="1381125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6"/>
          <p:cNvSpPr>
            <a:spLocks noChangeShapeType="1"/>
          </p:cNvSpPr>
          <p:nvPr/>
        </p:nvSpPr>
        <p:spPr bwMode="auto">
          <a:xfrm>
            <a:off x="4572000" y="2286000"/>
            <a:ext cx="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7"/>
          <p:cNvSpPr>
            <a:spLocks noChangeShapeType="1"/>
          </p:cNvSpPr>
          <p:nvPr/>
        </p:nvSpPr>
        <p:spPr bwMode="auto">
          <a:xfrm>
            <a:off x="4724401" y="2286000"/>
            <a:ext cx="114300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b="1" dirty="0" smtClean="0"/>
              <a:t>Karakter ke-4 bisa numerik angka 0 </a:t>
            </a:r>
            <a:r>
              <a:rPr lang="id-ID" sz="2800" b="1" dirty="0" smtClean="0">
                <a:sym typeface="Wingdings" pitchFamily="2" charset="2"/>
              </a:rPr>
              <a:t> 9</a:t>
            </a:r>
          </a:p>
          <a:p>
            <a:pPr>
              <a:buFontTx/>
              <a:buNone/>
            </a:pPr>
            <a:endParaRPr lang="id-ID" sz="2800" dirty="0" smtClean="0">
              <a:sym typeface="Wingdings" pitchFamily="2" charset="2"/>
            </a:endParaRPr>
          </a:p>
          <a:p>
            <a:r>
              <a:rPr lang="id-ID" sz="2800" dirty="0" smtClean="0"/>
              <a:t>Ada Kategori yang memiliki anggota subkategori dari .0 s/d .9 </a:t>
            </a:r>
          </a:p>
          <a:p>
            <a:pPr>
              <a:buFontTx/>
              <a:buNone/>
            </a:pPr>
            <a:r>
              <a:rPr lang="id-ID" sz="2800" dirty="0" smtClean="0"/>
              <a:t>	Ada yang hanya punya .0, .1 dan .9  </a:t>
            </a:r>
          </a:p>
          <a:p>
            <a:pPr>
              <a:buFontTx/>
              <a:buNone/>
            </a:pPr>
            <a:r>
              <a:rPr lang="id-ID" sz="2800" dirty="0" smtClean="0"/>
              <a:t>	Ada yang bersubkategori: .0, .1, .3 dan .4  </a:t>
            </a:r>
          </a:p>
          <a:p>
            <a:pPr>
              <a:buFontTx/>
              <a:buNone/>
            </a:pPr>
            <a:r>
              <a:rPr lang="id-ID" sz="2800" dirty="0" smtClean="0"/>
              <a:t>	Ada yang bersubkategori: .0, .1, .2, .3, .4, .8, .9 Ada yang bersubkategori: .0,  .1, .2, .3, .4 dan .5</a:t>
            </a:r>
          </a:p>
          <a:p>
            <a:pPr>
              <a:buFontTx/>
              <a:buNone/>
            </a:pPr>
            <a:r>
              <a:rPr lang="id-ID" sz="2800" dirty="0" smtClean="0"/>
              <a:t>	 </a:t>
            </a:r>
          </a:p>
          <a:p>
            <a:pPr>
              <a:buFontTx/>
              <a:buNone/>
            </a:pPr>
            <a:r>
              <a:rPr lang="id-ID" sz="2800" dirty="0" smtClean="0"/>
              <a:t>	</a:t>
            </a:r>
          </a:p>
          <a:p>
            <a:pPr>
              <a:buFontTx/>
              <a:buNone/>
            </a:pPr>
            <a:r>
              <a:rPr lang="id-ID" sz="2800" dirty="0" smtClean="0"/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600" b="1" smtClean="0"/>
              <a:t>Karakter ke-4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dirty="0" smtClean="0"/>
              <a:t>Umumnya karakter ke-4 </a:t>
            </a:r>
          </a:p>
          <a:p>
            <a:pPr>
              <a:buFontTx/>
              <a:buNone/>
            </a:pPr>
            <a:r>
              <a:rPr lang="id-ID" sz="2600" dirty="0" smtClean="0"/>
              <a:t>	</a:t>
            </a:r>
            <a:r>
              <a:rPr lang="id-ID" sz="2600" b="1" dirty="0" smtClean="0"/>
              <a:t>.0, .1, .2, .3, .4, .5, .6, .7</a:t>
            </a:r>
            <a:r>
              <a:rPr lang="id-ID" sz="2600" dirty="0" smtClean="0"/>
              <a:t> adalah untuk membedakan pernyataan diagnoses yang </a:t>
            </a:r>
          </a:p>
          <a:p>
            <a:pPr>
              <a:buFontTx/>
              <a:buNone/>
            </a:pPr>
            <a:r>
              <a:rPr lang="id-ID" sz="2600" dirty="0" smtClean="0"/>
              <a:t>	disertai rincian spesifikasinya</a:t>
            </a:r>
          </a:p>
          <a:p>
            <a:pPr>
              <a:buFontTx/>
              <a:buNone/>
            </a:pPr>
            <a:endParaRPr lang="id-ID" sz="2600" dirty="0" smtClean="0"/>
          </a:p>
          <a:p>
            <a:pPr>
              <a:buFontTx/>
              <a:buNone/>
            </a:pPr>
            <a:r>
              <a:rPr lang="id-ID" sz="2600" dirty="0" smtClean="0"/>
              <a:t>	</a:t>
            </a:r>
            <a:r>
              <a:rPr lang="id-ID" sz="2600" b="1" dirty="0" smtClean="0"/>
              <a:t>.8</a:t>
            </a:r>
            <a:r>
              <a:rPr lang="id-ID" sz="2600" dirty="0" smtClean="0"/>
              <a:t>  adalah untuk yang disertai rincian lain-lain yang </a:t>
            </a:r>
            <a:r>
              <a:rPr lang="id-ID" sz="2600" b="1" i="1" dirty="0" smtClean="0"/>
              <a:t>specified</a:t>
            </a:r>
            <a:r>
              <a:rPr lang="id-ID" sz="2600" dirty="0" smtClean="0"/>
              <a:t> namun tidak dapat dikelompok-kan ke .0 </a:t>
            </a:r>
            <a:r>
              <a:rPr lang="id-ID" sz="2600" dirty="0" smtClean="0">
                <a:sym typeface="Wingdings" pitchFamily="2" charset="2"/>
              </a:rPr>
              <a:t> .7</a:t>
            </a:r>
          </a:p>
          <a:p>
            <a:pPr>
              <a:buFontTx/>
              <a:buNone/>
            </a:pPr>
            <a:r>
              <a:rPr lang="id-ID" sz="2600" dirty="0" smtClean="0">
                <a:sym typeface="Wingdings" pitchFamily="2" charset="2"/>
              </a:rPr>
              <a:t>	</a:t>
            </a:r>
          </a:p>
          <a:p>
            <a:pPr>
              <a:buFontTx/>
              <a:buNone/>
            </a:pPr>
            <a:r>
              <a:rPr lang="id-ID" sz="2600" b="1" dirty="0" smtClean="0">
                <a:sym typeface="Wingdings" pitchFamily="2" charset="2"/>
              </a:rPr>
              <a:t>	.9 </a:t>
            </a:r>
            <a:r>
              <a:rPr lang="id-ID" sz="2600" dirty="0" smtClean="0">
                <a:sym typeface="Wingdings" pitchFamily="2" charset="2"/>
              </a:rPr>
              <a:t>adalah untuk yang </a:t>
            </a:r>
            <a:r>
              <a:rPr lang="id-ID" sz="2600" b="1" i="1" dirty="0" smtClean="0">
                <a:sym typeface="Wingdings" pitchFamily="2" charset="2"/>
              </a:rPr>
              <a:t>unspecified</a:t>
            </a:r>
            <a:r>
              <a:rPr lang="id-ID" sz="2600" b="1" i="1" dirty="0" smtClean="0"/>
              <a:t>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Karakter ke-4 (Lanjutan-1)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Untuk kategori yang tidak memiliki subkategori </a:t>
            </a:r>
            <a:r>
              <a:rPr lang="id-ID" sz="2800" b="1" dirty="0" smtClean="0"/>
              <a:t>.8 dan .9</a:t>
            </a:r>
            <a:r>
              <a:rPr lang="id-ID" sz="2800" dirty="0" smtClean="0"/>
              <a:t> berarti jumlah diagnoses yang menjadi anggota kategori berkode 3-karakter </a:t>
            </a:r>
            <a:r>
              <a:rPr lang="id-ID" sz="2800" b="1" dirty="0" smtClean="0"/>
              <a:t>sudah pasti, </a:t>
            </a:r>
            <a:r>
              <a:rPr lang="id-ID" sz="2800" dirty="0" smtClean="0"/>
              <a:t>tidak ada yang lain-lain, atau unspecified.</a:t>
            </a:r>
          </a:p>
          <a:p>
            <a:pPr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Contoh:</a:t>
            </a:r>
            <a:r>
              <a:rPr lang="id-ID" sz="2800" dirty="0" smtClean="0"/>
              <a:t> </a:t>
            </a:r>
            <a:r>
              <a:rPr lang="id-ID" sz="2800" b="1" dirty="0" smtClean="0"/>
              <a:t>Typhoid fever</a:t>
            </a:r>
            <a:r>
              <a:rPr lang="id-ID" sz="2800" dirty="0" smtClean="0"/>
              <a:t> hanya terdiri dari A01.0</a:t>
            </a:r>
          </a:p>
          <a:p>
            <a:pPr>
              <a:buFontTx/>
              <a:buNone/>
            </a:pPr>
            <a:r>
              <a:rPr lang="id-ID" sz="2800" dirty="0" smtClean="0"/>
              <a:t>			</a:t>
            </a:r>
            <a:r>
              <a:rPr lang="id-ID" sz="2800" b="1" dirty="0" smtClean="0"/>
              <a:t>Paratyphoid</a:t>
            </a:r>
            <a:r>
              <a:rPr lang="id-ID" sz="2800" dirty="0" smtClean="0"/>
              <a:t>  </a:t>
            </a:r>
            <a:r>
              <a:rPr lang="id-ID" sz="2800" b="1" dirty="0" smtClean="0"/>
              <a:t>fever</a:t>
            </a:r>
            <a:r>
              <a:rPr lang="id-ID" sz="2800" dirty="0" smtClean="0"/>
              <a:t> ada  A01.1  A01.2  				    dan A01.3  dan  A01.4</a:t>
            </a:r>
          </a:p>
          <a:p>
            <a:pPr>
              <a:buFontTx/>
              <a:buNone/>
            </a:pPr>
            <a:r>
              <a:rPr lang="id-ID" sz="2800" dirty="0" smtClean="0"/>
              <a:t>	(Diagnosis demam tifoid sudah pasti disebabkan bakteri Salmonella Typhosa, demam para-typhoid disebabkan Salmonella Paratyphi)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dirty="0" smtClean="0"/>
              <a:t>Karakter ke-4 (Lanjutan-2)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Tx/>
              <a:buNone/>
            </a:pPr>
            <a:r>
              <a:rPr lang="id-ID" sz="2800" b="1" dirty="0" smtClean="0"/>
              <a:t>	Contoh:</a:t>
            </a:r>
          </a:p>
          <a:p>
            <a:pPr>
              <a:buFontTx/>
              <a:buNone/>
            </a:pPr>
            <a:r>
              <a:rPr lang="id-ID" sz="2800" b="1" dirty="0" smtClean="0"/>
              <a:t>		A33	Tetanus neonatorium</a:t>
            </a:r>
          </a:p>
          <a:p>
            <a:pPr>
              <a:buFontTx/>
              <a:buNone/>
            </a:pPr>
            <a:r>
              <a:rPr lang="id-ID" sz="2800" b="1" dirty="0" smtClean="0"/>
              <a:t>		A34	Obstetrical tetanus </a:t>
            </a:r>
          </a:p>
          <a:p>
            <a:pPr>
              <a:buFontTx/>
              <a:buNone/>
            </a:pPr>
            <a:r>
              <a:rPr lang="id-ID" sz="2800" b="1" dirty="0" smtClean="0"/>
              <a:t>		A35	Other tetanus</a:t>
            </a:r>
          </a:p>
          <a:p>
            <a:pPr>
              <a:buFontTx/>
              <a:buNone/>
            </a:pPr>
            <a:r>
              <a:rPr lang="id-ID" sz="2800" b="1" dirty="0" smtClean="0"/>
              <a:t>		B86	Scabies	</a:t>
            </a:r>
          </a:p>
          <a:p>
            <a:pPr>
              <a:buFontTx/>
              <a:buNone/>
            </a:pPr>
            <a:r>
              <a:rPr lang="id-ID" sz="2800" b="1" dirty="0" smtClean="0"/>
              <a:t>		C56	Malignant neoplasm of ovary</a:t>
            </a:r>
          </a:p>
          <a:p>
            <a:pPr>
              <a:buFontTx/>
              <a:buNone/>
            </a:pPr>
            <a:r>
              <a:rPr lang="id-ID" sz="2800" b="1" dirty="0" smtClean="0"/>
              <a:t>		D34	Benign neoplasm of thyroid gland</a:t>
            </a:r>
          </a:p>
          <a:p>
            <a:pPr>
              <a:buFontTx/>
              <a:buNone/>
            </a:pPr>
            <a:r>
              <a:rPr lang="id-ID" sz="2800" b="1" dirty="0" smtClean="0"/>
              <a:t>ICD-10 volume 2, mengatur untuk membubuhi  huruf alfabet x sebagai karater ke-4 </a:t>
            </a:r>
            <a:r>
              <a:rPr lang="id-ID" sz="2800" b="1" dirty="0" smtClean="0">
                <a:sym typeface="Wingdings" pitchFamily="2" charset="2"/>
              </a:rPr>
              <a:t> A33.x</a:t>
            </a:r>
            <a:endParaRPr lang="id-ID" sz="2800" b="1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Kategori Berkarakter 3-digit </a:t>
            </a:r>
            <a:br>
              <a:rPr lang="id-ID" sz="3200" b="1" dirty="0" smtClean="0"/>
            </a:br>
            <a:r>
              <a:rPr lang="id-ID" sz="3200" b="1" dirty="0" smtClean="0"/>
              <a:t>yang Tunggal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/>
              <a:t>Flu adalah kasus yang sangat umum ditemukan di fasilitas pelayanan kesehatan di Indonesia.</a:t>
            </a:r>
          </a:p>
          <a:p>
            <a:pPr algn="just">
              <a:buFontTx/>
              <a:buNone/>
            </a:pPr>
            <a:r>
              <a:rPr lang="id-ID" sz="2200" dirty="0" smtClean="0"/>
              <a:t>	Rincian kode Influenza ada di J10 dan J11.</a:t>
            </a:r>
          </a:p>
          <a:p>
            <a:pPr algn="just">
              <a:buFontTx/>
              <a:buNone/>
            </a:pPr>
            <a:r>
              <a:rPr lang="id-ID" sz="2200" dirty="0" smtClean="0"/>
              <a:t>	</a:t>
            </a:r>
            <a:r>
              <a:rPr lang="id-ID" sz="2200" b="1" dirty="0" smtClean="0"/>
              <a:t>J10 Influenza due to identified influenza virus</a:t>
            </a:r>
          </a:p>
          <a:p>
            <a:pPr algn="just">
              <a:buFontTx/>
              <a:buNone/>
            </a:pPr>
            <a:r>
              <a:rPr lang="id-ID" sz="2200" dirty="0" smtClean="0"/>
              <a:t>			</a:t>
            </a:r>
            <a:r>
              <a:rPr lang="id-ID" sz="2200" i="1" dirty="0" smtClean="0"/>
              <a:t>Excludes: ...</a:t>
            </a:r>
          </a:p>
          <a:p>
            <a:pPr algn="just">
              <a:buFontTx/>
              <a:buNone/>
            </a:pPr>
            <a:r>
              <a:rPr lang="id-ID" sz="2200" i="1" dirty="0" smtClean="0"/>
              <a:t>		</a:t>
            </a:r>
            <a:r>
              <a:rPr lang="id-ID" sz="2200" dirty="0" smtClean="0"/>
              <a:t>J10.0,  J10.1 dan  J10.8</a:t>
            </a:r>
          </a:p>
          <a:p>
            <a:pPr algn="just">
              <a:buFontTx/>
              <a:buNone/>
            </a:pPr>
            <a:r>
              <a:rPr lang="id-ID" sz="2200" dirty="0" smtClean="0"/>
              <a:t>	</a:t>
            </a:r>
            <a:r>
              <a:rPr lang="id-ID" sz="2200" b="1" dirty="0" smtClean="0"/>
              <a:t>J11  Influenza, virus not identified </a:t>
            </a:r>
          </a:p>
          <a:p>
            <a:pPr algn="just">
              <a:buFontTx/>
              <a:buNone/>
            </a:pPr>
            <a:r>
              <a:rPr lang="id-ID" sz="2200" dirty="0" smtClean="0"/>
              <a:t>			</a:t>
            </a:r>
            <a:r>
              <a:rPr lang="id-ID" sz="2200" i="1" dirty="0" smtClean="0"/>
              <a:t>Incdludes: ...	Excludes: ..</a:t>
            </a:r>
            <a:r>
              <a:rPr lang="id-ID" sz="2200" dirty="0" smtClean="0"/>
              <a:t>. </a:t>
            </a:r>
          </a:p>
          <a:p>
            <a:pPr algn="just">
              <a:buFontTx/>
              <a:buNone/>
            </a:pPr>
            <a:r>
              <a:rPr lang="id-ID" sz="2200" dirty="0" smtClean="0"/>
              <a:t>		J11.0,  J11.1  dan J11.8</a:t>
            </a:r>
          </a:p>
          <a:p>
            <a:pPr algn="just">
              <a:buFontTx/>
              <a:buNone/>
            </a:pPr>
            <a:r>
              <a:rPr lang="id-ID" sz="2200" dirty="0" smtClean="0"/>
              <a:t>	Pada ICD-10 Rev. 2004 Flu burung ditempatkan di J09.</a:t>
            </a:r>
          </a:p>
          <a:p>
            <a:pPr algn="just">
              <a:buFontTx/>
              <a:buNone/>
            </a:pPr>
            <a:r>
              <a:rPr lang="id-ID" sz="2200" dirty="0" smtClean="0"/>
              <a:t>    </a:t>
            </a:r>
            <a:r>
              <a:rPr lang="id-ID" sz="2200" b="1" dirty="0" smtClean="0"/>
              <a:t>Catatan: </a:t>
            </a:r>
            <a:r>
              <a:rPr lang="id-ID" sz="2200" dirty="0" smtClean="0"/>
              <a:t>tidak semua fasilitas pelayanan di Indonesia 	memiliki laboratorium untuk memeriksa virusnya!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Influenza (Flu)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u="sng" dirty="0" smtClean="0"/>
              <a:t>Tidak tersedia kode untuk Influenza unspecified!</a:t>
            </a:r>
            <a:r>
              <a:rPr lang="id-ID" sz="2600" dirty="0" smtClean="0"/>
              <a:t>	</a:t>
            </a:r>
          </a:p>
          <a:p>
            <a:r>
              <a:rPr lang="id-ID" sz="2600" dirty="0" smtClean="0"/>
              <a:t>Bagaimana penerapkan kode ini di Indonesia?  </a:t>
            </a:r>
          </a:p>
          <a:p>
            <a:pPr>
              <a:buFontTx/>
              <a:buNone/>
            </a:pPr>
            <a:r>
              <a:rPr lang="id-ID" sz="2600" dirty="0" smtClean="0"/>
              <a:t>	Umumnya flu tidak disertai pemeriksaan virusnya. </a:t>
            </a:r>
            <a:r>
              <a:rPr lang="id-ID" sz="2600" dirty="0" smtClean="0">
                <a:sym typeface="Wingdings" pitchFamily="2" charset="2"/>
              </a:rPr>
              <a:t> J11.-</a:t>
            </a:r>
          </a:p>
          <a:p>
            <a:pPr>
              <a:buFontTx/>
              <a:buNone/>
            </a:pPr>
            <a:r>
              <a:rPr lang="id-ID" sz="2600" dirty="0" smtClean="0">
                <a:sym typeface="Wingdings" pitchFamily="2" charset="2"/>
              </a:rPr>
              <a:t>	Apakah cocok bila terapi yang diberikan oleh dokter ke pasiennya adalah antibiotika?</a:t>
            </a:r>
          </a:p>
          <a:p>
            <a:pPr>
              <a:buFontTx/>
              <a:buNone/>
            </a:pPr>
            <a:r>
              <a:rPr lang="id-ID" sz="2600" dirty="0" smtClean="0">
                <a:sym typeface="Wingdings" pitchFamily="2" charset="2"/>
              </a:rPr>
              <a:t>	Hal-hal demikian inilah yang perlu ada justifikasi dari dokternya, dan hendaknya alasan atau pertimbangannya didokumentasikan di rekam medis pasien dengan rinci.</a:t>
            </a:r>
            <a:endParaRPr lang="id-ID" sz="2600" dirty="0" smtClean="0"/>
          </a:p>
          <a:p>
            <a:pPr>
              <a:buFontTx/>
              <a:buNone/>
            </a:pPr>
            <a:r>
              <a:rPr lang="id-ID" sz="2600" dirty="0" smtClean="0"/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dirty="0" smtClean="0"/>
              <a:t>Influenza (Lanjutan)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MAMPU: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id-ID" sz="28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		Mengelola </a:t>
            </a:r>
            <a:r>
              <a:rPr lang="id-ID" sz="2800" b="1" dirty="0" smtClean="0"/>
              <a:t>kualitas prima hasil produksi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/>
              <a:t>		pengkodean diagnoses morbiditas dan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/>
              <a:t>		mortalitas bagi keperluan admisnistratif,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/>
              <a:t>		manajemen keuangan, sistem pelaporan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b="1" dirty="0" smtClean="0"/>
              <a:t>		dan penelitian medis yang diperlukan.</a:t>
            </a:r>
          </a:p>
          <a:p>
            <a:endParaRPr lang="id-ID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Sebaiknya diagnosis dementia harus serinci mungkin, mengingat kode yang tersedia sangat rinci:  [312 – </a:t>
            </a:r>
            <a:r>
              <a:rPr lang="id-ID" sz="2800" u="sng" dirty="0" smtClean="0"/>
              <a:t>315</a:t>
            </a:r>
            <a:r>
              <a:rPr lang="id-ID" sz="2800" dirty="0" smtClean="0"/>
              <a:t>; </a:t>
            </a:r>
            <a:r>
              <a:rPr lang="id-ID" sz="2800" b="1" i="1" dirty="0" smtClean="0"/>
              <a:t>282</a:t>
            </a:r>
            <a:r>
              <a:rPr lang="id-ID" sz="2800" dirty="0" smtClean="0"/>
              <a:t>]</a:t>
            </a:r>
          </a:p>
          <a:p>
            <a:pPr>
              <a:buFontTx/>
              <a:buNone/>
            </a:pPr>
            <a:r>
              <a:rPr lang="id-ID" sz="2800" dirty="0" smtClean="0"/>
              <a:t>	F 00* Dementia in Alzheimer’s disease (G30.-  ) </a:t>
            </a:r>
          </a:p>
          <a:p>
            <a:pPr>
              <a:buFontTx/>
              <a:buNone/>
            </a:pPr>
            <a:r>
              <a:rPr lang="id-ID" sz="2800" dirty="0" smtClean="0"/>
              <a:t>		F00.0*  pada (G30.</a:t>
            </a:r>
            <a:r>
              <a:rPr lang="id-ID" sz="2800" u="sng" dirty="0" smtClean="0"/>
              <a:t>0</a:t>
            </a:r>
            <a:r>
              <a:rPr lang="id-ID" sz="2800" dirty="0" smtClean="0"/>
              <a:t>   ) </a:t>
            </a:r>
          </a:p>
          <a:p>
            <a:pPr>
              <a:buFontTx/>
              <a:buNone/>
            </a:pPr>
            <a:r>
              <a:rPr lang="id-ID" sz="2800" dirty="0" smtClean="0"/>
              <a:t>		F00.1*  pada (G30.</a:t>
            </a:r>
            <a:r>
              <a:rPr lang="id-ID" sz="2800" u="sng" dirty="0" smtClean="0"/>
              <a:t>1</a:t>
            </a:r>
            <a:r>
              <a:rPr lang="id-ID" sz="2800" dirty="0" smtClean="0"/>
              <a:t>   )	 </a:t>
            </a:r>
          </a:p>
          <a:p>
            <a:pPr>
              <a:buFontTx/>
              <a:buNone/>
            </a:pPr>
            <a:r>
              <a:rPr lang="id-ID" sz="2800" dirty="0" smtClean="0"/>
              <a:t>		F00.2*  pada (G30.</a:t>
            </a:r>
            <a:r>
              <a:rPr lang="id-ID" sz="2800" u="sng" dirty="0" smtClean="0"/>
              <a:t>8</a:t>
            </a:r>
            <a:r>
              <a:rPr lang="id-ID" sz="2800" dirty="0" smtClean="0"/>
              <a:t>   )</a:t>
            </a:r>
          </a:p>
          <a:p>
            <a:pPr>
              <a:buFontTx/>
              <a:buNone/>
            </a:pPr>
            <a:r>
              <a:rPr lang="id-ID" sz="2800" dirty="0" smtClean="0"/>
              <a:t>		F00.9*  pada (G30.</a:t>
            </a:r>
            <a:r>
              <a:rPr lang="id-ID" sz="2800" u="sng" dirty="0" smtClean="0"/>
              <a:t>9</a:t>
            </a:r>
            <a:r>
              <a:rPr lang="id-ID" sz="2800" dirty="0" smtClean="0"/>
              <a:t>   )</a:t>
            </a:r>
          </a:p>
          <a:p>
            <a:endParaRPr lang="id-ID" sz="28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Penulisan Diagnosis Harus Rinci</a:t>
            </a:r>
            <a:br>
              <a:rPr lang="id-ID" sz="3200" b="1" dirty="0" smtClean="0"/>
            </a:br>
            <a:r>
              <a:rPr lang="id-ID" sz="3200" b="1" dirty="0" smtClean="0"/>
              <a:t>Contoh:  Dementia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dirty="0" smtClean="0"/>
              <a:t>F01	Vascular dementia</a:t>
            </a:r>
          </a:p>
          <a:p>
            <a:pPr>
              <a:buFontTx/>
              <a:buNone/>
            </a:pPr>
            <a:r>
              <a:rPr lang="id-ID" sz="2600" dirty="0" smtClean="0"/>
              <a:t>		F01.0   Vascular dementia of acute onset</a:t>
            </a:r>
          </a:p>
          <a:p>
            <a:pPr>
              <a:buFontTx/>
              <a:buNone/>
            </a:pPr>
            <a:r>
              <a:rPr lang="id-ID" sz="2600" dirty="0" smtClean="0"/>
              <a:t>		F01.1	   Multi-infarct dementia</a:t>
            </a:r>
          </a:p>
          <a:p>
            <a:pPr>
              <a:buFontTx/>
              <a:buNone/>
            </a:pPr>
            <a:r>
              <a:rPr lang="id-ID" sz="2600" dirty="0" smtClean="0"/>
              <a:t>		F01.2	   Subortical vascular dementia</a:t>
            </a:r>
          </a:p>
          <a:p>
            <a:pPr>
              <a:buFontTx/>
              <a:buNone/>
            </a:pPr>
            <a:r>
              <a:rPr lang="id-ID" sz="2600" dirty="0" smtClean="0"/>
              <a:t>		F01.3	   Mixed cortical and subcortical vasclar 			dementia</a:t>
            </a:r>
          </a:p>
          <a:p>
            <a:pPr>
              <a:buFontTx/>
              <a:buNone/>
            </a:pPr>
            <a:r>
              <a:rPr lang="id-ID" sz="2600" dirty="0" smtClean="0"/>
              <a:t>		F01.8	   Other vascular dementia</a:t>
            </a:r>
          </a:p>
          <a:p>
            <a:pPr>
              <a:buFontTx/>
              <a:buNone/>
            </a:pPr>
            <a:r>
              <a:rPr lang="id-ID" sz="2600" dirty="0" smtClean="0"/>
              <a:t>		F01.9	   Vascular dementia unspecified.</a:t>
            </a:r>
          </a:p>
          <a:p>
            <a:pPr>
              <a:buFontTx/>
              <a:buNone/>
            </a:pPr>
            <a:r>
              <a:rPr lang="id-ID" sz="2600" dirty="0" smtClean="0"/>
              <a:t>	</a:t>
            </a:r>
            <a:r>
              <a:rPr lang="id-ID" sz="2600" b="1" dirty="0" smtClean="0"/>
              <a:t>(Alangkah baiknya apabila dokter menulis diagnosis dengan rinci, agar kodenya tepat)	</a:t>
            </a:r>
            <a:r>
              <a:rPr lang="id-ID" sz="2600" dirty="0" smtClean="0"/>
              <a:t>		</a:t>
            </a:r>
          </a:p>
          <a:p>
            <a:pPr>
              <a:buFontTx/>
              <a:buNone/>
            </a:pPr>
            <a:r>
              <a:rPr lang="id-ID" sz="2600" dirty="0" smtClean="0"/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Dementia (Lanjutan-1)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600" b="1" dirty="0" smtClean="0"/>
              <a:t>F02* Dementia in other diseases classified 		elsewhere</a:t>
            </a:r>
          </a:p>
          <a:p>
            <a:pPr>
              <a:buFontTx/>
              <a:buNone/>
            </a:pPr>
            <a:r>
              <a:rPr lang="id-ID" sz="2600" dirty="0" smtClean="0"/>
              <a:t>		F02.0*  D. in Pick’s disease (G31.0  )</a:t>
            </a:r>
          </a:p>
          <a:p>
            <a:pPr>
              <a:buFontTx/>
              <a:buNone/>
            </a:pPr>
            <a:r>
              <a:rPr lang="id-ID" sz="2600" dirty="0" smtClean="0"/>
              <a:t>		F02.1*  D. in Creutzfeld-Jacob dis. (A81.0  )</a:t>
            </a:r>
          </a:p>
          <a:p>
            <a:pPr>
              <a:buFontTx/>
              <a:buNone/>
            </a:pPr>
            <a:r>
              <a:rPr lang="id-ID" sz="2600" dirty="0" smtClean="0"/>
              <a:t>		F02.2*  D. in Huntington’s dis. (G10  )	  </a:t>
            </a:r>
          </a:p>
          <a:p>
            <a:pPr>
              <a:buFontTx/>
              <a:buNone/>
            </a:pPr>
            <a:r>
              <a:rPr lang="id-ID" sz="2600" dirty="0" smtClean="0"/>
              <a:t>		F02.3*  D. in Parkinson’s dis. (G20  )</a:t>
            </a:r>
          </a:p>
          <a:p>
            <a:pPr>
              <a:buFontTx/>
              <a:buNone/>
            </a:pPr>
            <a:r>
              <a:rPr lang="id-ID" sz="2600" dirty="0" smtClean="0"/>
              <a:t>		F02.4*  D. in HIV dis.  (B22.0   )</a:t>
            </a:r>
          </a:p>
          <a:p>
            <a:pPr>
              <a:buFontTx/>
              <a:buNone/>
            </a:pPr>
            <a:r>
              <a:rPr lang="id-ID" sz="2600" dirty="0" smtClean="0"/>
              <a:t>		F02.8*  D. in other specified diseases 				classified elsewhere</a:t>
            </a:r>
          </a:p>
          <a:p>
            <a:pPr>
              <a:buFontTx/>
              <a:buNone/>
            </a:pPr>
            <a:r>
              <a:rPr lang="id-ID" sz="2600" dirty="0" smtClean="0"/>
              <a:t>			    Dementia in: ... (berbagai penyakit)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Dementia (Lanjutan-2)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b="1" dirty="0" smtClean="0"/>
              <a:t>F03   Unspecified dementia</a:t>
            </a:r>
          </a:p>
          <a:p>
            <a:pPr>
              <a:buFontTx/>
              <a:buNone/>
            </a:pPr>
            <a:r>
              <a:rPr lang="id-ID" sz="2400" b="1" dirty="0" smtClean="0"/>
              <a:t>	</a:t>
            </a:r>
            <a:r>
              <a:rPr lang="id-ID" sz="2400" dirty="0" smtClean="0"/>
              <a:t>	   </a:t>
            </a:r>
            <a:r>
              <a:rPr lang="id-ID" sz="2400" b="1" dirty="0" smtClean="0"/>
              <a:t> Presenile:</a:t>
            </a:r>
          </a:p>
          <a:p>
            <a:pPr>
              <a:buFontTx/>
              <a:buNone/>
            </a:pPr>
            <a:r>
              <a:rPr lang="id-ID" sz="2400" dirty="0" smtClean="0"/>
              <a:t>		     -  dementia NOS</a:t>
            </a:r>
          </a:p>
          <a:p>
            <a:pPr>
              <a:buFontTx/>
              <a:buNone/>
            </a:pPr>
            <a:r>
              <a:rPr lang="id-ID" sz="2400" dirty="0" smtClean="0"/>
              <a:t>		     -  psychosis NOS</a:t>
            </a:r>
          </a:p>
          <a:p>
            <a:pPr>
              <a:buFontTx/>
              <a:buNone/>
            </a:pPr>
            <a:r>
              <a:rPr lang="id-ID" sz="2400" dirty="0" smtClean="0"/>
              <a:t>              </a:t>
            </a:r>
            <a:r>
              <a:rPr lang="id-ID" sz="2400" b="1" dirty="0" smtClean="0"/>
              <a:t>Primary degenerative dementia</a:t>
            </a:r>
            <a:r>
              <a:rPr lang="id-ID" sz="2400" dirty="0" smtClean="0"/>
              <a:t> NOS</a:t>
            </a:r>
          </a:p>
          <a:p>
            <a:pPr>
              <a:buFontTx/>
              <a:buNone/>
            </a:pPr>
            <a:r>
              <a:rPr lang="id-ID" sz="2400" dirty="0" smtClean="0"/>
              <a:t>		   </a:t>
            </a:r>
            <a:r>
              <a:rPr lang="id-ID" sz="2400" b="1" dirty="0" smtClean="0"/>
              <a:t>Senile:</a:t>
            </a:r>
          </a:p>
          <a:p>
            <a:pPr>
              <a:buFontTx/>
              <a:buNone/>
            </a:pPr>
            <a:r>
              <a:rPr lang="id-ID" sz="2400" dirty="0" smtClean="0"/>
              <a:t>		      -  dementia	</a:t>
            </a:r>
          </a:p>
          <a:p>
            <a:pPr>
              <a:buFontTx/>
              <a:buNone/>
            </a:pPr>
            <a:r>
              <a:rPr lang="id-ID" sz="2400" dirty="0" smtClean="0"/>
              <a:t>		           -   NOS</a:t>
            </a:r>
          </a:p>
          <a:p>
            <a:pPr>
              <a:buFontTx/>
              <a:buNone/>
            </a:pPr>
            <a:r>
              <a:rPr lang="id-ID" sz="2400" dirty="0" smtClean="0"/>
              <a:t>			  -   depressed or paranoid type</a:t>
            </a:r>
          </a:p>
          <a:p>
            <a:pPr>
              <a:buFontTx/>
              <a:buNone/>
            </a:pPr>
            <a:r>
              <a:rPr lang="id-ID" sz="2400" dirty="0" smtClean="0"/>
              <a:t>		      -   psychosis NOS</a:t>
            </a:r>
          </a:p>
          <a:p>
            <a:pPr>
              <a:buFontTx/>
              <a:buNone/>
            </a:pPr>
            <a:r>
              <a:rPr lang="id-ID" sz="2400" dirty="0" smtClean="0"/>
              <a:t>		 </a:t>
            </a:r>
            <a:r>
              <a:rPr lang="id-ID" sz="2400" b="1" i="1" dirty="0" smtClean="0"/>
              <a:t>Excludes: </a:t>
            </a:r>
            <a:r>
              <a:rPr lang="id-ID" sz="2400" dirty="0" smtClean="0"/>
              <a:t>senile dementia ... delirium state (F05.1)</a:t>
            </a:r>
          </a:p>
          <a:p>
            <a:pPr>
              <a:buFontTx/>
              <a:buNone/>
            </a:pPr>
            <a:r>
              <a:rPr lang="id-ID" sz="2400" dirty="0" smtClean="0"/>
              <a:t>			        senility NOS (R54) </a:t>
            </a:r>
            <a:r>
              <a:rPr lang="id-ID" sz="2400" b="1" i="1" dirty="0" smtClean="0"/>
              <a:t> </a:t>
            </a:r>
            <a:endParaRPr lang="id-ID" sz="24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dirty="0" smtClean="0"/>
              <a:t>Dementia (Lanjutan-3)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Untuk keperluan pelaporan morbiditas, nomor urut berdasarkan 3-karakter tanpa alfabet.</a:t>
            </a:r>
          </a:p>
          <a:p>
            <a:pPr>
              <a:buFontTx/>
              <a:buNone/>
            </a:pPr>
            <a:r>
              <a:rPr lang="id-ID" sz="2800" dirty="0" smtClean="0"/>
              <a:t>	Contoh:</a:t>
            </a:r>
          </a:p>
          <a:p>
            <a:pPr>
              <a:buFontTx/>
              <a:buNone/>
            </a:pPr>
            <a:r>
              <a:rPr lang="id-ID" sz="2800" dirty="0" smtClean="0"/>
              <a:t>	001	Cholera				     A00</a:t>
            </a:r>
          </a:p>
          <a:p>
            <a:pPr>
              <a:buFontTx/>
              <a:buNone/>
            </a:pPr>
            <a:r>
              <a:rPr lang="id-ID" sz="2800" dirty="0" smtClean="0"/>
              <a:t>	002	Typhoid and paratyphoid fevers A01</a:t>
            </a:r>
          </a:p>
          <a:p>
            <a:pPr>
              <a:buFontTx/>
              <a:buNone/>
            </a:pPr>
            <a:r>
              <a:rPr lang="id-ID" sz="2800" dirty="0" smtClean="0"/>
              <a:t>	003	Shigellosis				     A03</a:t>
            </a:r>
          </a:p>
          <a:p>
            <a:pPr>
              <a:buFontTx/>
              <a:buNone/>
            </a:pPr>
            <a:r>
              <a:rPr lang="id-ID" sz="2800" dirty="0" smtClean="0"/>
              <a:t>    004	Amoebiasis			     A06</a:t>
            </a:r>
          </a:p>
          <a:p>
            <a:pPr>
              <a:buFontTx/>
              <a:buNone/>
            </a:pPr>
            <a:r>
              <a:rPr lang="id-ID" sz="2800" dirty="0" smtClean="0"/>
              <a:t>	005	Diarrhoea and gastroenteritis</a:t>
            </a:r>
          </a:p>
          <a:p>
            <a:pPr>
              <a:buFontTx/>
              <a:buNone/>
            </a:pPr>
            <a:r>
              <a:rPr lang="id-ID" sz="2800" dirty="0" smtClean="0"/>
              <a:t>			of presumed infectious origin	     A09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Daftar Tabulasi Morbiditas</a:t>
            </a:r>
            <a:br>
              <a:rPr lang="id-ID" sz="3200" b="1" dirty="0" smtClean="0"/>
            </a:br>
            <a:r>
              <a:rPr lang="id-ID" sz="2400" dirty="0" smtClean="0"/>
              <a:t>(1121-1231; </a:t>
            </a:r>
            <a:r>
              <a:rPr lang="id-ID" sz="2400" u="sng" dirty="0" smtClean="0"/>
              <a:t>1176 -1186</a:t>
            </a:r>
            <a:r>
              <a:rPr lang="id-ID" sz="2400" dirty="0" smtClean="0"/>
              <a:t>)</a:t>
            </a:r>
            <a:endParaRPr lang="id-ID" sz="36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Tx/>
              <a:buNone/>
            </a:pPr>
            <a:r>
              <a:rPr lang="id-ID" sz="2600" dirty="0" smtClean="0"/>
              <a:t>	006	Other intestinal infectious </a:t>
            </a:r>
          </a:p>
          <a:p>
            <a:pPr>
              <a:buFontTx/>
              <a:buNone/>
            </a:pPr>
            <a:r>
              <a:rPr lang="id-ID" sz="2600" dirty="0" smtClean="0"/>
              <a:t>			diseases	A02, A04-A05, A07, A08</a:t>
            </a:r>
          </a:p>
          <a:p>
            <a:pPr>
              <a:buFontTx/>
              <a:buNone/>
            </a:pPr>
            <a:r>
              <a:rPr lang="id-ID" sz="2600" dirty="0" smtClean="0"/>
              <a:t>	007	Respiratory tuberculosis	A15-A16</a:t>
            </a:r>
          </a:p>
          <a:p>
            <a:pPr>
              <a:buFontTx/>
              <a:buNone/>
            </a:pPr>
            <a:r>
              <a:rPr lang="id-ID" sz="2600" dirty="0" smtClean="0"/>
              <a:t>	008	Other tuberculosis		A17-A19</a:t>
            </a:r>
          </a:p>
          <a:p>
            <a:pPr>
              <a:buFontTx/>
              <a:buNone/>
            </a:pPr>
            <a:r>
              <a:rPr lang="id-ID" sz="2600" dirty="0" smtClean="0"/>
              <a:t>	009	Plaque				A20</a:t>
            </a:r>
          </a:p>
          <a:p>
            <a:pPr>
              <a:buFontTx/>
              <a:buNone/>
            </a:pPr>
            <a:r>
              <a:rPr lang="id-ID" sz="2600" dirty="0" smtClean="0"/>
              <a:t>	010	Brucellosis				A23</a:t>
            </a:r>
          </a:p>
          <a:p>
            <a:pPr>
              <a:buFontTx/>
              <a:buNone/>
            </a:pPr>
            <a:endParaRPr lang="id-ID" sz="2600" dirty="0" smtClean="0"/>
          </a:p>
          <a:p>
            <a:pPr>
              <a:buFontTx/>
              <a:buNone/>
            </a:pPr>
            <a:r>
              <a:rPr lang="id-ID" sz="2600" dirty="0" smtClean="0"/>
              <a:t>	018	Other bacterial diseases	A21-A22, 		       A24-A28, A31-A32, A38, A42-A49</a:t>
            </a:r>
          </a:p>
          <a:p>
            <a:pPr>
              <a:buFontTx/>
              <a:buNone/>
            </a:pPr>
            <a:r>
              <a:rPr lang="id-ID" sz="2600" dirty="0" smtClean="0"/>
              <a:t>	(</a:t>
            </a:r>
            <a:r>
              <a:rPr lang="id-ID" sz="2600" b="1" dirty="0" smtClean="0"/>
              <a:t>Total 298 causes)</a:t>
            </a:r>
            <a:endParaRPr lang="id-ID" sz="2600" dirty="0" smtClean="0"/>
          </a:p>
          <a:p>
            <a:pPr>
              <a:buFontTx/>
              <a:buNone/>
            </a:pPr>
            <a:r>
              <a:rPr lang="id-ID" sz="2600" dirty="0" smtClean="0"/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Daftar Tabulasi  Morbiditas (Lanjutan)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b="1" dirty="0" smtClean="0"/>
              <a:t>Note</a:t>
            </a:r>
            <a:r>
              <a:rPr lang="id-ID" sz="2800" dirty="0" smtClean="0"/>
              <a:t>: These lists were adopted by the World Health Assembly in 1990 for tabulation of data.   </a:t>
            </a:r>
          </a:p>
          <a:p>
            <a:pPr>
              <a:buFontTx/>
              <a:buNone/>
            </a:pPr>
            <a:r>
              <a:rPr lang="id-ID" sz="2800" dirty="0" smtClean="0"/>
              <a:t>    They are described, and their use is explained, </a:t>
            </a:r>
          </a:p>
          <a:p>
            <a:pPr>
              <a:buFontTx/>
              <a:buNone/>
            </a:pPr>
            <a:r>
              <a:rPr lang="id-ID" sz="2800" dirty="0" smtClean="0"/>
              <a:t>    in Volume 2, the Instruction Manual.</a:t>
            </a:r>
          </a:p>
          <a:p>
            <a:pPr>
              <a:buFontTx/>
              <a:buNone/>
            </a:pPr>
            <a:endParaRPr lang="id-ID" sz="2800" dirty="0" smtClean="0"/>
          </a:p>
          <a:p>
            <a:r>
              <a:rPr lang="id-ID" sz="2800" b="1" i="1" dirty="0" smtClean="0"/>
              <a:t>Mortality tabulation list 1</a:t>
            </a:r>
          </a:p>
          <a:p>
            <a:pPr>
              <a:buFontTx/>
              <a:buNone/>
            </a:pPr>
            <a:r>
              <a:rPr lang="id-ID" sz="2800" i="1" dirty="0" smtClean="0"/>
              <a:t>	</a:t>
            </a:r>
            <a:r>
              <a:rPr lang="id-ID" sz="2800" dirty="0" smtClean="0"/>
              <a:t>General mortality  (Condensed list dengan </a:t>
            </a:r>
          </a:p>
          <a:p>
            <a:pPr>
              <a:buFontTx/>
              <a:buNone/>
            </a:pPr>
            <a:r>
              <a:rPr lang="id-ID" sz="2800" dirty="0" smtClean="0"/>
              <a:t>		penomoran 1-001 </a:t>
            </a:r>
            <a:r>
              <a:rPr lang="id-ID" sz="2800" dirty="0" smtClean="0">
                <a:sym typeface="Wingdings" pitchFamily="2" charset="2"/>
              </a:rPr>
              <a:t> 1-103 (103 causes)</a:t>
            </a:r>
          </a:p>
          <a:p>
            <a:pPr>
              <a:buFontTx/>
              <a:buNone/>
            </a:pPr>
            <a:endParaRPr lang="id-ID" sz="28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dirty="0" smtClean="0"/>
              <a:t>Daftar Tabulasi Spesial Mortalitas </a:t>
            </a:r>
            <a:br>
              <a:rPr lang="id-ID" sz="3200" b="1" dirty="0" smtClean="0"/>
            </a:br>
            <a:r>
              <a:rPr lang="id-ID" sz="3200" b="1" dirty="0" smtClean="0"/>
              <a:t>dan Morbiditas </a:t>
            </a:r>
            <a:r>
              <a:rPr lang="id-ID" sz="2400" b="1" dirty="0" smtClean="0"/>
              <a:t> </a:t>
            </a:r>
            <a:r>
              <a:rPr lang="id-ID" sz="2400" dirty="0" smtClean="0"/>
              <a:t>(</a:t>
            </a:r>
            <a:r>
              <a:rPr lang="id-ID" sz="2400" u="sng" dirty="0" smtClean="0"/>
              <a:t>1163-1181</a:t>
            </a:r>
            <a:r>
              <a:rPr lang="id-ID" sz="2400" b="1" i="1" dirty="0" smtClean="0"/>
              <a:t>; 1053-1073)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b="1" i="1" dirty="0" smtClean="0"/>
              <a:t>Mortality tabulation list 2</a:t>
            </a:r>
          </a:p>
          <a:p>
            <a:pPr>
              <a:buFontTx/>
              <a:buNone/>
            </a:pPr>
            <a:r>
              <a:rPr lang="id-ID" sz="2800" i="1" dirty="0" smtClean="0"/>
              <a:t>		</a:t>
            </a:r>
            <a:r>
              <a:rPr lang="id-ID" sz="2800" b="1" dirty="0" smtClean="0"/>
              <a:t>General Mortality</a:t>
            </a:r>
          </a:p>
          <a:p>
            <a:pPr>
              <a:buFontTx/>
              <a:buNone/>
            </a:pPr>
            <a:r>
              <a:rPr lang="id-ID" sz="2800" i="1" dirty="0" smtClean="0"/>
              <a:t>		</a:t>
            </a:r>
            <a:r>
              <a:rPr lang="id-ID" sz="2800" dirty="0" smtClean="0"/>
              <a:t>Selected list, dengan penomoran: </a:t>
            </a:r>
          </a:p>
          <a:p>
            <a:pPr>
              <a:buFontTx/>
              <a:buNone/>
            </a:pPr>
            <a:r>
              <a:rPr lang="id-ID" sz="2800" dirty="0" smtClean="0"/>
              <a:t>		2-001 </a:t>
            </a:r>
            <a:r>
              <a:rPr lang="id-ID" sz="2800" dirty="0" smtClean="0">
                <a:sym typeface="Wingdings" pitchFamily="2" charset="2"/>
              </a:rPr>
              <a:t> 2-080 (80 causes)</a:t>
            </a:r>
          </a:p>
          <a:p>
            <a:pPr>
              <a:buFontTx/>
              <a:buNone/>
            </a:pPr>
            <a:endParaRPr lang="id-ID" sz="2800" dirty="0" smtClean="0">
              <a:sym typeface="Wingdings" pitchFamily="2" charset="2"/>
            </a:endParaRPr>
          </a:p>
          <a:p>
            <a:r>
              <a:rPr lang="id-ID" sz="2800" b="1" i="1" dirty="0" smtClean="0">
                <a:sym typeface="Wingdings" pitchFamily="2" charset="2"/>
              </a:rPr>
              <a:t>Mortality tabulation list 3</a:t>
            </a:r>
          </a:p>
          <a:p>
            <a:pPr>
              <a:buFontTx/>
              <a:buNone/>
            </a:pPr>
            <a:r>
              <a:rPr lang="id-ID" sz="2800" i="1" dirty="0" smtClean="0">
                <a:sym typeface="Wingdings" pitchFamily="2" charset="2"/>
              </a:rPr>
              <a:t>		</a:t>
            </a:r>
            <a:r>
              <a:rPr lang="id-ID" sz="2800" b="1" dirty="0" smtClean="0">
                <a:sym typeface="Wingdings" pitchFamily="2" charset="2"/>
              </a:rPr>
              <a:t>Infant and child mortality</a:t>
            </a:r>
            <a:endParaRPr lang="id-ID" sz="2800" b="1" dirty="0" smtClean="0"/>
          </a:p>
          <a:p>
            <a:pPr>
              <a:buFontTx/>
              <a:buNone/>
            </a:pPr>
            <a:r>
              <a:rPr lang="id-ID" sz="2800" i="1" dirty="0" smtClean="0"/>
              <a:t>		</a:t>
            </a:r>
            <a:r>
              <a:rPr lang="id-ID" sz="2800" dirty="0" smtClean="0"/>
              <a:t>Condensed list, dengan penomoran</a:t>
            </a:r>
          </a:p>
          <a:p>
            <a:pPr>
              <a:buFontTx/>
              <a:buNone/>
            </a:pPr>
            <a:r>
              <a:rPr lang="id-ID" sz="2800" dirty="0" smtClean="0"/>
              <a:t>		3-001 </a:t>
            </a:r>
            <a:r>
              <a:rPr lang="id-ID" sz="2800" dirty="0" smtClean="0">
                <a:sym typeface="Wingdings" pitchFamily="2" charset="2"/>
              </a:rPr>
              <a:t> 3-067 (67 causes)</a:t>
            </a:r>
            <a:endParaRPr lang="id-ID" sz="28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smtClean="0"/>
              <a:t>Daftar Tabulasi  Mortalitas dan ... (Lanjutan-1)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b="1" i="1" dirty="0" smtClean="0">
                <a:sym typeface="Wingdings" pitchFamily="2" charset="2"/>
              </a:rPr>
              <a:t>Mortality tabulation list 4</a:t>
            </a:r>
          </a:p>
          <a:p>
            <a:pPr>
              <a:buFontTx/>
              <a:buNone/>
            </a:pPr>
            <a:r>
              <a:rPr lang="id-ID" sz="2800" i="1" dirty="0" smtClean="0">
                <a:sym typeface="Wingdings" pitchFamily="2" charset="2"/>
              </a:rPr>
              <a:t>		</a:t>
            </a:r>
            <a:r>
              <a:rPr lang="id-ID" sz="2800" b="1" dirty="0" smtClean="0">
                <a:sym typeface="Wingdings" pitchFamily="2" charset="2"/>
              </a:rPr>
              <a:t>Infant and child mortality</a:t>
            </a:r>
            <a:endParaRPr lang="id-ID" sz="2800" b="1" dirty="0" smtClean="0"/>
          </a:p>
          <a:p>
            <a:pPr>
              <a:buFontTx/>
              <a:buNone/>
            </a:pPr>
            <a:r>
              <a:rPr lang="id-ID" sz="2800" dirty="0" smtClean="0"/>
              <a:t>		Selected list, dengan penomoran:</a:t>
            </a:r>
          </a:p>
          <a:p>
            <a:pPr>
              <a:buFontTx/>
              <a:buNone/>
            </a:pPr>
            <a:r>
              <a:rPr lang="id-ID" sz="2800" dirty="0" smtClean="0"/>
              <a:t>			4-001 – 4-051 (51 causes)</a:t>
            </a:r>
          </a:p>
          <a:p>
            <a:pPr>
              <a:buFontTx/>
              <a:buNone/>
            </a:pPr>
            <a:endParaRPr lang="id-ID" sz="2800" dirty="0" smtClean="0"/>
          </a:p>
          <a:p>
            <a:pPr>
              <a:buFontTx/>
              <a:buNone/>
            </a:pPr>
            <a:r>
              <a:rPr lang="id-ID" sz="2800" dirty="0" smtClean="0"/>
              <a:t>	</a:t>
            </a:r>
            <a:r>
              <a:rPr lang="id-ID" sz="2800" b="1" dirty="0" smtClean="0"/>
              <a:t>(Catatan: daftar tabulasi inilah yang diadaptasi untuk </a:t>
            </a:r>
            <a:r>
              <a:rPr lang="id-ID" sz="2800" b="1" u="sng" dirty="0" smtClean="0"/>
              <a:t>sistem pelaporan RL, Depkes.RI.</a:t>
            </a:r>
            <a:r>
              <a:rPr lang="id-ID" sz="2800" b="1" dirty="0" smtClean="0"/>
              <a:t> Didahului kolom nomor  DTD-nya</a:t>
            </a:r>
          </a:p>
          <a:p>
            <a:pPr>
              <a:buFontTx/>
              <a:buNone/>
            </a:pPr>
            <a:r>
              <a:rPr lang="id-ID" sz="2800" b="1" dirty="0" smtClean="0"/>
              <a:t>	</a:t>
            </a:r>
            <a:r>
              <a:rPr lang="id-ID" sz="2800" dirty="0" smtClean="0"/>
              <a:t>= Daftar Tabulasi Data.</a:t>
            </a:r>
            <a:r>
              <a:rPr lang="id-ID" sz="2800" b="1" dirty="0" smtClean="0"/>
              <a:t>)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algn="l"/>
            <a:r>
              <a:rPr lang="id-ID" sz="2000" dirty="0" smtClean="0"/>
              <a:t>Daftar Tabulasi  Mortalitas dan ... (Lanjutan-2)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Pengkodean harus dilaksanakan presisi sesuai aturan dan konvensi sistem klasifikasi penyakit ICD, disertai kode tindakan tertentu sesuai yang diharuskan Kem-Kes. </a:t>
            </a:r>
          </a:p>
          <a:p>
            <a:r>
              <a:rPr lang="id-ID" sz="2800" dirty="0" smtClean="0"/>
              <a:t>Kode penyakit akan memudahkan proses penyimpanan, pengambilan kembali dan  penganalisisan data diagnoses.</a:t>
            </a:r>
          </a:p>
          <a:p>
            <a:r>
              <a:rPr lang="id-ID" sz="2800" dirty="0" smtClean="0"/>
              <a:t>Sistem penomoran dan pengkategorian yang berlaku hendaknya mampu</a:t>
            </a:r>
            <a:r>
              <a:rPr lang="id-ID" sz="2800" b="1" dirty="0" smtClean="0"/>
              <a:t> mencegah kesalahan pilihan kode. </a:t>
            </a:r>
          </a:p>
          <a:p>
            <a:r>
              <a:rPr lang="id-ID" sz="2800" b="1" dirty="0" smtClean="0"/>
              <a:t>Kode diagnoses tidak perlu dihafal.</a:t>
            </a:r>
          </a:p>
          <a:p>
            <a:endParaRPr lang="id-ID" sz="2800" dirty="0" smtClean="0"/>
          </a:p>
          <a:p>
            <a:pPr>
              <a:buFontTx/>
              <a:buNone/>
            </a:pPr>
            <a:endParaRPr lang="id-ID" sz="2800" dirty="0" smtClean="0"/>
          </a:p>
          <a:p>
            <a:pPr>
              <a:buFontTx/>
              <a:buNone/>
            </a:pPr>
            <a:endParaRPr lang="id-ID" sz="28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r>
              <a:rPr lang="id-ID" sz="3200" b="1" smtClean="0"/>
              <a:t>DESKRIPSI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/>
              <a:t>	</a:t>
            </a:r>
            <a:r>
              <a:rPr lang="id-ID" sz="2800" dirty="0" smtClean="0"/>
              <a:t>Meningkatkan pengertian lebih mendalam 	tentang: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-	pengkodean diagnoses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-	pengkodean tindakan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-	peringkasan dan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-	pendokumentasian isu-isu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dirty="0" smtClean="0"/>
              <a:t>		untuk membantu </a:t>
            </a:r>
            <a:r>
              <a:rPr lang="id-ID" sz="2800" b="1" dirty="0" smtClean="0"/>
              <a:t>kualitas prima hasil	produksi kode diagnoses morbiditas 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id-ID" sz="2800" b="1" dirty="0" smtClean="0"/>
              <a:t>		dan mortalitas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smtClean="0"/>
              <a:t>TUJUAN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id-ID" sz="2800" dirty="0" smtClean="0"/>
              <a:t>Apa yang dimaksud dengan pengkodean klinis?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*	Penterjemahan sebutan penyakit, masalah 	terkait kesehatan dan konsep cara	pelaksa-	naan </a:t>
            </a:r>
            <a:r>
              <a:rPr lang="id-ID" sz="2800" b="1" dirty="0" smtClean="0"/>
              <a:t>penulisan teks ke kode bentuk </a:t>
            </a:r>
          </a:p>
          <a:p>
            <a:pPr eaLnBrk="1" hangingPunct="1">
              <a:buFontTx/>
              <a:buNone/>
            </a:pPr>
            <a:r>
              <a:rPr lang="id-ID" sz="2800" b="1" dirty="0" smtClean="0"/>
              <a:t>		alphanumerik yang diharuskan</a:t>
            </a:r>
            <a:r>
              <a:rPr lang="id-ID" sz="2800" dirty="0" smtClean="0"/>
              <a:t> 	*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Untuk:	-	Penyimpanan,	 				-	Pengambilan Kembali 			dan   -	Penganalisisan.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smtClean="0"/>
              <a:t>PENGKODEAN  KLINIS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2800" dirty="0" smtClean="0"/>
              <a:t>	*	</a:t>
            </a:r>
            <a:r>
              <a:rPr lang="id-ID" sz="2800" b="1" dirty="0" smtClean="0"/>
              <a:t>Sistem pengkategorian</a:t>
            </a:r>
            <a:r>
              <a:rPr lang="id-ID" sz="2800" dirty="0" smtClean="0"/>
              <a:t> atau 				pengelompokan.</a:t>
            </a:r>
          </a:p>
          <a:p>
            <a:pPr eaLnBrk="1" hangingPunct="1">
              <a:buFontTx/>
              <a:buNone/>
            </a:pPr>
            <a:endParaRPr lang="id-ID" sz="2800" dirty="0" smtClean="0"/>
          </a:p>
          <a:p>
            <a:pPr eaLnBrk="1" hangingPunct="1">
              <a:buFontTx/>
              <a:buNone/>
            </a:pPr>
            <a:r>
              <a:rPr lang="id-ID" sz="2800" dirty="0" smtClean="0"/>
              <a:t>	*	</a:t>
            </a:r>
            <a:r>
              <a:rPr lang="id-ID" sz="2800" b="1" dirty="0" smtClean="0"/>
              <a:t>Penentuan kode sesuai kriteria.</a:t>
            </a:r>
          </a:p>
          <a:p>
            <a:pPr eaLnBrk="1" hangingPunct="1">
              <a:buFontTx/>
              <a:buNone/>
            </a:pPr>
            <a:endParaRPr lang="id-ID" sz="2800" dirty="0" smtClean="0"/>
          </a:p>
          <a:p>
            <a:pPr eaLnBrk="1" hangingPunct="1">
              <a:buFontTx/>
              <a:buNone/>
            </a:pPr>
            <a:r>
              <a:rPr lang="id-ID" sz="2800" dirty="0" smtClean="0"/>
              <a:t>	*	</a:t>
            </a:r>
            <a:r>
              <a:rPr lang="id-ID" sz="2800" b="1" dirty="0" smtClean="0"/>
              <a:t>Klasifikasi statistis</a:t>
            </a:r>
            <a:r>
              <a:rPr lang="id-ID" sz="2800" dirty="0" smtClean="0"/>
              <a:t> – jumlah kode yang		mutually (satu sama lain) exclusive (terpisah 	berdiri sendiri) terbatas; dan tidak ada satu 	kode unik (khas) bagi setiap konsep. 	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Apa yang dimaksud dengan </a:t>
            </a:r>
            <a:br>
              <a:rPr lang="id-ID" sz="3200" b="1" dirty="0" smtClean="0"/>
            </a:br>
            <a:r>
              <a:rPr lang="id-ID" sz="3200" b="1" dirty="0" smtClean="0"/>
              <a:t>KLASIFIKASI STATISTIK?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id-ID" sz="2800" dirty="0" smtClean="0"/>
              <a:t>Memungkinkan </a:t>
            </a:r>
            <a:r>
              <a:rPr lang="id-ID" sz="2800" b="1" dirty="0" smtClean="0"/>
              <a:t>kemudahan: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	-	penyimpanan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	-	pengambilan kembali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	-	penganalisisan 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	data.</a:t>
            </a:r>
          </a:p>
          <a:p>
            <a:pPr eaLnBrk="1" hangingPunct="1">
              <a:buFontTx/>
              <a:buNone/>
            </a:pPr>
            <a:endParaRPr lang="id-ID" sz="2800" dirty="0" smtClean="0"/>
          </a:p>
          <a:p>
            <a:pPr eaLnBrk="1" hangingPunct="1"/>
            <a:r>
              <a:rPr lang="id-ID" sz="2800" dirty="0" smtClean="0"/>
              <a:t>Memungkinkan </a:t>
            </a:r>
            <a:r>
              <a:rPr lang="id-ID" sz="2800" b="1" dirty="0" smtClean="0"/>
              <a:t>komparasi yang standard</a:t>
            </a:r>
            <a:r>
              <a:rPr lang="id-ID" sz="2800" dirty="0" smtClean="0"/>
              <a:t> di antara pengguna, rumah sakit, negara bagian, propinsi atau </a:t>
            </a:r>
            <a:r>
              <a:rPr lang="en-US" sz="2800" dirty="0" err="1" smtClean="0"/>
              <a:t>antar</a:t>
            </a:r>
            <a:r>
              <a:rPr lang="en-US" sz="2800" dirty="0" smtClean="0"/>
              <a:t> </a:t>
            </a:r>
            <a:r>
              <a:rPr lang="id-ID" sz="2800" dirty="0" smtClean="0"/>
              <a:t>negara.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Mengapa Menggunakan </a:t>
            </a:r>
            <a:br>
              <a:rPr lang="id-ID" sz="3200" b="1" dirty="0" smtClean="0"/>
            </a:br>
            <a:r>
              <a:rPr lang="id-ID" sz="3200" b="1" dirty="0" smtClean="0"/>
              <a:t>Suatu Klasifikasi?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Dokter mendokmentasikan diagnosis/intervensi.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Pengkode meringkas diagnosis/intervensi dari rekam klinis pasien.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Pengkode menerapkan rules/konvensi dari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800" dirty="0" smtClean="0"/>
              <a:t> 	ICD-10 atau sistem klasifikasi yang diharuskan.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Kehadiran pengkode dan konsultasi klinikus sangat diperlukan</a:t>
            </a:r>
          </a:p>
          <a:p>
            <a:pPr eaLnBrk="1" hangingPunct="1">
              <a:lnSpc>
                <a:spcPct val="90000"/>
              </a:lnSpc>
            </a:pPr>
            <a:r>
              <a:rPr lang="id-ID" sz="2800" dirty="0" smtClean="0"/>
              <a:t>Pengkode meng-entry kode ke sistem komputer atau mengisikan ke format data, dan tunduk terhadap berbagai perintah.</a:t>
            </a:r>
          </a:p>
          <a:p>
            <a:pPr eaLnBrk="1" hangingPunct="1">
              <a:lnSpc>
                <a:spcPct val="90000"/>
              </a:lnSpc>
            </a:pPr>
            <a:endParaRPr lang="id-ID" sz="28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Bagaimana caranya Informasi Klinis ditransmisi dan dikode</a:t>
            </a:r>
            <a:r>
              <a:rPr lang="en-US" sz="3200" b="1" dirty="0" smtClean="0"/>
              <a:t> ?</a:t>
            </a:r>
            <a:endParaRPr lang="id-ID" sz="3200" b="1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id-ID" sz="2800" dirty="0" smtClean="0"/>
              <a:t>ICD adalah suatu klasifikasi yang ber-axis (poros sumbu) sangat variable (berubah-ubah) </a:t>
            </a:r>
          </a:p>
          <a:p>
            <a:pPr eaLnBrk="1" hangingPunct="1"/>
            <a:r>
              <a:rPr lang="id-ID" sz="2800" b="1" dirty="0" smtClean="0"/>
              <a:t>Data bisa dikelompokkan sesuai: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penyakit epidemik		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penyakit konstitusional atau umum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penyakit setempat yang tertata sesuai 		site tubuh yang terkena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pengembangan penyakitnya</a:t>
            </a:r>
          </a:p>
          <a:p>
            <a:pPr eaLnBrk="1" hangingPunct="1">
              <a:buFontTx/>
              <a:buNone/>
            </a:pPr>
            <a:r>
              <a:rPr lang="id-ID" sz="2800" dirty="0" smtClean="0"/>
              <a:t>		-	cedera dan penyebab luarnya.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 eaLnBrk="1" hangingPunct="1"/>
            <a:r>
              <a:rPr lang="id-ID" sz="3200" b="1" dirty="0" smtClean="0"/>
              <a:t>Apa  Isi </a:t>
            </a:r>
            <a:br>
              <a:rPr lang="id-ID" sz="3200" b="1" dirty="0" smtClean="0"/>
            </a:br>
            <a:r>
              <a:rPr lang="id-ID" sz="3200" b="1" dirty="0" smtClean="0"/>
              <a:t>Klasifikasi Penyakit Internasional 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436</Words>
  <Application>Microsoft Office PowerPoint</Application>
  <PresentationFormat>On-screen Show (4:3)</PresentationFormat>
  <Paragraphs>257</Paragraphs>
  <Slides>28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Slide 1</vt:lpstr>
      <vt:lpstr>KEMAMPUAN AKHIR YANG DIHARAPKAN</vt:lpstr>
      <vt:lpstr>DESKRIPSI</vt:lpstr>
      <vt:lpstr>TUJUAN</vt:lpstr>
      <vt:lpstr>PENGKODEAN  KLINIS</vt:lpstr>
      <vt:lpstr>Apa yang dimaksud dengan  KLASIFIKASI STATISTIK?</vt:lpstr>
      <vt:lpstr>Mengapa Menggunakan  Suatu Klasifikasi?</vt:lpstr>
      <vt:lpstr>Bagaimana caranya Informasi Klinis ditransmisi dan dikode ?</vt:lpstr>
      <vt:lpstr>Apa  Isi  Klasifikasi Penyakit Internasional ?</vt:lpstr>
      <vt:lpstr>STRUKTUR  ICD</vt:lpstr>
      <vt:lpstr>VOLUME  ICD-10</vt:lpstr>
      <vt:lpstr>STRUKTUR INTI KODE ICD-10</vt:lpstr>
      <vt:lpstr>STRUKTUR INTI KODE ICD-10 (Lanjutan)</vt:lpstr>
      <vt:lpstr>Karakter ke-4</vt:lpstr>
      <vt:lpstr>Karakter ke-4 (Lanjutan-1)</vt:lpstr>
      <vt:lpstr>Karakter ke-4 (Lanjutan-2)</vt:lpstr>
      <vt:lpstr>Kategori Berkarakter 3-digit  yang Tunggal </vt:lpstr>
      <vt:lpstr>Influenza (Flu)</vt:lpstr>
      <vt:lpstr>Influenza (Lanjutan)</vt:lpstr>
      <vt:lpstr>Penulisan Diagnosis Harus Rinci Contoh:  Dementia</vt:lpstr>
      <vt:lpstr>Dementia (Lanjutan-1)</vt:lpstr>
      <vt:lpstr>Dementia (Lanjutan-2)</vt:lpstr>
      <vt:lpstr>Dementia (Lanjutan-3)</vt:lpstr>
      <vt:lpstr>Daftar Tabulasi Morbiditas (1121-1231; 1176 -1186)</vt:lpstr>
      <vt:lpstr>Daftar Tabulasi  Morbiditas (Lanjutan)</vt:lpstr>
      <vt:lpstr>Daftar Tabulasi Spesial Mortalitas  dan Morbiditas  (1163-1181; 1053-1073)</vt:lpstr>
      <vt:lpstr>Daftar Tabulasi  Mortalitas dan ... (Lanjutan-1)</vt:lpstr>
      <vt:lpstr>Daftar Tabulasi  Mortalitas dan ... (Lanjutan-2)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DELL</cp:lastModifiedBy>
  <cp:revision>223</cp:revision>
  <dcterms:created xsi:type="dcterms:W3CDTF">2010-08-24T06:47:44Z</dcterms:created>
  <dcterms:modified xsi:type="dcterms:W3CDTF">2018-01-05T03:42:14Z</dcterms:modified>
</cp:coreProperties>
</file>