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382" r:id="rId4"/>
    <p:sldId id="380" r:id="rId5"/>
    <p:sldId id="379" r:id="rId6"/>
    <p:sldId id="381" r:id="rId7"/>
    <p:sldId id="366" r:id="rId8"/>
    <p:sldId id="367" r:id="rId9"/>
    <p:sldId id="369" r:id="rId10"/>
    <p:sldId id="37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87" d="100"/>
          <a:sy n="87" d="100"/>
        </p:scale>
        <p:origin x="-816"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9BEBB44-9204-449A-9436-A5F72C709857}" type="datetimeFigureOut">
              <a:rPr lang="id-ID"/>
              <a:pPr>
                <a:defRPr/>
              </a:pPr>
              <a:t>05/01/2018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394B30E-5FCB-408D-8AB7-6845C20018A4}"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180AACD-4BDB-4C4A-9C4E-5FB45D951300}" type="slidenum">
              <a:rPr lang="id-ID" smtClean="0"/>
              <a:pPr>
                <a:defRPr/>
              </a:pPr>
              <a:t>7</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3177A3F-FF02-4D7B-92DE-7BA5E053003D}" type="slidenum">
              <a:rPr lang="id-ID" smtClean="0"/>
              <a:pPr>
                <a:defRPr/>
              </a:pPr>
              <a:t>8</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0483743-F6E1-498A-A171-6ED883928016}" type="slidenum">
              <a:rPr lang="id-ID" smtClean="0"/>
              <a:pPr>
                <a:defRPr/>
              </a:pPr>
              <a:t>9</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B9092E-6642-4568-B9C2-4C341DA942F9}"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F0B9B39-5458-4FC2-A4CD-4FD70F2E2D83}"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C0123A-B96C-438E-AA56-80159B7CFD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9FBC89-7FAE-47F7-90F7-632E0A16E252}"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9CB9F-F93B-4496-ACB9-10B898FEDC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9A339A-2AAF-49C4-9197-E410C2CEE0DE}"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7CFE4F-94C6-497D-8ABB-28216A0E3C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0C69A6-D5FD-4DFC-A7A4-088FA154EFC3}"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332F2F-6424-4AA5-9E3D-90E72048AD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6B2CDE-EC27-401E-96A4-F423FCAD5268}"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D8F3F7-E82D-4BEE-86BE-B323AA6C51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940553E-1036-449E-B003-66115D4ED24F}" type="datetime1">
              <a:rPr lang="en-US"/>
              <a:pPr>
                <a:defRPr/>
              </a:pPr>
              <a:t>05/01/2018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DFA3DD-A43A-4BC2-B64F-C39A0AAF61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22BFCD-AC7B-40A6-B174-555E77579E6C}" type="datetime1">
              <a:rPr lang="en-US"/>
              <a:pPr>
                <a:defRPr/>
              </a:pPr>
              <a:t>05/01/2018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62BFAD-EE7A-4390-B85D-F6749E612F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683A3B2-0B60-4969-9B1F-DF4CA0940E77}" type="datetime1">
              <a:rPr lang="en-US"/>
              <a:pPr>
                <a:defRPr/>
              </a:pPr>
              <a:t>05/01/2018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220592-9ED0-4225-85FE-0742940321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2F9E38-E174-4575-93A6-3F28C24F5BCA}" type="datetime1">
              <a:rPr lang="en-US"/>
              <a:pPr>
                <a:defRPr/>
              </a:pPr>
              <a:t>05/01/2018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BFF0A2-CEA4-48F0-BD95-4B91D9F57E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427195-69FC-4C89-9D20-947F3459C0AC}" type="datetime1">
              <a:rPr lang="en-US"/>
              <a:pPr>
                <a:defRPr/>
              </a:pPr>
              <a:t>05/01/2018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3810FE-E2AD-41EF-9E96-8634289E6B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00FA72-65A3-4048-9DF1-FF50E6FA9291}" type="datetime1">
              <a:rPr lang="en-US"/>
              <a:pPr>
                <a:defRPr/>
              </a:pPr>
              <a:t>05/01/2018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33A6C4-D736-4F47-833A-224B6EFED8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6423179-116D-4FDB-85FF-BF328392149F}" type="datetime1">
              <a:rPr lang="en-US"/>
              <a:pPr>
                <a:defRPr/>
              </a:pPr>
              <a:t>05/01/2018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5576388A-37C8-4864-86A6-D008759AAF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657600"/>
            <a:ext cx="5638800" cy="1908215"/>
          </a:xfrm>
          <a:prstGeom prst="rect">
            <a:avLst/>
          </a:prstGeom>
          <a:noFill/>
          <a:ln w="9525">
            <a:noFill/>
            <a:miter lim="800000"/>
            <a:headEnd/>
            <a:tailEnd/>
          </a:ln>
        </p:spPr>
        <p:txBody>
          <a:bodyPr>
            <a:spAutoFit/>
          </a:bodyPr>
          <a:lstStyle/>
          <a:p>
            <a:pPr algn="ctr"/>
            <a:r>
              <a:rPr lang="en-US" b="1" dirty="0" smtClean="0">
                <a:solidFill>
                  <a:schemeClr val="bg1"/>
                </a:solidFill>
              </a:rPr>
              <a:t>BADAN PENYELENGGARA JAMINAN SOSIAL</a:t>
            </a:r>
          </a:p>
          <a:p>
            <a:pPr algn="ctr"/>
            <a:r>
              <a:rPr lang="en-US" sz="2000" b="1" dirty="0" smtClean="0">
                <a:solidFill>
                  <a:schemeClr val="bg1"/>
                </a:solidFill>
              </a:rPr>
              <a:t>PERTEMUAN </a:t>
            </a:r>
            <a:r>
              <a:rPr lang="en-US" sz="2000" b="1" dirty="0" smtClean="0">
                <a:solidFill>
                  <a:schemeClr val="bg1"/>
                </a:solidFill>
              </a:rPr>
              <a:t>6</a:t>
            </a:r>
            <a:endParaRPr lang="en-US" sz="2000" b="1" dirty="0" smtClean="0">
              <a:solidFill>
                <a:schemeClr val="bg1"/>
              </a:solidFill>
            </a:endParaRPr>
          </a:p>
          <a:p>
            <a:pPr algn="ctr"/>
            <a:r>
              <a:rPr lang="en-US" sz="2000" b="1" dirty="0" smtClean="0">
                <a:solidFill>
                  <a:schemeClr val="bg1"/>
                </a:solidFill>
              </a:rPr>
              <a:t>YATI MARYATI, SKM</a:t>
            </a:r>
          </a:p>
          <a:p>
            <a:pPr algn="ctr"/>
            <a:r>
              <a:rPr lang="en-US" sz="2000" b="1" dirty="0" smtClean="0">
                <a:solidFill>
                  <a:schemeClr val="bg1"/>
                </a:solidFill>
              </a:rPr>
              <a:t>MANAJEMEN INFORMASI KESEHATAN  FAKULTAS ILMU-ILMU KESEHATAN</a:t>
            </a: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en-US" sz="320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endParaRPr lang="id-ID" sz="220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r>
              <a:rPr lang="en-US" sz="2400" dirty="0" err="1" smtClean="0"/>
              <a:t>Mahasiswa</a:t>
            </a:r>
            <a:r>
              <a:rPr lang="en-US" sz="2400" dirty="0" smtClean="0"/>
              <a:t> </a:t>
            </a:r>
            <a:r>
              <a:rPr lang="en-US" sz="2400" dirty="0" err="1" smtClean="0"/>
              <a:t>mampu</a:t>
            </a:r>
            <a:r>
              <a:rPr lang="en-US" sz="2400" dirty="0" smtClean="0"/>
              <a:t> </a:t>
            </a:r>
            <a:r>
              <a:rPr lang="en-US" sz="2400" dirty="0" err="1" smtClean="0"/>
              <a:t>menjelaskan</a:t>
            </a:r>
            <a:r>
              <a:rPr lang="en-US" sz="2400" dirty="0" smtClean="0"/>
              <a:t> </a:t>
            </a:r>
            <a:r>
              <a:rPr lang="en-US" sz="2400" dirty="0" err="1" smtClean="0"/>
              <a:t>pengertian</a:t>
            </a:r>
            <a:r>
              <a:rPr lang="en-US" sz="2400" dirty="0" smtClean="0"/>
              <a:t> BPJS</a:t>
            </a:r>
          </a:p>
          <a:p>
            <a:r>
              <a:rPr lang="en-US" sz="2400" dirty="0" err="1" smtClean="0"/>
              <a:t>Mahasiswa</a:t>
            </a:r>
            <a:r>
              <a:rPr lang="en-US" sz="2400" dirty="0" smtClean="0"/>
              <a:t> </a:t>
            </a:r>
            <a:r>
              <a:rPr lang="en-US" sz="2400" dirty="0" err="1" smtClean="0"/>
              <a:t>mampu</a:t>
            </a:r>
            <a:r>
              <a:rPr lang="en-US" sz="2400" dirty="0" smtClean="0"/>
              <a:t> </a:t>
            </a:r>
            <a:r>
              <a:rPr lang="en-US" sz="2400" dirty="0" err="1" smtClean="0"/>
              <a:t>menjelaskan</a:t>
            </a:r>
            <a:r>
              <a:rPr lang="en-US" sz="2400" dirty="0" smtClean="0"/>
              <a:t> </a:t>
            </a:r>
            <a:r>
              <a:rPr lang="en-US" sz="2400" dirty="0" err="1" smtClean="0"/>
              <a:t>tugas</a:t>
            </a:r>
            <a:r>
              <a:rPr lang="en-US" sz="2400" dirty="0" smtClean="0"/>
              <a:t> BPJS</a:t>
            </a:r>
          </a:p>
          <a:p>
            <a:r>
              <a:rPr lang="en-US" sz="2400" dirty="0" err="1" smtClean="0"/>
              <a:t>Mahasiswa</a:t>
            </a:r>
            <a:r>
              <a:rPr lang="en-US" sz="2400" dirty="0" smtClean="0"/>
              <a:t> </a:t>
            </a:r>
            <a:r>
              <a:rPr lang="en-US" sz="2400" dirty="0" err="1" smtClean="0"/>
              <a:t>mampu</a:t>
            </a:r>
            <a:r>
              <a:rPr lang="en-US" sz="2400" dirty="0" smtClean="0"/>
              <a:t> </a:t>
            </a:r>
            <a:r>
              <a:rPr lang="en-US" sz="2400" dirty="0" err="1" smtClean="0"/>
              <a:t>menjelaskan</a:t>
            </a:r>
            <a:r>
              <a:rPr lang="en-US" sz="2400" dirty="0" smtClean="0"/>
              <a:t> </a:t>
            </a:r>
            <a:r>
              <a:rPr lang="en-US" sz="2400" dirty="0" err="1" smtClean="0"/>
              <a:t>fungsi</a:t>
            </a:r>
            <a:r>
              <a:rPr lang="en-US" sz="2400" dirty="0" smtClean="0"/>
              <a:t> BPJS</a:t>
            </a:r>
          </a:p>
          <a:p>
            <a:r>
              <a:rPr lang="en-US" sz="2400" dirty="0" err="1" smtClean="0"/>
              <a:t>Mahasiswa</a:t>
            </a:r>
            <a:r>
              <a:rPr lang="en-US" sz="2400" dirty="0" smtClean="0"/>
              <a:t> </a:t>
            </a:r>
            <a:r>
              <a:rPr lang="en-US" sz="2400" dirty="0" err="1" smtClean="0"/>
              <a:t>mampu</a:t>
            </a:r>
            <a:r>
              <a:rPr lang="en-US" sz="2400" dirty="0" smtClean="0"/>
              <a:t> </a:t>
            </a:r>
            <a:r>
              <a:rPr lang="en-US" sz="2400" dirty="0" err="1" smtClean="0"/>
              <a:t>menjelaskan</a:t>
            </a:r>
            <a:r>
              <a:rPr lang="en-US" sz="2400" dirty="0" smtClean="0"/>
              <a:t> </a:t>
            </a:r>
            <a:r>
              <a:rPr lang="en-US" sz="2400" dirty="0" err="1" smtClean="0"/>
              <a:t>wewenang</a:t>
            </a:r>
            <a:r>
              <a:rPr lang="en-US" sz="2400" dirty="0" smtClean="0"/>
              <a:t> BPJS</a:t>
            </a:r>
          </a:p>
          <a:p>
            <a:endParaRPr lang="en-US" sz="24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4"/>
          <p:cNvSpPr/>
          <p:nvPr/>
        </p:nvSpPr>
        <p:spPr>
          <a:xfrm>
            <a:off x="1524000" y="2209800"/>
            <a:ext cx="6172200" cy="2246769"/>
          </a:xfrm>
          <a:prstGeom prst="rect">
            <a:avLst/>
          </a:prstGeom>
        </p:spPr>
        <p:txBody>
          <a:bodyPr wrap="square">
            <a:spAutoFit/>
          </a:bodyPr>
          <a:lstStyle/>
          <a:p>
            <a:r>
              <a:rPr lang="en-US" sz="2800" dirty="0" err="1" smtClean="0"/>
              <a:t>Badan</a:t>
            </a:r>
            <a:r>
              <a:rPr lang="en-US" sz="2800" dirty="0" smtClean="0"/>
              <a:t> </a:t>
            </a:r>
            <a:r>
              <a:rPr lang="en-US" sz="2800" dirty="0" err="1" smtClean="0"/>
              <a:t>Penyelenggara</a:t>
            </a:r>
            <a:r>
              <a:rPr lang="en-US" sz="2800" dirty="0" smtClean="0"/>
              <a:t> </a:t>
            </a:r>
            <a:r>
              <a:rPr lang="en-US" sz="2800" dirty="0" err="1" smtClean="0"/>
              <a:t>Jaminan</a:t>
            </a:r>
            <a:r>
              <a:rPr lang="en-US" sz="2800" dirty="0" smtClean="0"/>
              <a:t> </a:t>
            </a:r>
            <a:r>
              <a:rPr lang="en-US" sz="2800" dirty="0" err="1" smtClean="0"/>
              <a:t>Sosial</a:t>
            </a:r>
            <a:r>
              <a:rPr lang="en-US" sz="2800" dirty="0" smtClean="0"/>
              <a:t> </a:t>
            </a:r>
            <a:r>
              <a:rPr lang="en-US" sz="2800" dirty="0" err="1" smtClean="0"/>
              <a:t>Kesehatan</a:t>
            </a:r>
            <a:r>
              <a:rPr lang="en-US" sz="2800" dirty="0" smtClean="0"/>
              <a:t> (BPJS) </a:t>
            </a:r>
            <a:r>
              <a:rPr lang="en-US" sz="2800" dirty="0" err="1" smtClean="0"/>
              <a:t>adalah</a:t>
            </a:r>
            <a:r>
              <a:rPr lang="en-US" sz="2800" dirty="0" smtClean="0"/>
              <a:t> </a:t>
            </a:r>
            <a:r>
              <a:rPr lang="en-US" sz="2800" dirty="0" err="1" smtClean="0"/>
              <a:t>adalah</a:t>
            </a:r>
            <a:r>
              <a:rPr lang="en-US" sz="2800" dirty="0" smtClean="0"/>
              <a:t> </a:t>
            </a:r>
            <a:r>
              <a:rPr lang="en-US" sz="2800" dirty="0" err="1" smtClean="0"/>
              <a:t>badan</a:t>
            </a:r>
            <a:r>
              <a:rPr lang="en-US" sz="2800" dirty="0" smtClean="0"/>
              <a:t> </a:t>
            </a:r>
            <a:r>
              <a:rPr lang="en-US" sz="2800" dirty="0" err="1" smtClean="0"/>
              <a:t>hukum</a:t>
            </a:r>
            <a:r>
              <a:rPr lang="en-US" sz="2800" dirty="0" smtClean="0"/>
              <a:t> yang </a:t>
            </a:r>
            <a:r>
              <a:rPr lang="en-US" sz="2800" dirty="0" err="1" smtClean="0"/>
              <a:t>dibentuk</a:t>
            </a:r>
            <a:r>
              <a:rPr lang="en-US" sz="2800" dirty="0" smtClean="0"/>
              <a:t> </a:t>
            </a:r>
            <a:r>
              <a:rPr lang="en-US" sz="2800" dirty="0" err="1" smtClean="0"/>
              <a:t>untuk</a:t>
            </a:r>
            <a:r>
              <a:rPr lang="en-US" sz="2800" dirty="0" smtClean="0"/>
              <a:t> </a:t>
            </a:r>
            <a:r>
              <a:rPr lang="en-US" sz="2800" dirty="0" err="1" smtClean="0"/>
              <a:t>menyelenggarakan</a:t>
            </a:r>
            <a:r>
              <a:rPr lang="en-US" sz="2800" dirty="0" smtClean="0"/>
              <a:t> program </a:t>
            </a:r>
            <a:r>
              <a:rPr lang="en-US" sz="2800" dirty="0" err="1" smtClean="0"/>
              <a:t>Jaminan</a:t>
            </a:r>
            <a:r>
              <a:rPr lang="en-US" sz="2800" dirty="0" smtClean="0"/>
              <a:t> </a:t>
            </a:r>
            <a:r>
              <a:rPr lang="en-US" sz="2800" dirty="0" err="1" smtClean="0"/>
              <a:t>Kesehatan</a:t>
            </a:r>
            <a:r>
              <a:rPr lang="en-US" sz="2800" dirty="0" smtClean="0"/>
              <a:t>. </a:t>
            </a:r>
          </a:p>
        </p:txBody>
      </p:sp>
      <p:sp>
        <p:nvSpPr>
          <p:cNvPr id="6" name="TextBox 5"/>
          <p:cNvSpPr txBox="1"/>
          <p:nvPr/>
        </p:nvSpPr>
        <p:spPr>
          <a:xfrm>
            <a:off x="838200" y="1027093"/>
            <a:ext cx="7865166" cy="954107"/>
          </a:xfrm>
          <a:prstGeom prst="rect">
            <a:avLst/>
          </a:prstGeom>
          <a:noFill/>
        </p:spPr>
        <p:txBody>
          <a:bodyPr wrap="none" rtlCol="0">
            <a:spAutoFit/>
          </a:bodyPr>
          <a:lstStyle/>
          <a:p>
            <a:pPr algn="ctr"/>
            <a:r>
              <a:rPr lang="en-US" sz="2800" dirty="0" smtClean="0"/>
              <a:t>BADAN PENYELENGGARA JAMINAN SOSIAL </a:t>
            </a:r>
          </a:p>
          <a:p>
            <a:pPr algn="ctr"/>
            <a:r>
              <a:rPr lang="en-US" sz="2800" dirty="0" smtClean="0"/>
              <a:t>(BPJS)</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Title 1"/>
          <p:cNvSpPr txBox="1">
            <a:spLocks/>
          </p:cNvSpPr>
          <p:nvPr/>
        </p:nvSpPr>
        <p:spPr bwMode="auto">
          <a:xfrm>
            <a:off x="609600" y="1036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LANDASAN HUKUM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bwMode="auto">
          <a:xfrm>
            <a:off x="609600" y="23320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Landasan Hukum BPJS Kesehatan :</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1. Undang-Undang Dasar 1945</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2. Undang-Undang Nomor 40 Tahun 2004 tentang Sistem Jaminan Sosial Nasional </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3. Undang-Undang Nomor 24 Tahun 2011 tentang Badan Penyelenggara Jaminan Sosial </a:t>
            </a:r>
            <a:br>
              <a:rPr kumimoji="0" lang="en-US" sz="3200" b="0" i="0" u="none" strike="noStrike" kern="1200" cap="none" spc="0" normalizeH="0" baseline="0" noProof="0" smtClean="0">
                <a:ln>
                  <a:noFill/>
                </a:ln>
                <a:solidFill>
                  <a:schemeClr val="tx1"/>
                </a:solidFill>
                <a:effectLst/>
                <a:uLnTx/>
                <a:uFillTx/>
                <a:latin typeface="+mn-lt"/>
                <a:ea typeface="+mn-ea"/>
                <a:cs typeface="+mn-cs"/>
              </a:rPr>
            </a:b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endParaRPr lang="en-US"/>
          </a:p>
        </p:txBody>
      </p:sp>
      <p:pic>
        <p:nvPicPr>
          <p:cNvPr id="7"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8" name="Rectangle 7"/>
          <p:cNvSpPr/>
          <p:nvPr/>
        </p:nvSpPr>
        <p:spPr>
          <a:xfrm>
            <a:off x="838200" y="2351544"/>
            <a:ext cx="7391400" cy="2677656"/>
          </a:xfrm>
          <a:prstGeom prst="rect">
            <a:avLst/>
          </a:prstGeom>
        </p:spPr>
        <p:txBody>
          <a:bodyPr wrap="square">
            <a:spAutoFit/>
          </a:bodyPr>
          <a:lstStyle/>
          <a:p>
            <a:pPr marL="174625" indent="-174625">
              <a:buFont typeface="Arial" pitchFamily="34" charset="0"/>
              <a:buChar char="•"/>
            </a:pPr>
            <a:r>
              <a:rPr lang="id-ID" sz="2400" dirty="0" smtClean="0"/>
              <a:t>Melakukan dan/atau menerima pendaftaran peserta;</a:t>
            </a:r>
          </a:p>
          <a:p>
            <a:pPr marL="174625" indent="-174625">
              <a:buFont typeface="Arial" pitchFamily="34" charset="0"/>
              <a:buChar char="•"/>
            </a:pPr>
            <a:r>
              <a:rPr lang="id-ID" sz="2400" dirty="0" smtClean="0"/>
              <a:t>Memungut dan mengumpulkan iuran dari peserta dan pemberi kerja;</a:t>
            </a:r>
          </a:p>
          <a:p>
            <a:pPr marL="174625" indent="-174625">
              <a:buFont typeface="Arial" pitchFamily="34" charset="0"/>
              <a:buChar char="•"/>
            </a:pPr>
            <a:r>
              <a:rPr lang="id-ID" sz="2400" dirty="0" smtClean="0"/>
              <a:t>Menerima bantuan iuran dari Pemerintah;</a:t>
            </a:r>
          </a:p>
          <a:p>
            <a:pPr marL="174625" indent="-174625">
              <a:buFont typeface="Arial" pitchFamily="34" charset="0"/>
              <a:buChar char="•"/>
            </a:pPr>
            <a:r>
              <a:rPr lang="id-ID" sz="2400" dirty="0" smtClean="0"/>
              <a:t>Mengelola Dana Jaminan Sosial untuk kepentingan peserta;</a:t>
            </a:r>
          </a:p>
        </p:txBody>
      </p:sp>
      <p:sp>
        <p:nvSpPr>
          <p:cNvPr id="10" name="Title 1"/>
          <p:cNvSpPr txBox="1">
            <a:spLocks/>
          </p:cNvSpPr>
          <p:nvPr/>
        </p:nvSpPr>
        <p:spPr bwMode="auto">
          <a:xfrm>
            <a:off x="609600" y="1036637"/>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TUGAS BPJS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4"/>
          <p:cNvSpPr/>
          <p:nvPr/>
        </p:nvSpPr>
        <p:spPr>
          <a:xfrm>
            <a:off x="1066800" y="2057400"/>
            <a:ext cx="7162800" cy="3046988"/>
          </a:xfrm>
          <a:prstGeom prst="rect">
            <a:avLst/>
          </a:prstGeom>
        </p:spPr>
        <p:txBody>
          <a:bodyPr wrap="square">
            <a:spAutoFit/>
          </a:bodyPr>
          <a:lstStyle/>
          <a:p>
            <a:pPr marL="174625" indent="-174625">
              <a:buFont typeface="Arial" pitchFamily="34" charset="0"/>
              <a:buChar char="•"/>
            </a:pPr>
            <a:r>
              <a:rPr lang="id-ID" sz="2400" dirty="0" smtClean="0"/>
              <a:t>Mengumpulkan dan mengelola data peserta program jaminan sosial;</a:t>
            </a:r>
          </a:p>
          <a:p>
            <a:pPr marL="174625" indent="-174625">
              <a:buFont typeface="Arial" pitchFamily="34" charset="0"/>
              <a:buChar char="•"/>
            </a:pPr>
            <a:r>
              <a:rPr lang="id-ID" sz="2400" dirty="0" smtClean="0"/>
              <a:t>Membayarkan manfaat dan/atau membiayai pelayanan kesehatan sesuai dengan ketentuan program jaminan sosial;</a:t>
            </a:r>
          </a:p>
          <a:p>
            <a:pPr marL="174625" indent="-174625">
              <a:buFont typeface="Arial" pitchFamily="34" charset="0"/>
              <a:buChar char="•"/>
            </a:pPr>
            <a:r>
              <a:rPr lang="id-ID" sz="2400" dirty="0" smtClean="0"/>
              <a:t>Memberikan informasi mengenai penyelenggaraan program jaminan sosial kepada peserta dan masyarakat</a:t>
            </a:r>
            <a:endParaRPr lang="en-US" sz="2400" dirty="0"/>
          </a:p>
        </p:txBody>
      </p:sp>
      <p:sp>
        <p:nvSpPr>
          <p:cNvPr id="6" name="Title 1"/>
          <p:cNvSpPr txBox="1">
            <a:spLocks/>
          </p:cNvSpPr>
          <p:nvPr/>
        </p:nvSpPr>
        <p:spPr bwMode="auto">
          <a:xfrm>
            <a:off x="6096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TUGAS BPJS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FUNGSI BPJS</a:t>
            </a:r>
          </a:p>
        </p:txBody>
      </p:sp>
      <p:sp>
        <p:nvSpPr>
          <p:cNvPr id="5124" name="Content Placeholder 5"/>
          <p:cNvSpPr>
            <a:spLocks noGrp="1"/>
          </p:cNvSpPr>
          <p:nvPr>
            <p:ph idx="1"/>
          </p:nvPr>
        </p:nvSpPr>
        <p:spPr>
          <a:xfrm>
            <a:off x="457200" y="1524000"/>
            <a:ext cx="8229600" cy="4602163"/>
          </a:xfrm>
        </p:spPr>
        <p:txBody>
          <a:bodyPr/>
          <a:lstStyle/>
          <a:p>
            <a:pPr>
              <a:buNone/>
            </a:pPr>
            <a:r>
              <a:rPr lang="en-US" sz="2400" dirty="0" smtClean="0"/>
              <a:t>	M</a:t>
            </a:r>
            <a:r>
              <a:rPr lang="id-ID" sz="2400" dirty="0" smtClean="0"/>
              <a:t>enyelenggarakan program jaminan kesehatan.” Jaminan kesehatan menurut UU SJSN diselenggarakan secara nasional berdasarkan prinsip asuransi sosial dan prinsip ekuitas, dengan tujuan menjamin agar peserta memperoleh manfaat pemeliharaan kesehatan dan perlindungan dalam memenuhi kebutuhan dasar kesehatan.</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WEWENANG BPJS</a:t>
            </a:r>
          </a:p>
        </p:txBody>
      </p:sp>
      <p:sp>
        <p:nvSpPr>
          <p:cNvPr id="6148" name="Content Placeholder 5"/>
          <p:cNvSpPr>
            <a:spLocks noGrp="1"/>
          </p:cNvSpPr>
          <p:nvPr>
            <p:ph idx="1"/>
          </p:nvPr>
        </p:nvSpPr>
        <p:spPr>
          <a:xfrm>
            <a:off x="457200" y="1524000"/>
            <a:ext cx="8229600" cy="4602163"/>
          </a:xfrm>
        </p:spPr>
        <p:txBody>
          <a:bodyPr/>
          <a:lstStyle/>
          <a:p>
            <a:r>
              <a:rPr lang="id-ID" sz="2400" dirty="0" smtClean="0"/>
              <a:t>Menagih pembayaran iuran;</a:t>
            </a:r>
          </a:p>
          <a:p>
            <a:r>
              <a:rPr lang="id-ID" sz="2400" dirty="0" smtClean="0"/>
              <a:t>Menempatkan Dana Jaminan Sosial untuk investasi jangka pendek dan jangka panjang dengan mempertimbangkan aspek likuiditas, solvabilitas, kehati-hatian, keamanan dana, dan hasil yang memadai;</a:t>
            </a:r>
          </a:p>
          <a:p>
            <a:r>
              <a:rPr lang="id-ID" sz="2400" dirty="0" smtClean="0"/>
              <a:t>Melakukan pengawasan dan pemeriksaan atas kepatuhan peserta dan pemberi kerja dalam memenuhi kewajibannya sesuai dengan ketentuan peraturan perundang-undangan jaminan sosial nasional;</a:t>
            </a:r>
          </a:p>
          <a:p>
            <a:r>
              <a:rPr lang="id-ID" sz="2400" dirty="0" smtClean="0"/>
              <a:t>Membuat kesepakatan dengan fasilitas kesehatan mengenai besar pembayaran fasilitas kesehatan yang mengacu pada standar tarif yang ditetapkan oleh Pemerintah;</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WEWENANG BPJS</a:t>
            </a:r>
          </a:p>
        </p:txBody>
      </p:sp>
      <p:sp>
        <p:nvSpPr>
          <p:cNvPr id="8196" name="Content Placeholder 5"/>
          <p:cNvSpPr>
            <a:spLocks noGrp="1"/>
          </p:cNvSpPr>
          <p:nvPr>
            <p:ph idx="1"/>
          </p:nvPr>
        </p:nvSpPr>
        <p:spPr>
          <a:xfrm>
            <a:off x="457200" y="1524000"/>
            <a:ext cx="8229600" cy="4602163"/>
          </a:xfrm>
        </p:spPr>
        <p:txBody>
          <a:bodyPr/>
          <a:lstStyle/>
          <a:p>
            <a:r>
              <a:rPr lang="id-ID" sz="2400" dirty="0" smtClean="0"/>
              <a:t>Membuat atau menghentikan kontrak kerja dengan fasilitas kesehatan;</a:t>
            </a:r>
          </a:p>
          <a:p>
            <a:r>
              <a:rPr lang="id-ID" sz="2400" dirty="0" smtClean="0"/>
              <a:t>Mengenakan sanksi administratif kepada peserta atau pemberi kerja yang tidak memenuhi kewajibannya;</a:t>
            </a:r>
          </a:p>
          <a:p>
            <a:r>
              <a:rPr lang="id-ID" sz="2400" dirty="0" smtClean="0"/>
              <a:t>Melaporkan pemberi kerja kepada instansi yang berwenang mengenai ketidakpatuhannya dalam membayar iuran atau dalam memenuhi kewajiban lain sesuai dengan ketentuan peraturan perundangundangan;</a:t>
            </a:r>
          </a:p>
          <a:p>
            <a:r>
              <a:rPr lang="id-ID" sz="2400" dirty="0" smtClean="0"/>
              <a:t>Melakukan kerjasama dengan pihak lain dalam rangka penyelenggaraan program jaminan sosial.</a:t>
            </a:r>
          </a:p>
          <a:p>
            <a:pPr>
              <a:buNone/>
            </a:pPr>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1265</TotalTime>
  <Words>300</Words>
  <Application>Microsoft Office PowerPoint</Application>
  <PresentationFormat>On-screen Show (4:3)</PresentationFormat>
  <Paragraphs>43</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KEMAMPUAN AKHIR YANG DIHARAPKAN</vt:lpstr>
      <vt:lpstr>Slide 3</vt:lpstr>
      <vt:lpstr>Slide 4</vt:lpstr>
      <vt:lpstr>Slide 5</vt:lpstr>
      <vt:lpstr>Slide 6</vt:lpstr>
      <vt:lpstr>FUNGSI BPJS</vt:lpstr>
      <vt:lpstr>WEWENANG BPJS</vt:lpstr>
      <vt:lpstr>WEWENANG BPJS</vt:lpstr>
      <vt:lpstr>Slide 10</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DELL</cp:lastModifiedBy>
  <cp:revision>212</cp:revision>
  <dcterms:created xsi:type="dcterms:W3CDTF">2010-08-24T06:47:44Z</dcterms:created>
  <dcterms:modified xsi:type="dcterms:W3CDTF">2018-01-05T06:16:04Z</dcterms:modified>
</cp:coreProperties>
</file>