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6" r:id="rId2"/>
    <p:sldId id="335" r:id="rId3"/>
    <p:sldId id="365" r:id="rId4"/>
    <p:sldId id="379" r:id="rId5"/>
    <p:sldId id="366" r:id="rId6"/>
    <p:sldId id="367" r:id="rId7"/>
    <p:sldId id="368" r:id="rId8"/>
    <p:sldId id="369" r:id="rId9"/>
    <p:sldId id="370" r:id="rId10"/>
    <p:sldId id="371" r:id="rId11"/>
    <p:sldId id="372" r:id="rId12"/>
    <p:sldId id="373" r:id="rId13"/>
    <p:sldId id="374" r:id="rId14"/>
    <p:sldId id="375" r:id="rId15"/>
    <p:sldId id="377" r:id="rId16"/>
    <p:sldId id="37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68" d="100"/>
          <a:sy n="68" d="100"/>
        </p:scale>
        <p:origin x="-1386"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9BEBB44-9204-449A-9436-A5F72C709857}" type="datetimeFigureOut">
              <a:rPr lang="id-ID"/>
              <a:pPr>
                <a:defRPr/>
              </a:pPr>
              <a:t>05/01/2018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394B30E-5FCB-408D-8AB7-6845C20018A4}"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1CB1E28-1CD6-4B6C-958E-1F476DC4A252}" type="slidenum">
              <a:rPr lang="id-ID" smtClean="0"/>
              <a:pPr>
                <a:defRPr/>
              </a:pPr>
              <a:t>12</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C335DF1-B908-4762-B319-81971FE1475F}" type="slidenum">
              <a:rPr lang="id-ID" smtClean="0"/>
              <a:pPr>
                <a:defRPr/>
              </a:pPr>
              <a:t>13</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77FE77C-16C3-4398-AB29-C842F197272C}" type="slidenum">
              <a:rPr lang="id-ID" smtClean="0"/>
              <a:pPr>
                <a:defRPr/>
              </a:pPr>
              <a:t>14</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9BE5672-5E57-4CFB-A5C2-FD921A449897}" type="slidenum">
              <a:rPr lang="id-ID" smtClean="0"/>
              <a:pPr>
                <a:defRPr/>
              </a:pPr>
              <a:t>15</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49F7DFB-F621-4143-90F2-60761C29D2C3}" type="slidenum">
              <a:rPr lang="id-ID" smtClean="0"/>
              <a:pPr>
                <a:defRPr/>
              </a:pPr>
              <a:t>16</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B87D338-9A88-4A6A-B763-119A11171C4B}"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180AACD-4BDB-4C4A-9C4E-5FB45D951300}" type="slidenum">
              <a:rPr lang="id-ID" smtClean="0"/>
              <a:pPr>
                <a:defRPr/>
              </a:pPr>
              <a:t>5</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3177A3F-FF02-4D7B-92DE-7BA5E053003D}" type="slidenum">
              <a:rPr lang="id-ID" smtClean="0"/>
              <a:pPr>
                <a:defRPr/>
              </a:pPr>
              <a:t>6</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E32045-4B80-4D17-81D9-D39B5E8ED655}" type="slidenum">
              <a:rPr lang="id-ID" smtClean="0"/>
              <a:pPr>
                <a:defRPr/>
              </a:pPr>
              <a:t>7</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0483743-F6E1-498A-A171-6ED883928016}" type="slidenum">
              <a:rPr lang="id-ID" smtClean="0"/>
              <a:pPr>
                <a:defRPr/>
              </a:pPr>
              <a:t>8</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B9092E-6642-4568-B9C2-4C341DA942F9}" type="slidenum">
              <a:rPr lang="id-ID" smtClean="0"/>
              <a:pPr>
                <a:defRPr/>
              </a:pPr>
              <a:t>9</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0782C78-CF41-4038-B197-39880B1E6FE0}" type="slidenum">
              <a:rPr lang="id-ID" smtClean="0"/>
              <a:pPr>
                <a:defRPr/>
              </a:pPr>
              <a:t>10</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B55416D-0E66-4017-B38A-EFCC579A9F63}" type="slidenum">
              <a:rPr lang="id-ID" smtClean="0"/>
              <a:pPr>
                <a:defRPr/>
              </a:pPr>
              <a:t>11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F0B9B39-5458-4FC2-A4CD-4FD70F2E2D83}"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C0123A-B96C-438E-AA56-80159B7CFD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9FBC89-7FAE-47F7-90F7-632E0A16E252}"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9CB9F-F93B-4496-ACB9-10B898FEDC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9A339A-2AAF-49C4-9197-E410C2CEE0DE}"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7CFE4F-94C6-497D-8ABB-28216A0E3C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0C69A6-D5FD-4DFC-A7A4-088FA154EFC3}"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332F2F-6424-4AA5-9E3D-90E72048AD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6B2CDE-EC27-401E-96A4-F423FCAD5268}"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D8F3F7-E82D-4BEE-86BE-B323AA6C51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940553E-1036-449E-B003-66115D4ED24F}" type="datetime1">
              <a:rPr lang="en-US"/>
              <a:pPr>
                <a:defRPr/>
              </a:pPr>
              <a:t>05/01/2018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DFA3DD-A43A-4BC2-B64F-C39A0AAF61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22BFCD-AC7B-40A6-B174-555E77579E6C}" type="datetime1">
              <a:rPr lang="en-US"/>
              <a:pPr>
                <a:defRPr/>
              </a:pPr>
              <a:t>05/01/2018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62BFAD-EE7A-4390-B85D-F6749E612F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683A3B2-0B60-4969-9B1F-DF4CA0940E77}" type="datetime1">
              <a:rPr lang="en-US"/>
              <a:pPr>
                <a:defRPr/>
              </a:pPr>
              <a:t>05/01/2018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220592-9ED0-4225-85FE-0742940321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2F9E38-E174-4575-93A6-3F28C24F5BCA}" type="datetime1">
              <a:rPr lang="en-US"/>
              <a:pPr>
                <a:defRPr/>
              </a:pPr>
              <a:t>05/01/2018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BFF0A2-CEA4-48F0-BD95-4B91D9F57E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427195-69FC-4C89-9D20-947F3459C0AC}" type="datetime1">
              <a:rPr lang="en-US"/>
              <a:pPr>
                <a:defRPr/>
              </a:pPr>
              <a:t>05/01/2018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3810FE-E2AD-41EF-9E96-8634289E6B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00FA72-65A3-4048-9DF1-FF50E6FA9291}" type="datetime1">
              <a:rPr lang="en-US"/>
              <a:pPr>
                <a:defRPr/>
              </a:pPr>
              <a:t>05/01/2018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33A6C4-D736-4F47-833A-224B6EFED8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6423179-116D-4FDB-85FF-BF328392149F}" type="datetime1">
              <a:rPr lang="en-US"/>
              <a:pPr>
                <a:defRPr/>
              </a:pPr>
              <a:t>05/01/2018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5576388A-37C8-4864-86A6-D008759AAF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4" y="3657600"/>
            <a:ext cx="5921375" cy="1631216"/>
          </a:xfrm>
          <a:prstGeom prst="rect">
            <a:avLst/>
          </a:prstGeom>
          <a:noFill/>
          <a:ln w="9525">
            <a:noFill/>
            <a:miter lim="800000"/>
            <a:headEnd/>
            <a:tailEnd/>
          </a:ln>
        </p:spPr>
        <p:txBody>
          <a:bodyPr wrap="square">
            <a:spAutoFit/>
          </a:bodyPr>
          <a:lstStyle/>
          <a:p>
            <a:pPr algn="ctr"/>
            <a:r>
              <a:rPr lang="en-US" sz="2000" b="1" dirty="0" smtClean="0">
                <a:solidFill>
                  <a:schemeClr val="bg1"/>
                </a:solidFill>
              </a:rPr>
              <a:t>JAMINAN KESEHATAN NASIONAL PERTEMUAN </a:t>
            </a:r>
            <a:r>
              <a:rPr lang="en-US" sz="2000" b="1" dirty="0" smtClean="0">
                <a:solidFill>
                  <a:schemeClr val="bg1"/>
                </a:solidFill>
              </a:rPr>
              <a:t>7</a:t>
            </a:r>
            <a:endParaRPr lang="en-US" sz="2000" b="1" dirty="0" smtClean="0">
              <a:solidFill>
                <a:schemeClr val="bg1"/>
              </a:solidFill>
            </a:endParaRPr>
          </a:p>
          <a:p>
            <a:pPr algn="ctr"/>
            <a:r>
              <a:rPr lang="en-US" sz="2000" b="1" dirty="0" smtClean="0">
                <a:solidFill>
                  <a:schemeClr val="bg1"/>
                </a:solidFill>
              </a:rPr>
              <a:t>YATI MARYATI, SKM</a:t>
            </a:r>
          </a:p>
          <a:p>
            <a:pPr algn="ctr"/>
            <a:r>
              <a:rPr lang="en-US" sz="2000" b="1" dirty="0" smtClean="0">
                <a:solidFill>
                  <a:schemeClr val="bg1"/>
                </a:solidFill>
              </a:rPr>
              <a:t>MANAJEMEN INFORMASI KESEHATAN</a:t>
            </a: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3"/>
          <p:cNvSpPr>
            <a:spLocks noGrp="1"/>
          </p:cNvSpPr>
          <p:nvPr>
            <p:ph type="title"/>
          </p:nvPr>
        </p:nvSpPr>
        <p:spPr>
          <a:xfrm>
            <a:off x="609600" y="1463632"/>
            <a:ext cx="8229600" cy="1143000"/>
          </a:xfrm>
        </p:spPr>
        <p:txBody>
          <a:bodyPr>
            <a:normAutofit fontScale="90000"/>
          </a:bodyPr>
          <a:lstStyle/>
          <a:p>
            <a:r>
              <a:rPr lang="en-US" sz="8000" b="1" dirty="0" smtClean="0">
                <a:latin typeface="Times New Roman" panose="02020603050405020304" pitchFamily="18" charset="0"/>
                <a:cs typeface="Times New Roman" panose="02020603050405020304" pitchFamily="18" charset="0"/>
              </a:rPr>
              <a:t>5 PROGRAM</a:t>
            </a:r>
            <a:r>
              <a:rPr lang="en-US" sz="6600" b="1" dirty="0" smtClean="0">
                <a:latin typeface="Times New Roman" panose="02020603050405020304" pitchFamily="18" charset="0"/>
                <a:cs typeface="Times New Roman" panose="02020603050405020304" pitchFamily="18" charset="0"/>
              </a:rPr>
              <a:t/>
            </a:r>
            <a:br>
              <a:rPr lang="en-US" sz="6600" b="1" dirty="0" smtClean="0">
                <a:latin typeface="Times New Roman" panose="02020603050405020304" pitchFamily="18" charset="0"/>
                <a:cs typeface="Times New Roman" panose="02020603050405020304" pitchFamily="18" charset="0"/>
              </a:rPr>
            </a:br>
            <a:r>
              <a:rPr lang="en-US" sz="4000" b="1" dirty="0" smtClean="0">
                <a:solidFill>
                  <a:srgbClr val="00B050"/>
                </a:solidFill>
                <a:latin typeface="Times New Roman" panose="02020603050405020304" pitchFamily="18" charset="0"/>
                <a:cs typeface="Times New Roman" panose="02020603050405020304" pitchFamily="18" charset="0"/>
              </a:rPr>
              <a:t>JAMINAN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33CC"/>
                </a:solidFill>
                <a:latin typeface="Times New Roman" panose="02020603050405020304" pitchFamily="18" charset="0"/>
                <a:cs typeface="Times New Roman" panose="02020603050405020304" pitchFamily="18" charset="0"/>
              </a:rPr>
              <a:t>KESEHATAN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B050"/>
                </a:solidFill>
                <a:latin typeface="Times New Roman" panose="02020603050405020304" pitchFamily="18" charset="0"/>
                <a:cs typeface="Times New Roman" panose="02020603050405020304" pitchFamily="18" charset="0"/>
              </a:rPr>
              <a:t>NASIONAL</a:t>
            </a:r>
            <a:r>
              <a:rPr lang="en-US" sz="3100" b="1" dirty="0" smtClean="0">
                <a:solidFill>
                  <a:srgbClr val="00B050"/>
                </a:solidFill>
                <a:latin typeface="Times New Roman" panose="02020603050405020304" pitchFamily="18" charset="0"/>
                <a:cs typeface="Times New Roman" panose="02020603050405020304" pitchFamily="18" charset="0"/>
              </a:rPr>
              <a:t/>
            </a:r>
            <a:br>
              <a:rPr lang="en-US" sz="3100" b="1" dirty="0" smtClean="0">
                <a:solidFill>
                  <a:srgbClr val="00B050"/>
                </a:solidFill>
                <a:latin typeface="Times New Roman" panose="02020603050405020304" pitchFamily="18" charset="0"/>
                <a:cs typeface="Times New Roman" panose="02020603050405020304" pitchFamily="18" charset="0"/>
              </a:rPr>
            </a:br>
            <a:endParaRPr lang="en-US" sz="3100" b="1" dirty="0">
              <a:solidFill>
                <a:srgbClr val="00B050"/>
              </a:solidFill>
              <a:latin typeface="Times New Roman" panose="02020603050405020304" pitchFamily="18" charset="0"/>
              <a:cs typeface="Times New Roman" panose="02020603050405020304" pitchFamily="18" charset="0"/>
            </a:endParaRPr>
          </a:p>
        </p:txBody>
      </p:sp>
      <p:sp>
        <p:nvSpPr>
          <p:cNvPr id="6" name="Content Placeholder 7"/>
          <p:cNvSpPr>
            <a:spLocks noGrp="1"/>
          </p:cNvSpPr>
          <p:nvPr>
            <p:ph idx="1"/>
          </p:nvPr>
        </p:nvSpPr>
        <p:spPr>
          <a:xfrm>
            <a:off x="1928794" y="3117879"/>
            <a:ext cx="5295928" cy="2454261"/>
          </a:xfrm>
        </p:spPr>
        <p:txBody>
          <a:bodyPr>
            <a:normAutofit fontScale="85000" lnSpcReduction="10000"/>
          </a:bodyPr>
          <a:lstStyle/>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Kesehatan</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Kecelakaan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Kerja</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Hari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Tua</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Pensiun</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Kematian</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1"/>
          <p:cNvSpPr>
            <a:spLocks noGrp="1"/>
          </p:cNvSpPr>
          <p:nvPr>
            <p:ph type="title"/>
          </p:nvPr>
        </p:nvSpPr>
        <p:spPr>
          <a:xfrm>
            <a:off x="457200" y="728666"/>
            <a:ext cx="8229600" cy="642934"/>
          </a:xfrm>
        </p:spPr>
        <p:txBody>
          <a:bodyPr>
            <a:normAutofit fontScale="90000"/>
          </a:bodyPr>
          <a:lstStyle/>
          <a:p>
            <a:r>
              <a:rPr lang="en-US" b="1" i="1" dirty="0" smtClean="0">
                <a:solidFill>
                  <a:schemeClr val="tx1"/>
                </a:solidFill>
                <a:latin typeface="Times New Roman" panose="02020603050405020304" pitchFamily="18" charset="0"/>
                <a:cs typeface="Times New Roman" panose="02020603050405020304" pitchFamily="18" charset="0"/>
              </a:rPr>
              <a:t>HAK PESERTA JKN</a:t>
            </a:r>
            <a:endParaRPr lang="en-US" b="1" i="1" dirty="0">
              <a:solidFill>
                <a:schemeClr val="tx1"/>
              </a:solidFill>
              <a:latin typeface="Times New Roman" panose="02020603050405020304" pitchFamily="18" charset="0"/>
              <a:cs typeface="Times New Roman" panose="02020603050405020304" pitchFamily="18" charset="0"/>
            </a:endParaRPr>
          </a:p>
        </p:txBody>
      </p:sp>
      <p:sp>
        <p:nvSpPr>
          <p:cNvPr id="6" name="Content Placeholder 2"/>
          <p:cNvSpPr>
            <a:spLocks noGrp="1"/>
          </p:cNvSpPr>
          <p:nvPr>
            <p:ph idx="1"/>
          </p:nvPr>
        </p:nvSpPr>
        <p:spPr>
          <a:xfrm>
            <a:off x="381000" y="1417637"/>
            <a:ext cx="8229600" cy="4525963"/>
          </a:xfrm>
        </p:spPr>
        <p:txBody>
          <a:bodyPr>
            <a:noAutofit/>
          </a:bodyPr>
          <a:lstStyle/>
          <a:p>
            <a:pPr marL="514350" indent="-514350">
              <a:buAutoNum type="arabicPeriod"/>
            </a:pPr>
            <a:r>
              <a:rPr lang="en-US" sz="2100" b="1" dirty="0" err="1" smtClean="0">
                <a:cs typeface="Times New Roman" panose="02020603050405020304" pitchFamily="18" charset="0"/>
              </a:rPr>
              <a:t>Mendapatkan</a:t>
            </a:r>
            <a:r>
              <a:rPr lang="en-US" sz="2100" b="1" dirty="0" smtClean="0">
                <a:cs typeface="Times New Roman" panose="02020603050405020304" pitchFamily="18" charset="0"/>
              </a:rPr>
              <a:t> </a:t>
            </a:r>
            <a:r>
              <a:rPr lang="en-US" sz="2100" b="1" dirty="0" err="1" smtClean="0">
                <a:cs typeface="Times New Roman" panose="02020603050405020304" pitchFamily="18" charset="0"/>
              </a:rPr>
              <a:t>bukti</a:t>
            </a:r>
            <a:r>
              <a:rPr lang="en-US" sz="2100" b="1" dirty="0" smtClean="0">
                <a:cs typeface="Times New Roman" panose="02020603050405020304" pitchFamily="18" charset="0"/>
              </a:rPr>
              <a:t> </a:t>
            </a:r>
            <a:r>
              <a:rPr lang="en-US" sz="2100" b="1" dirty="0" err="1" smtClean="0">
                <a:cs typeface="Times New Roman" panose="02020603050405020304" pitchFamily="18" charset="0"/>
              </a:rPr>
              <a:t>idnetitas</a:t>
            </a:r>
            <a:r>
              <a:rPr lang="en-US" sz="2100" b="1" dirty="0" smtClean="0">
                <a:cs typeface="Times New Roman" panose="02020603050405020304" pitchFamily="18" charset="0"/>
              </a:rPr>
              <a:t> </a:t>
            </a:r>
            <a:r>
              <a:rPr lang="en-US" sz="2100" b="1" dirty="0" err="1" smtClean="0">
                <a:cs typeface="Times New Roman" panose="02020603050405020304" pitchFamily="18" charset="0"/>
              </a:rPr>
              <a:t>sebagai</a:t>
            </a:r>
            <a:r>
              <a:rPr lang="en-US" sz="2100" b="1" dirty="0" smtClean="0">
                <a:cs typeface="Times New Roman" panose="02020603050405020304" pitchFamily="18" charset="0"/>
              </a:rPr>
              <a:t> </a:t>
            </a:r>
            <a:r>
              <a:rPr lang="en-US" sz="2100" b="1" dirty="0" err="1" smtClean="0">
                <a:cs typeface="Times New Roman" panose="02020603050405020304" pitchFamily="18" charset="0"/>
              </a:rPr>
              <a:t>peserta</a:t>
            </a:r>
            <a:r>
              <a:rPr lang="en-US" sz="2100" b="1" dirty="0" smtClean="0">
                <a:cs typeface="Times New Roman" panose="02020603050405020304" pitchFamily="18" charset="0"/>
              </a:rPr>
              <a:t> Program </a:t>
            </a:r>
            <a:r>
              <a:rPr lang="en-US" sz="2100" b="1" dirty="0" err="1" smtClean="0">
                <a:cs typeface="Times New Roman" panose="02020603050405020304" pitchFamily="18" charset="0"/>
              </a:rPr>
              <a:t>Jaminan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a:t>
            </a:r>
            <a:r>
              <a:rPr lang="en-US" sz="2100" b="1" dirty="0" err="1" smtClean="0">
                <a:cs typeface="Times New Roman" panose="02020603050405020304" pitchFamily="18" charset="0"/>
              </a:rPr>
              <a:t>sebagai</a:t>
            </a:r>
            <a:r>
              <a:rPr lang="en-US" sz="2100" b="1" dirty="0" smtClean="0">
                <a:cs typeface="Times New Roman" panose="02020603050405020304" pitchFamily="18" charset="0"/>
              </a:rPr>
              <a:t> </a:t>
            </a:r>
            <a:r>
              <a:rPr lang="en-US" sz="2100" b="1" dirty="0" err="1" smtClean="0">
                <a:cs typeface="Times New Roman" panose="02020603050405020304" pitchFamily="18" charset="0"/>
              </a:rPr>
              <a:t>bukti</a:t>
            </a:r>
            <a:r>
              <a:rPr lang="en-US" sz="2100" b="1" dirty="0" smtClean="0">
                <a:cs typeface="Times New Roman" panose="02020603050405020304" pitchFamily="18" charset="0"/>
              </a:rPr>
              <a:t> </a:t>
            </a:r>
            <a:r>
              <a:rPr lang="en-US" sz="2100" b="1" dirty="0" err="1" smtClean="0">
                <a:cs typeface="Times New Roman" panose="02020603050405020304" pitchFamily="18" charset="0"/>
              </a:rPr>
              <a:t>sah</a:t>
            </a:r>
            <a:r>
              <a:rPr lang="en-US" sz="2100" b="1" dirty="0" smtClean="0">
                <a:cs typeface="Times New Roman" panose="02020603050405020304" pitchFamily="18" charset="0"/>
              </a:rPr>
              <a:t> </a:t>
            </a:r>
            <a:r>
              <a:rPr lang="en-US" sz="2100" b="1" dirty="0" err="1" smtClean="0">
                <a:cs typeface="Times New Roman" panose="02020603050405020304" pitchFamily="18" charset="0"/>
              </a:rPr>
              <a:t>untuk</a:t>
            </a:r>
            <a:r>
              <a:rPr lang="en-US" sz="2100" b="1" dirty="0" smtClean="0">
                <a:cs typeface="Times New Roman" panose="02020603050405020304" pitchFamily="18" charset="0"/>
              </a:rPr>
              <a:t> </a:t>
            </a:r>
            <a:r>
              <a:rPr lang="en-US" sz="2100" b="1" dirty="0" err="1" smtClean="0">
                <a:cs typeface="Times New Roman" panose="02020603050405020304" pitchFamily="18" charset="0"/>
              </a:rPr>
              <a:t>memperoleh</a:t>
            </a:r>
            <a:r>
              <a:rPr lang="en-US" sz="2100" b="1" dirty="0" smtClean="0">
                <a:cs typeface="Times New Roman" panose="02020603050405020304" pitchFamily="18" charset="0"/>
              </a:rPr>
              <a:t> </a:t>
            </a:r>
            <a:r>
              <a:rPr lang="en-US" sz="2100" b="1" dirty="0" err="1" smtClean="0">
                <a:cs typeface="Times New Roman" panose="02020603050405020304" pitchFamily="18" charset="0"/>
              </a:rPr>
              <a:t>pelayanan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514350" indent="-514350">
              <a:buAutoNum type="arabicPeriod"/>
            </a:pPr>
            <a:r>
              <a:rPr lang="en-US" sz="2100" b="1" dirty="0" err="1" smtClean="0">
                <a:cs typeface="Times New Roman" panose="02020603050405020304" pitchFamily="18" charset="0"/>
              </a:rPr>
              <a:t>Memperoleh</a:t>
            </a:r>
            <a:r>
              <a:rPr lang="en-US" sz="2100" b="1" dirty="0" smtClean="0">
                <a:cs typeface="Times New Roman" panose="02020603050405020304" pitchFamily="18" charset="0"/>
              </a:rPr>
              <a:t> </a:t>
            </a:r>
            <a:r>
              <a:rPr lang="en-US" sz="2100" b="1" dirty="0" err="1" smtClean="0">
                <a:cs typeface="Times New Roman" panose="02020603050405020304" pitchFamily="18" charset="0"/>
              </a:rPr>
              <a:t>manfaat</a:t>
            </a:r>
            <a:r>
              <a:rPr lang="en-US" sz="2100" b="1" dirty="0" smtClean="0">
                <a:cs typeface="Times New Roman" panose="02020603050405020304" pitchFamily="18" charset="0"/>
              </a:rPr>
              <a:t> </a:t>
            </a:r>
            <a:r>
              <a:rPr lang="en-US" sz="2100" b="1" dirty="0" err="1" smtClean="0">
                <a:cs typeface="Times New Roman" panose="02020603050405020304" pitchFamily="18" charset="0"/>
              </a:rPr>
              <a:t>dan</a:t>
            </a:r>
            <a:r>
              <a:rPr lang="en-US" sz="2100" b="1" dirty="0" smtClean="0">
                <a:cs typeface="Times New Roman" panose="02020603050405020304" pitchFamily="18" charset="0"/>
              </a:rPr>
              <a:t> </a:t>
            </a:r>
            <a:r>
              <a:rPr lang="en-US" sz="2100" b="1" dirty="0" err="1" smtClean="0">
                <a:cs typeface="Times New Roman" panose="02020603050405020304" pitchFamily="18" charset="0"/>
              </a:rPr>
              <a:t>informasi</a:t>
            </a:r>
            <a:r>
              <a:rPr lang="en-US" sz="2100" b="1" dirty="0" smtClean="0">
                <a:cs typeface="Times New Roman" panose="02020603050405020304" pitchFamily="18" charset="0"/>
              </a:rPr>
              <a:t> </a:t>
            </a:r>
            <a:r>
              <a:rPr lang="en-US" sz="2100" b="1" dirty="0" err="1" smtClean="0">
                <a:cs typeface="Times New Roman" panose="02020603050405020304" pitchFamily="18" charset="0"/>
              </a:rPr>
              <a:t>tentang</a:t>
            </a:r>
            <a:r>
              <a:rPr lang="en-US" sz="2100" b="1" dirty="0" smtClean="0">
                <a:cs typeface="Times New Roman" panose="02020603050405020304" pitchFamily="18" charset="0"/>
              </a:rPr>
              <a:t> </a:t>
            </a:r>
            <a:r>
              <a:rPr lang="en-US" sz="2100" b="1" dirty="0" err="1" smtClean="0">
                <a:cs typeface="Times New Roman" panose="02020603050405020304" pitchFamily="18" charset="0"/>
              </a:rPr>
              <a:t>hak</a:t>
            </a:r>
            <a:r>
              <a:rPr lang="en-US" sz="2100" b="1" dirty="0" smtClean="0">
                <a:cs typeface="Times New Roman" panose="02020603050405020304" pitchFamily="18" charset="0"/>
              </a:rPr>
              <a:t> </a:t>
            </a:r>
            <a:r>
              <a:rPr lang="en-US" sz="2100" b="1" dirty="0" err="1" smtClean="0">
                <a:cs typeface="Times New Roman" panose="02020603050405020304" pitchFamily="18" charset="0"/>
              </a:rPr>
              <a:t>dan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kewajiban</a:t>
            </a:r>
            <a:r>
              <a:rPr lang="en-US" sz="2100" b="1" dirty="0" smtClean="0">
                <a:cs typeface="Times New Roman" panose="02020603050405020304" pitchFamily="18" charset="0"/>
              </a:rPr>
              <a:t> </a:t>
            </a:r>
            <a:r>
              <a:rPr lang="en-US" sz="2100" b="1" dirty="0" err="1" smtClean="0">
                <a:cs typeface="Times New Roman" panose="02020603050405020304" pitchFamily="18" charset="0"/>
              </a:rPr>
              <a:t>serta</a:t>
            </a:r>
            <a:r>
              <a:rPr lang="en-US" sz="2100" b="1" dirty="0" smtClean="0">
                <a:cs typeface="Times New Roman" panose="02020603050405020304" pitchFamily="18" charset="0"/>
              </a:rPr>
              <a:t> </a:t>
            </a:r>
            <a:r>
              <a:rPr lang="en-US" sz="2100" b="1" dirty="0" err="1" smtClean="0">
                <a:cs typeface="Times New Roman" panose="02020603050405020304" pitchFamily="18" charset="0"/>
              </a:rPr>
              <a:t>prosedur</a:t>
            </a:r>
            <a:r>
              <a:rPr lang="en-US" sz="2100" b="1" dirty="0" smtClean="0">
                <a:cs typeface="Times New Roman" panose="02020603050405020304" pitchFamily="18" charset="0"/>
              </a:rPr>
              <a:t> </a:t>
            </a:r>
            <a:r>
              <a:rPr lang="en-US" sz="2100" b="1" dirty="0" err="1" smtClean="0">
                <a:cs typeface="Times New Roman" panose="02020603050405020304" pitchFamily="18" charset="0"/>
              </a:rPr>
              <a:t>pelayanan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a:t>
            </a:r>
            <a:r>
              <a:rPr lang="en-US" sz="2100" b="1" dirty="0" err="1" smtClean="0">
                <a:cs typeface="Times New Roman" panose="02020603050405020304" pitchFamily="18" charset="0"/>
              </a:rPr>
              <a:t>sesuai</a:t>
            </a:r>
            <a:r>
              <a:rPr lang="en-US" sz="2100" b="1" dirty="0" smtClean="0">
                <a:cs typeface="Times New Roman" panose="02020603050405020304" pitchFamily="18" charset="0"/>
              </a:rPr>
              <a:t> </a:t>
            </a:r>
            <a:r>
              <a:rPr lang="en-US" sz="2100" b="1" dirty="0" err="1" smtClean="0">
                <a:cs typeface="Times New Roman" panose="02020603050405020304" pitchFamily="18" charset="0"/>
              </a:rPr>
              <a:t>dengan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ketentuan</a:t>
            </a:r>
            <a:r>
              <a:rPr lang="en-US" sz="2100" b="1" dirty="0" smtClean="0">
                <a:cs typeface="Times New Roman" panose="02020603050405020304" pitchFamily="18" charset="0"/>
              </a:rPr>
              <a:t> yang </a:t>
            </a:r>
            <a:r>
              <a:rPr lang="en-US" sz="2100" b="1" dirty="0" err="1" smtClean="0">
                <a:cs typeface="Times New Roman" panose="02020603050405020304" pitchFamily="18" charset="0"/>
              </a:rPr>
              <a:t>berlaku</a:t>
            </a:r>
            <a:r>
              <a:rPr lang="en-US" sz="2100" b="1" dirty="0" smtClean="0">
                <a:cs typeface="Times New Roman" panose="02020603050405020304" pitchFamily="18" charset="0"/>
              </a:rPr>
              <a:t> </a:t>
            </a:r>
          </a:p>
          <a:p>
            <a:pPr marL="514350" indent="-514350">
              <a:buAutoNum type="arabicPeriod"/>
            </a:pPr>
            <a:r>
              <a:rPr lang="en-US" sz="2100" b="1" dirty="0" err="1" smtClean="0">
                <a:cs typeface="Times New Roman" panose="02020603050405020304" pitchFamily="18" charset="0"/>
              </a:rPr>
              <a:t>Mendapatkan</a:t>
            </a:r>
            <a:r>
              <a:rPr lang="en-US" sz="2100" b="1" dirty="0" smtClean="0">
                <a:cs typeface="Times New Roman" panose="02020603050405020304" pitchFamily="18" charset="0"/>
              </a:rPr>
              <a:t> </a:t>
            </a:r>
            <a:r>
              <a:rPr lang="en-US" sz="2100" b="1" dirty="0" err="1" smtClean="0">
                <a:cs typeface="Times New Roman" panose="02020603050405020304" pitchFamily="18" charset="0"/>
              </a:rPr>
              <a:t>pelayanan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di </a:t>
            </a:r>
            <a:r>
              <a:rPr lang="en-US" sz="2100" b="1" dirty="0" err="1" smtClean="0">
                <a:cs typeface="Times New Roman" panose="02020603050405020304" pitchFamily="18" charset="0"/>
              </a:rPr>
              <a:t>Fasilitas</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yang </a:t>
            </a:r>
            <a:r>
              <a:rPr lang="en-US" sz="2100" b="1" dirty="0" err="1" smtClean="0">
                <a:cs typeface="Times New Roman" panose="02020603050405020304" pitchFamily="18" charset="0"/>
              </a:rPr>
              <a:t>bekerjasama</a:t>
            </a:r>
            <a:r>
              <a:rPr lang="en-US" sz="2100" b="1" dirty="0" smtClean="0">
                <a:cs typeface="Times New Roman" panose="02020603050405020304" pitchFamily="18" charset="0"/>
              </a:rPr>
              <a:t> </a:t>
            </a:r>
            <a:r>
              <a:rPr lang="en-US" sz="2100" b="1" dirty="0" err="1" smtClean="0">
                <a:cs typeface="Times New Roman" panose="02020603050405020304" pitchFamily="18" charset="0"/>
              </a:rPr>
              <a:t>dengan</a:t>
            </a:r>
            <a:r>
              <a:rPr lang="en-US" sz="2100" b="1" dirty="0" smtClean="0">
                <a:cs typeface="Times New Roman" panose="02020603050405020304" pitchFamily="18" charset="0"/>
              </a:rPr>
              <a:t> BPJS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514350" indent="-514350">
              <a:buAutoNum type="arabicPeriod"/>
            </a:pPr>
            <a:r>
              <a:rPr lang="en-US" sz="2100" b="1" dirty="0" err="1" smtClean="0">
                <a:cs typeface="Times New Roman" panose="02020603050405020304" pitchFamily="18" charset="0"/>
              </a:rPr>
              <a:t>Menyampaikan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keluhan</a:t>
            </a:r>
            <a:r>
              <a:rPr lang="en-US" sz="2100" b="1" dirty="0" smtClean="0">
                <a:cs typeface="Times New Roman" panose="02020603050405020304" pitchFamily="18" charset="0"/>
              </a:rPr>
              <a:t>, </a:t>
            </a:r>
            <a:r>
              <a:rPr lang="en-US" sz="2100" b="1" dirty="0" err="1" smtClean="0">
                <a:cs typeface="Times New Roman" panose="02020603050405020304" pitchFamily="18" charset="0"/>
              </a:rPr>
              <a:t>pengaduan</a:t>
            </a:r>
            <a:r>
              <a:rPr lang="en-US" sz="2100" b="1" dirty="0" smtClean="0">
                <a:cs typeface="Times New Roman" panose="02020603050405020304" pitchFamily="18" charset="0"/>
              </a:rPr>
              <a:t>, </a:t>
            </a:r>
            <a:r>
              <a:rPr lang="en-US" sz="2100" b="1" dirty="0" err="1" smtClean="0">
                <a:cs typeface="Times New Roman" panose="02020603050405020304" pitchFamily="18" charset="0"/>
              </a:rPr>
              <a:t>kritik</a:t>
            </a:r>
            <a:r>
              <a:rPr lang="en-US" sz="2100" b="1" dirty="0" smtClean="0">
                <a:cs typeface="Times New Roman" panose="02020603050405020304" pitchFamily="18" charset="0"/>
              </a:rPr>
              <a:t> </a:t>
            </a:r>
            <a:r>
              <a:rPr lang="en-US" sz="2100" b="1" dirty="0" err="1" smtClean="0">
                <a:cs typeface="Times New Roman" panose="02020603050405020304" pitchFamily="18" charset="0"/>
              </a:rPr>
              <a:t>dan</a:t>
            </a:r>
            <a:r>
              <a:rPr lang="en-US" sz="2100" b="1" dirty="0" smtClean="0">
                <a:cs typeface="Times New Roman" panose="02020603050405020304" pitchFamily="18" charset="0"/>
              </a:rPr>
              <a:t> saran </a:t>
            </a:r>
            <a:r>
              <a:rPr lang="en-US" sz="2100" b="1" dirty="0" err="1" smtClean="0">
                <a:cs typeface="Times New Roman" panose="02020603050405020304" pitchFamily="18" charset="0"/>
              </a:rPr>
              <a:t>ke</a:t>
            </a:r>
            <a:r>
              <a:rPr lang="en-US" sz="2100" b="1" dirty="0" smtClean="0">
                <a:cs typeface="Times New Roman" panose="02020603050405020304" pitchFamily="18" charset="0"/>
              </a:rPr>
              <a:t>:</a:t>
            </a:r>
          </a:p>
          <a:p>
            <a:pPr marL="0" indent="0">
              <a:buNone/>
            </a:pPr>
            <a:r>
              <a:rPr lang="en-US" sz="2100" b="1" dirty="0">
                <a:cs typeface="Times New Roman" panose="02020603050405020304" pitchFamily="18" charset="0"/>
              </a:rPr>
              <a:t> </a:t>
            </a:r>
            <a:r>
              <a:rPr lang="en-US" sz="2100" b="1" dirty="0" smtClean="0">
                <a:cs typeface="Times New Roman" panose="02020603050405020304" pitchFamily="18" charset="0"/>
              </a:rPr>
              <a:t>      -Call Center 500400</a:t>
            </a:r>
          </a:p>
          <a:p>
            <a:pPr marL="0" indent="0">
              <a:buNone/>
            </a:pPr>
            <a:r>
              <a:rPr lang="en-US" sz="2100" b="1" dirty="0" smtClean="0">
                <a:cs typeface="Times New Roman" panose="02020603050405020304" pitchFamily="18" charset="0"/>
              </a:rPr>
              <a:t>       -Kantor BPJS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0" indent="0">
              <a:buNone/>
            </a:pPr>
            <a:r>
              <a:rPr lang="en-US" sz="2100" b="1" dirty="0" smtClean="0">
                <a:cs typeface="Times New Roman" panose="02020603050405020304" pitchFamily="18" charset="0"/>
              </a:rPr>
              <a:t>       -Website BPJS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0" indent="0">
              <a:buNone/>
            </a:pPr>
            <a:r>
              <a:rPr lang="en-US" sz="2100" b="1" dirty="0" smtClean="0">
                <a:cs typeface="Times New Roman" panose="02020603050405020304" pitchFamily="18" charset="0"/>
              </a:rPr>
              <a:t>       -BPJS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Center di </a:t>
            </a:r>
            <a:r>
              <a:rPr lang="en-US" sz="2100" b="1" dirty="0" err="1" smtClean="0">
                <a:cs typeface="Times New Roman" panose="02020603050405020304" pitchFamily="18" charset="0"/>
              </a:rPr>
              <a:t>Rumah</a:t>
            </a:r>
            <a:r>
              <a:rPr lang="en-US" sz="2100" b="1" dirty="0" smtClean="0">
                <a:cs typeface="Times New Roman" panose="02020603050405020304" pitchFamily="18" charset="0"/>
              </a:rPr>
              <a:t> </a:t>
            </a:r>
            <a:r>
              <a:rPr lang="en-US" sz="2100" b="1" dirty="0" err="1" smtClean="0">
                <a:cs typeface="Times New Roman" panose="02020603050405020304" pitchFamily="18" charset="0"/>
              </a:rPr>
              <a:t>Sakit</a:t>
            </a:r>
            <a:endParaRPr lang="en-US" sz="2100" b="1" dirty="0" smtClean="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1"/>
          <p:cNvSpPr>
            <a:spLocks noGrp="1"/>
          </p:cNvSpPr>
          <p:nvPr>
            <p:ph type="title"/>
          </p:nvPr>
        </p:nvSpPr>
        <p:spPr>
          <a:xfrm>
            <a:off x="433358" y="593740"/>
            <a:ext cx="8329642" cy="930260"/>
          </a:xfrm>
        </p:spPr>
        <p:txBody>
          <a:bodyPr>
            <a:noAutofit/>
          </a:bodyPr>
          <a:lstStyle/>
          <a:p>
            <a:r>
              <a:rPr lang="en-US" sz="3600" dirty="0" err="1" smtClean="0">
                <a:solidFill>
                  <a:schemeClr val="tx1"/>
                </a:solidFill>
              </a:rPr>
              <a:t>Jenis</a:t>
            </a:r>
            <a:r>
              <a:rPr lang="en-US" sz="3600" dirty="0" smtClean="0">
                <a:solidFill>
                  <a:schemeClr val="tx1"/>
                </a:solidFill>
              </a:rPr>
              <a:t> </a:t>
            </a:r>
            <a:r>
              <a:rPr lang="en-US" sz="3600" dirty="0" err="1" smtClean="0">
                <a:solidFill>
                  <a:schemeClr val="tx1"/>
                </a:solidFill>
              </a:rPr>
              <a:t>Kepesertaan</a:t>
            </a:r>
            <a:r>
              <a:rPr lang="en-US" sz="3600" dirty="0" smtClean="0">
                <a:solidFill>
                  <a:schemeClr val="tx1"/>
                </a:solidFill>
              </a:rPr>
              <a:t> </a:t>
            </a:r>
            <a:r>
              <a:rPr lang="en-US" sz="3600" dirty="0" err="1" smtClean="0">
                <a:solidFill>
                  <a:schemeClr val="tx1"/>
                </a:solidFill>
              </a:rPr>
              <a:t>dalam</a:t>
            </a:r>
            <a:r>
              <a:rPr lang="en-US" sz="3600" dirty="0" smtClean="0">
                <a:solidFill>
                  <a:schemeClr val="tx1"/>
                </a:solidFill>
              </a:rPr>
              <a:t> </a:t>
            </a:r>
            <a:r>
              <a:rPr lang="en-US" sz="3600" dirty="0" err="1" smtClean="0">
                <a:solidFill>
                  <a:schemeClr val="tx1"/>
                </a:solidFill>
              </a:rPr>
              <a:t>Jaminan</a:t>
            </a:r>
            <a:r>
              <a:rPr lang="en-US" sz="3600" dirty="0" smtClean="0">
                <a:solidFill>
                  <a:schemeClr val="tx1"/>
                </a:solidFill>
              </a:rPr>
              <a:t> </a:t>
            </a:r>
            <a:r>
              <a:rPr lang="en-US" sz="3600" dirty="0" err="1" smtClean="0">
                <a:solidFill>
                  <a:schemeClr val="tx1"/>
                </a:solidFill>
              </a:rPr>
              <a:t>Kesehatan</a:t>
            </a:r>
            <a:r>
              <a:rPr lang="en-US" sz="3600" dirty="0" smtClean="0">
                <a:solidFill>
                  <a:schemeClr val="tx1"/>
                </a:solidFill>
              </a:rPr>
              <a:t> </a:t>
            </a:r>
            <a:r>
              <a:rPr lang="en-US" sz="3600" dirty="0" err="1" smtClean="0">
                <a:solidFill>
                  <a:schemeClr val="tx1"/>
                </a:solidFill>
              </a:rPr>
              <a:t>Nasional</a:t>
            </a:r>
            <a:r>
              <a:rPr lang="en-US" sz="3600" dirty="0" smtClean="0">
                <a:solidFill>
                  <a:schemeClr val="tx1"/>
                </a:solidFill>
              </a:rPr>
              <a:t> (JKN)</a:t>
            </a:r>
            <a:endParaRPr lang="id-ID" sz="3600" dirty="0">
              <a:solidFill>
                <a:schemeClr val="tx1"/>
              </a:solidFill>
            </a:endParaRPr>
          </a:p>
        </p:txBody>
      </p:sp>
      <p:graphicFrame>
        <p:nvGraphicFramePr>
          <p:cNvPr id="6" name="Content Placeholder 3"/>
          <p:cNvGraphicFramePr>
            <a:graphicFrameLocks noGrp="1"/>
          </p:cNvGraphicFramePr>
          <p:nvPr>
            <p:ph sz="quarter" idx="1"/>
          </p:nvPr>
        </p:nvGraphicFramePr>
        <p:xfrm>
          <a:off x="457200" y="1676400"/>
          <a:ext cx="8305800" cy="4343400"/>
        </p:xfrm>
        <a:graphic>
          <a:graphicData uri="http://schemas.openxmlformats.org/drawingml/2006/table">
            <a:tbl>
              <a:tblPr firstRow="1" bandRow="1">
                <a:tableStyleId>{5C22544A-7EE6-4342-B048-85BDC9FD1C3A}</a:tableStyleId>
              </a:tblPr>
              <a:tblGrid>
                <a:gridCol w="3845278"/>
                <a:gridCol w="4460522"/>
              </a:tblGrid>
              <a:tr h="493568">
                <a:tc>
                  <a:txBody>
                    <a:bodyPr/>
                    <a:lstStyle/>
                    <a:p>
                      <a:pPr algn="ctr"/>
                      <a:r>
                        <a:rPr lang="id-ID" sz="2400" dirty="0" smtClean="0"/>
                        <a:t>PBI</a:t>
                      </a:r>
                      <a:endParaRPr lang="id-ID" sz="2400" dirty="0"/>
                    </a:p>
                  </a:txBody>
                  <a:tcPr/>
                </a:tc>
                <a:tc>
                  <a:txBody>
                    <a:bodyPr/>
                    <a:lstStyle/>
                    <a:p>
                      <a:pPr algn="ctr"/>
                      <a:r>
                        <a:rPr lang="id-ID" sz="2400" dirty="0" smtClean="0"/>
                        <a:t>NON PBI</a:t>
                      </a:r>
                      <a:endParaRPr lang="id-ID" sz="2400" dirty="0"/>
                    </a:p>
                  </a:txBody>
                  <a:tcPr/>
                </a:tc>
              </a:tr>
              <a:tr h="888423">
                <a:tc>
                  <a:txBody>
                    <a:bodyPr/>
                    <a:lstStyle/>
                    <a:p>
                      <a:r>
                        <a:rPr lang="id-ID" sz="2400" dirty="0" smtClean="0"/>
                        <a:t>Iur di bayarkan</a:t>
                      </a:r>
                      <a:r>
                        <a:rPr lang="id-ID" sz="2400" baseline="0" dirty="0" smtClean="0"/>
                        <a:t> oleh pemerintah</a:t>
                      </a:r>
                      <a:endParaRPr lang="id-ID"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400" dirty="0" smtClean="0"/>
                        <a:t>Bayar iur</a:t>
                      </a:r>
                      <a:r>
                        <a:rPr lang="id-ID" sz="2400" baseline="0" dirty="0" smtClean="0"/>
                        <a:t> mandiri</a:t>
                      </a:r>
                      <a:endParaRPr lang="id-ID" sz="2400" dirty="0" smtClean="0"/>
                    </a:p>
                  </a:txBody>
                  <a:tcPr/>
                </a:tc>
              </a:tr>
              <a:tr h="1678132">
                <a:tc>
                  <a:txBody>
                    <a:bodyPr/>
                    <a:lstStyle/>
                    <a:p>
                      <a:r>
                        <a:rPr lang="id-ID" sz="2400" dirty="0" smtClean="0"/>
                        <a:t>Hak kelas rawat </a:t>
                      </a:r>
                      <a:r>
                        <a:rPr lang="en-US" sz="2400" dirty="0" err="1" smtClean="0"/>
                        <a:t>yaitu</a:t>
                      </a:r>
                      <a:r>
                        <a:rPr lang="en-US" sz="2400" dirty="0" smtClean="0"/>
                        <a:t> </a:t>
                      </a:r>
                      <a:r>
                        <a:rPr lang="id-ID" sz="2400" dirty="0" smtClean="0"/>
                        <a:t>kelas III</a:t>
                      </a:r>
                      <a:endParaRPr lang="id-ID" sz="2400" dirty="0"/>
                    </a:p>
                  </a:txBody>
                  <a:tcPr/>
                </a:tc>
                <a:tc>
                  <a:txBody>
                    <a:bodyPr/>
                    <a:lstStyle/>
                    <a:p>
                      <a:r>
                        <a:rPr lang="en-US" sz="2400" dirty="0" err="1" smtClean="0"/>
                        <a:t>Hak</a:t>
                      </a:r>
                      <a:r>
                        <a:rPr lang="en-US" sz="2400" dirty="0" smtClean="0"/>
                        <a:t> k</a:t>
                      </a:r>
                      <a:r>
                        <a:rPr lang="id-ID" sz="2400" dirty="0" smtClean="0"/>
                        <a:t>elas rawat </a:t>
                      </a:r>
                      <a:r>
                        <a:rPr lang="en-US" sz="2400" dirty="0" smtClean="0"/>
                        <a:t> </a:t>
                      </a:r>
                      <a:r>
                        <a:rPr lang="en-US" sz="2400" dirty="0" err="1" smtClean="0"/>
                        <a:t>yaitu</a:t>
                      </a:r>
                      <a:r>
                        <a:rPr lang="en-US" sz="2400" dirty="0" smtClean="0"/>
                        <a:t> </a:t>
                      </a:r>
                      <a:r>
                        <a:rPr lang="en-US" sz="2400" dirty="0" err="1" smtClean="0"/>
                        <a:t>kelas</a:t>
                      </a:r>
                      <a:r>
                        <a:rPr lang="en-US" sz="2400" dirty="0" smtClean="0"/>
                        <a:t> </a:t>
                      </a:r>
                      <a:r>
                        <a:rPr lang="id-ID" sz="2400" dirty="0" smtClean="0"/>
                        <a:t> III,</a:t>
                      </a:r>
                      <a:r>
                        <a:rPr lang="en-US" sz="2400" dirty="0" smtClean="0"/>
                        <a:t> </a:t>
                      </a:r>
                      <a:r>
                        <a:rPr lang="en-US" sz="2400" dirty="0" err="1" smtClean="0"/>
                        <a:t>kelas</a:t>
                      </a:r>
                      <a:r>
                        <a:rPr lang="id-ID" sz="2400" dirty="0" smtClean="0"/>
                        <a:t> II, </a:t>
                      </a:r>
                      <a:r>
                        <a:rPr lang="en-US" sz="2400" dirty="0" err="1" smtClean="0"/>
                        <a:t>kelas</a:t>
                      </a:r>
                      <a:r>
                        <a:rPr lang="en-US" sz="2400" dirty="0" smtClean="0"/>
                        <a:t> </a:t>
                      </a:r>
                      <a:r>
                        <a:rPr lang="id-ID" sz="2400" dirty="0" smtClean="0"/>
                        <a:t>I</a:t>
                      </a:r>
                      <a:r>
                        <a:rPr lang="en-US" sz="2400" baseline="0" dirty="0" smtClean="0"/>
                        <a:t> </a:t>
                      </a:r>
                      <a:r>
                        <a:rPr lang="en-US" sz="2400" baseline="0" dirty="0" err="1" smtClean="0"/>
                        <a:t>atau</a:t>
                      </a:r>
                      <a:r>
                        <a:rPr lang="id-ID" sz="2400" dirty="0" smtClean="0"/>
                        <a:t> VIP</a:t>
                      </a:r>
                    </a:p>
                    <a:p>
                      <a:r>
                        <a:rPr lang="id-ID" sz="2400" dirty="0" smtClean="0"/>
                        <a:t>(sesuai pilihan iur yang dibayarkan)</a:t>
                      </a:r>
                      <a:endParaRPr lang="id-ID" sz="2400" dirty="0"/>
                    </a:p>
                  </a:txBody>
                  <a:tcPr/>
                </a:tc>
              </a:tr>
              <a:tr h="1283277">
                <a:tc>
                  <a:txBody>
                    <a:bodyPr/>
                    <a:lstStyle/>
                    <a:p>
                      <a:r>
                        <a:rPr lang="id-ID" sz="2400" dirty="0" smtClean="0"/>
                        <a:t>Tidak boleh naik kelas (bila minta kenaikan kelas rawat jaminan BPJS gugur)</a:t>
                      </a:r>
                      <a:endParaRPr lang="id-ID" sz="2400" dirty="0"/>
                    </a:p>
                  </a:txBody>
                  <a:tcPr/>
                </a:tc>
                <a:tc>
                  <a:txBody>
                    <a:bodyPr/>
                    <a:lstStyle/>
                    <a:p>
                      <a:r>
                        <a:rPr lang="id-ID" sz="2400" dirty="0" smtClean="0"/>
                        <a:t>Bisa</a:t>
                      </a:r>
                      <a:r>
                        <a:rPr lang="id-ID" sz="2400" baseline="0" dirty="0" smtClean="0"/>
                        <a:t> naik kelas  </a:t>
                      </a:r>
                    </a:p>
                    <a:p>
                      <a:r>
                        <a:rPr lang="id-ID" sz="2400" baseline="0" dirty="0" smtClean="0"/>
                        <a:t>(sesuai  PMK no 4)</a:t>
                      </a:r>
                      <a:endParaRPr lang="id-ID" sz="2400" dirty="0"/>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1"/>
          <p:cNvSpPr>
            <a:spLocks noGrp="1"/>
          </p:cNvSpPr>
          <p:nvPr>
            <p:ph type="title"/>
          </p:nvPr>
        </p:nvSpPr>
        <p:spPr>
          <a:xfrm>
            <a:off x="228600" y="762000"/>
            <a:ext cx="8686800" cy="838200"/>
          </a:xfrm>
        </p:spPr>
        <p:txBody>
          <a:bodyPr>
            <a:normAutofit/>
          </a:bodyPr>
          <a:lstStyle/>
          <a:p>
            <a:r>
              <a:rPr lang="en-US" sz="3200" b="1" dirty="0" err="1" smtClean="0">
                <a:solidFill>
                  <a:schemeClr val="tx1"/>
                </a:solidFill>
                <a:latin typeface="Times New Roman" pitchFamily="18" charset="0"/>
                <a:cs typeface="Times New Roman" pitchFamily="18" charset="0"/>
              </a:rPr>
              <a:t>Pelayanan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Kesehatan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di</a:t>
            </a:r>
            <a:r>
              <a:rPr lang="en-US" sz="3200" b="1" dirty="0" smtClean="0">
                <a:solidFill>
                  <a:schemeClr val="tx1"/>
                </a:solidFill>
                <a:latin typeface="Times New Roman" pitchFamily="18" charset="0"/>
                <a:cs typeface="Times New Roman" pitchFamily="18" charset="0"/>
              </a:rPr>
              <a:t> FKRTL: </a:t>
            </a:r>
            <a:endParaRPr lang="en-US" sz="3200" dirty="0">
              <a:solidFill>
                <a:schemeClr val="tx1"/>
              </a:solidFill>
              <a:latin typeface="Times New Roman" pitchFamily="18" charset="0"/>
              <a:cs typeface="Times New Roman" pitchFamily="18" charset="0"/>
            </a:endParaRPr>
          </a:p>
        </p:txBody>
      </p:sp>
      <p:sp>
        <p:nvSpPr>
          <p:cNvPr id="6" name="Content Placeholder 2"/>
          <p:cNvSpPr>
            <a:spLocks noGrp="1"/>
          </p:cNvSpPr>
          <p:nvPr>
            <p:ph sz="quarter" idx="1"/>
          </p:nvPr>
        </p:nvSpPr>
        <p:spPr>
          <a:xfrm>
            <a:off x="0" y="1600200"/>
            <a:ext cx="9144000" cy="5867400"/>
          </a:xfrm>
        </p:spPr>
        <p:txBody>
          <a:bodyPr>
            <a:noAutofit/>
          </a:bodyPr>
          <a:lstStyle/>
          <a:p>
            <a:pPr marL="457200" indent="-457200">
              <a:buFont typeface="+mj-lt"/>
              <a:buAutoNum type="arabicPeriod"/>
            </a:pPr>
            <a:r>
              <a:rPr lang="en-US" sz="2400" dirty="0" err="1" smtClean="0">
                <a:latin typeface="Times New Roman" pitchFamily="18" charset="0"/>
                <a:cs typeface="Times New Roman" pitchFamily="18" charset="0"/>
              </a:rPr>
              <a:t>Administrasi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pelayanan</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Pemeriksaan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pengobatan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konsultasi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spesialistik</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Tindakan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baik</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bedah</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/non-</a:t>
            </a:r>
            <a:r>
              <a:rPr lang="en-US" sz="2400" dirty="0" err="1" smtClean="0">
                <a:latin typeface="Times New Roman" pitchFamily="18" charset="0"/>
                <a:cs typeface="Times New Roman" pitchFamily="18" charset="0"/>
              </a:rPr>
              <a:t>bedah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sesuai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indikasi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Pelayanan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obat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habis</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pakai</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Pelayanan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penunjang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diagnostik</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Rehabilitasi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medis</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Laboratorium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darah</a:t>
            </a:r>
            <a:r>
              <a:rPr lang="en-US" sz="2400" dirty="0" smtClean="0">
                <a:latin typeface="Times New Roman" pitchFamily="18" charset="0"/>
                <a:cs typeface="Times New Roman" pitchFamily="18" charset="0"/>
              </a:rPr>
              <a:t>, urine)</a:t>
            </a:r>
          </a:p>
          <a:p>
            <a:pPr marL="457200" indent="-457200">
              <a:buFont typeface="+mj-lt"/>
              <a:buAutoNum type="arabicPeriod"/>
            </a:pPr>
            <a:r>
              <a:rPr lang="en-US" sz="2400" dirty="0" err="1" smtClean="0">
                <a:latin typeface="Times New Roman" pitchFamily="18" charset="0"/>
                <a:cs typeface="Times New Roman" pitchFamily="18" charset="0"/>
              </a:rPr>
              <a:t>Perawatan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inap</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non-</a:t>
            </a:r>
            <a:r>
              <a:rPr lang="en-US" sz="2400" dirty="0" err="1" smtClean="0">
                <a:latin typeface="Times New Roman" pitchFamily="18" charset="0"/>
                <a:cs typeface="Times New Roman" pitchFamily="18" charset="0"/>
              </a:rPr>
              <a:t>intensif</a:t>
            </a:r>
            <a:endParaRPr lang="en-US" sz="2400" dirty="0" smtClean="0">
              <a:latin typeface="Times New Roman" pitchFamily="18" charset="0"/>
              <a:cs typeface="Times New Roman" pitchFamily="18" charset="0"/>
            </a:endParaRPr>
          </a:p>
          <a:p>
            <a:pPr marL="457200" indent="-457200">
              <a:buFont typeface="+mj-lt"/>
              <a:buAutoNum type="arabicPeriod"/>
            </a:pPr>
            <a:r>
              <a:rPr lang="nl-NL" sz="2400" dirty="0" smtClean="0">
                <a:latin typeface="Times New Roman" pitchFamily="18" charset="0"/>
                <a:cs typeface="Times New Roman" pitchFamily="18" charset="0"/>
              </a:rPr>
              <a:t>Perawatan </a:t>
            </a:r>
            <a:r>
              <a:rPr lang="nl-NL" sz="2400" dirty="0">
                <a:latin typeface="Times New Roman" pitchFamily="18" charset="0"/>
                <a:cs typeface="Times New Roman" pitchFamily="18" charset="0"/>
              </a:rPr>
              <a:t>inap di ruang </a:t>
            </a:r>
            <a:r>
              <a:rPr lang="nl-NL" sz="2400" dirty="0" smtClean="0">
                <a:latin typeface="Times New Roman" pitchFamily="18" charset="0"/>
                <a:cs typeface="Times New Roman" pitchFamily="18" charset="0"/>
              </a:rPr>
              <a:t> intensif</a:t>
            </a:r>
          </a:p>
          <a:p>
            <a:pPr marL="457200" indent="-457200">
              <a:buFont typeface="+mj-lt"/>
              <a:buAutoNum type="arabicPeriod"/>
            </a:pPr>
            <a:r>
              <a:rPr lang="en-US" sz="2400" dirty="0" err="1" smtClean="0">
                <a:latin typeface="Times New Roman" pitchFamily="18" charset="0"/>
                <a:cs typeface="Times New Roman" pitchFamily="18" charset="0"/>
              </a:rPr>
              <a:t>Akupunktur</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grpSp>
        <p:nvGrpSpPr>
          <p:cNvPr id="5" name="Group 4"/>
          <p:cNvGrpSpPr/>
          <p:nvPr/>
        </p:nvGrpSpPr>
        <p:grpSpPr>
          <a:xfrm>
            <a:off x="749808" y="1655986"/>
            <a:ext cx="7936992" cy="331948"/>
            <a:chOff x="2019291" y="-9348"/>
            <a:chExt cx="7398258" cy="636186"/>
          </a:xfrm>
          <a:solidFill>
            <a:schemeClr val="accent1">
              <a:lumMod val="20000"/>
              <a:lumOff val="80000"/>
            </a:schemeClr>
          </a:solidFill>
        </p:grpSpPr>
        <p:sp>
          <p:nvSpPr>
            <p:cNvPr id="6" name="Pentagon 5"/>
            <p:cNvSpPr/>
            <p:nvPr/>
          </p:nvSpPr>
          <p:spPr>
            <a:xfrm rot="10800000">
              <a:off x="2019291" y="3558"/>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7" name="Pentagon 4"/>
            <p:cNvSpPr/>
            <p:nvPr/>
          </p:nvSpPr>
          <p:spPr>
            <a:xfrm>
              <a:off x="2175111" y="-9348"/>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smtClean="0">
                  <a:solidFill>
                    <a:prstClr val="black"/>
                  </a:solidFill>
                </a:rPr>
                <a:t>Alat</a:t>
              </a:r>
              <a:r>
                <a:rPr lang="en-US" sz="2000" dirty="0" smtClean="0">
                  <a:solidFill>
                    <a:prstClr val="black"/>
                  </a:solidFill>
                </a:rPr>
                <a:t> </a:t>
              </a:r>
              <a:r>
                <a:rPr lang="en-US" sz="2000" dirty="0" err="1" smtClean="0">
                  <a:solidFill>
                    <a:prstClr val="black"/>
                  </a:solidFill>
                </a:rPr>
                <a:t>kontrasepsi</a:t>
              </a:r>
              <a:r>
                <a:rPr lang="en-US" sz="2000" dirty="0" smtClean="0">
                  <a:solidFill>
                    <a:prstClr val="black"/>
                  </a:solidFill>
                </a:rPr>
                <a:t>, </a:t>
              </a:r>
              <a:r>
                <a:rPr lang="en-US" sz="2000" dirty="0" err="1" smtClean="0">
                  <a:solidFill>
                    <a:prstClr val="black"/>
                  </a:solidFill>
                </a:rPr>
                <a:t>kosmetik</a:t>
              </a:r>
              <a:r>
                <a:rPr lang="en-US" sz="2000" dirty="0" smtClean="0">
                  <a:solidFill>
                    <a:prstClr val="black"/>
                  </a:solidFill>
                </a:rPr>
                <a:t>, </a:t>
              </a:r>
              <a:r>
                <a:rPr lang="en-US" sz="2000" dirty="0" err="1" smtClean="0">
                  <a:solidFill>
                    <a:prstClr val="black"/>
                  </a:solidFill>
                </a:rPr>
                <a:t>makanan</a:t>
              </a:r>
              <a:r>
                <a:rPr lang="en-US" sz="2000" dirty="0" smtClean="0">
                  <a:solidFill>
                    <a:prstClr val="black"/>
                  </a:solidFill>
                </a:rPr>
                <a:t> </a:t>
              </a:r>
              <a:r>
                <a:rPr lang="en-US" sz="2000" dirty="0" err="1" smtClean="0">
                  <a:solidFill>
                    <a:prstClr val="black"/>
                  </a:solidFill>
                </a:rPr>
                <a:t>bayi</a:t>
              </a:r>
              <a:r>
                <a:rPr lang="en-US" sz="2000" dirty="0" smtClean="0">
                  <a:solidFill>
                    <a:prstClr val="black"/>
                  </a:solidFill>
                </a:rPr>
                <a:t> </a:t>
              </a:r>
              <a:r>
                <a:rPr lang="en-US" sz="2000" dirty="0" err="1" smtClean="0">
                  <a:solidFill>
                    <a:prstClr val="black"/>
                  </a:solidFill>
                </a:rPr>
                <a:t>dan</a:t>
              </a:r>
              <a:r>
                <a:rPr lang="en-US" sz="2000" dirty="0" smtClean="0">
                  <a:solidFill>
                    <a:prstClr val="black"/>
                  </a:solidFill>
                </a:rPr>
                <a:t> susu2</a:t>
              </a:r>
              <a:endParaRPr lang="en-US" sz="2000" dirty="0">
                <a:solidFill>
                  <a:prstClr val="black"/>
                </a:solidFill>
              </a:endParaRPr>
            </a:p>
          </p:txBody>
        </p:sp>
      </p:grpSp>
      <p:sp>
        <p:nvSpPr>
          <p:cNvPr id="8" name="Oval 7"/>
          <p:cNvSpPr/>
          <p:nvPr/>
        </p:nvSpPr>
        <p:spPr>
          <a:xfrm>
            <a:off x="457200" y="900720"/>
            <a:ext cx="380999"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grpSp>
        <p:nvGrpSpPr>
          <p:cNvPr id="9" name="Group 8"/>
          <p:cNvGrpSpPr/>
          <p:nvPr/>
        </p:nvGrpSpPr>
        <p:grpSpPr>
          <a:xfrm>
            <a:off x="749808" y="2138771"/>
            <a:ext cx="7936992" cy="438349"/>
            <a:chOff x="2019291" y="1622226"/>
            <a:chExt cx="7398258" cy="623280"/>
          </a:xfrm>
          <a:solidFill>
            <a:schemeClr val="accent1">
              <a:lumMod val="20000"/>
              <a:lumOff val="80000"/>
            </a:schemeClr>
          </a:solidFill>
        </p:grpSpPr>
        <p:sp>
          <p:nvSpPr>
            <p:cNvPr id="10" name="Pentagon 9"/>
            <p:cNvSpPr/>
            <p:nvPr/>
          </p:nvSpPr>
          <p:spPr>
            <a:xfrm rot="10800000">
              <a:off x="2019291" y="1622226"/>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11" name="Pentagon 10"/>
            <p:cNvSpPr/>
            <p:nvPr/>
          </p:nvSpPr>
          <p:spPr>
            <a:xfrm rot="21600000">
              <a:off x="2175111" y="1622226"/>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a:solidFill>
                    <a:prstClr val="black"/>
                  </a:solidFill>
                </a:rPr>
                <a:t>P</a:t>
              </a:r>
              <a:r>
                <a:rPr lang="id-ID" sz="2000" dirty="0">
                  <a:solidFill>
                    <a:prstClr val="black"/>
                  </a:solidFill>
                </a:rPr>
                <a:t>elayanan </a:t>
              </a:r>
              <a:r>
                <a:rPr lang="en-US" sz="2000" dirty="0" err="1">
                  <a:solidFill>
                    <a:prstClr val="black"/>
                  </a:solidFill>
                </a:rPr>
                <a:t>bertujuan</a:t>
              </a:r>
              <a:r>
                <a:rPr lang="en-US" sz="2000" dirty="0">
                  <a:solidFill>
                    <a:prstClr val="black"/>
                  </a:solidFill>
                </a:rPr>
                <a:t> </a:t>
              </a:r>
              <a:r>
                <a:rPr lang="en-US" sz="2000" dirty="0" err="1">
                  <a:solidFill>
                    <a:prstClr val="black"/>
                  </a:solidFill>
                </a:rPr>
                <a:t>kosmetik</a:t>
              </a:r>
              <a:endParaRPr lang="en-US" sz="2000" dirty="0">
                <a:solidFill>
                  <a:prstClr val="black"/>
                </a:solidFill>
              </a:endParaRPr>
            </a:p>
          </p:txBody>
        </p:sp>
      </p:grpSp>
      <p:grpSp>
        <p:nvGrpSpPr>
          <p:cNvPr id="12" name="Group 11"/>
          <p:cNvGrpSpPr/>
          <p:nvPr/>
        </p:nvGrpSpPr>
        <p:grpSpPr>
          <a:xfrm>
            <a:off x="749808" y="2722574"/>
            <a:ext cx="7936992" cy="699480"/>
            <a:chOff x="2019291" y="2431559"/>
            <a:chExt cx="7398258" cy="699480"/>
          </a:xfrm>
          <a:solidFill>
            <a:schemeClr val="accent1">
              <a:lumMod val="20000"/>
              <a:lumOff val="80000"/>
            </a:schemeClr>
          </a:solidFill>
        </p:grpSpPr>
        <p:sp>
          <p:nvSpPr>
            <p:cNvPr id="13" name="Pentagon 12"/>
            <p:cNvSpPr/>
            <p:nvPr/>
          </p:nvSpPr>
          <p:spPr>
            <a:xfrm rot="10800000">
              <a:off x="2019291" y="2431559"/>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14" name="Pentagon 13"/>
            <p:cNvSpPr/>
            <p:nvPr/>
          </p:nvSpPr>
          <p:spPr>
            <a:xfrm>
              <a:off x="2175111" y="2507759"/>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a:solidFill>
                    <a:prstClr val="black"/>
                  </a:solidFill>
                </a:rPr>
                <a:t>General check up, p</a:t>
              </a:r>
              <a:r>
                <a:rPr lang="id-ID" sz="2000" dirty="0">
                  <a:solidFill>
                    <a:prstClr val="black"/>
                  </a:solidFill>
                </a:rPr>
                <a:t>engobatan </a:t>
              </a:r>
              <a:r>
                <a:rPr lang="en-US" sz="2000" dirty="0">
                  <a:solidFill>
                    <a:prstClr val="black"/>
                  </a:solidFill>
                </a:rPr>
                <a:t>a</a:t>
              </a:r>
              <a:r>
                <a:rPr lang="id-ID" sz="2000" dirty="0" smtClean="0">
                  <a:solidFill>
                    <a:prstClr val="black"/>
                  </a:solidFill>
                </a:rPr>
                <a:t>lternatif</a:t>
              </a:r>
              <a:r>
                <a:rPr lang="en-US" sz="2000" dirty="0" smtClean="0">
                  <a:solidFill>
                    <a:prstClr val="black"/>
                  </a:solidFill>
                </a:rPr>
                <a:t>. Ex : </a:t>
              </a:r>
              <a:r>
                <a:rPr lang="en-US" sz="2000" dirty="0" err="1" smtClean="0">
                  <a:solidFill>
                    <a:prstClr val="black"/>
                  </a:solidFill>
                </a:rPr>
                <a:t>akupuntur</a:t>
              </a:r>
              <a:r>
                <a:rPr lang="en-US" sz="2000" dirty="0" smtClean="0">
                  <a:solidFill>
                    <a:prstClr val="black"/>
                  </a:solidFill>
                </a:rPr>
                <a:t> non </a:t>
              </a:r>
              <a:r>
                <a:rPr lang="en-US" sz="2000" dirty="0" err="1" smtClean="0">
                  <a:solidFill>
                    <a:prstClr val="black"/>
                  </a:solidFill>
                </a:rPr>
                <a:t>medis</a:t>
              </a:r>
              <a:endParaRPr lang="en-US" sz="2000" dirty="0">
                <a:solidFill>
                  <a:prstClr val="black"/>
                </a:solidFill>
              </a:endParaRPr>
            </a:p>
          </p:txBody>
        </p:sp>
      </p:grpSp>
      <p:grpSp>
        <p:nvGrpSpPr>
          <p:cNvPr id="15" name="Group 14"/>
          <p:cNvGrpSpPr/>
          <p:nvPr/>
        </p:nvGrpSpPr>
        <p:grpSpPr>
          <a:xfrm>
            <a:off x="749808" y="3567720"/>
            <a:ext cx="7936992" cy="623280"/>
            <a:chOff x="2019291" y="3240893"/>
            <a:chExt cx="7398258" cy="623280"/>
          </a:xfrm>
          <a:solidFill>
            <a:schemeClr val="accent1">
              <a:lumMod val="20000"/>
              <a:lumOff val="80000"/>
            </a:schemeClr>
          </a:solidFill>
        </p:grpSpPr>
        <p:sp>
          <p:nvSpPr>
            <p:cNvPr id="16" name="Pentagon 15"/>
            <p:cNvSpPr/>
            <p:nvPr/>
          </p:nvSpPr>
          <p:spPr>
            <a:xfrm rot="10800000">
              <a:off x="2019291" y="3240893"/>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17" name="Pentagon 16"/>
            <p:cNvSpPr/>
            <p:nvPr/>
          </p:nvSpPr>
          <p:spPr>
            <a:xfrm rot="21600000">
              <a:off x="2175111" y="3240893"/>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a:solidFill>
                    <a:prstClr val="black"/>
                  </a:solidFill>
                </a:rPr>
                <a:t>Pengobatan</a:t>
              </a:r>
              <a:r>
                <a:rPr lang="en-US" sz="2000" dirty="0">
                  <a:solidFill>
                    <a:prstClr val="black"/>
                  </a:solidFill>
                </a:rPr>
                <a:t> u</a:t>
              </a:r>
              <a:r>
                <a:rPr lang="id-ID" sz="2000" dirty="0">
                  <a:solidFill>
                    <a:prstClr val="black"/>
                  </a:solidFill>
                </a:rPr>
                <a:t>tk</a:t>
              </a:r>
              <a:r>
                <a:rPr lang="en-US" sz="2000" dirty="0">
                  <a:solidFill>
                    <a:prstClr val="black"/>
                  </a:solidFill>
                </a:rPr>
                <a:t> </a:t>
              </a:r>
              <a:r>
                <a:rPr lang="en-US" sz="2000" dirty="0" err="1">
                  <a:solidFill>
                    <a:prstClr val="black"/>
                  </a:solidFill>
                </a:rPr>
                <a:t>mendapatkan</a:t>
              </a:r>
              <a:r>
                <a:rPr lang="en-US" sz="2000" dirty="0">
                  <a:solidFill>
                    <a:prstClr val="black"/>
                  </a:solidFill>
                </a:rPr>
                <a:t> </a:t>
              </a:r>
              <a:r>
                <a:rPr lang="en-US" sz="2000" dirty="0" err="1">
                  <a:solidFill>
                    <a:prstClr val="black"/>
                  </a:solidFill>
                </a:rPr>
                <a:t>keturunan</a:t>
              </a:r>
              <a:r>
                <a:rPr lang="en-US" sz="2000" dirty="0">
                  <a:solidFill>
                    <a:prstClr val="black"/>
                  </a:solidFill>
                </a:rPr>
                <a:t>, </a:t>
              </a:r>
              <a:r>
                <a:rPr lang="en-US" sz="2000" dirty="0" err="1">
                  <a:solidFill>
                    <a:prstClr val="black"/>
                  </a:solidFill>
                </a:rPr>
                <a:t>Pengobatan</a:t>
              </a:r>
              <a:r>
                <a:rPr lang="en-US" sz="2000" dirty="0">
                  <a:solidFill>
                    <a:prstClr val="black"/>
                  </a:solidFill>
                </a:rPr>
                <a:t> </a:t>
              </a:r>
              <a:r>
                <a:rPr lang="en-US" sz="2000" dirty="0" err="1">
                  <a:solidFill>
                    <a:prstClr val="black"/>
                  </a:solidFill>
                </a:rPr>
                <a:t>Impotensi</a:t>
              </a:r>
              <a:endParaRPr lang="en-US" sz="2000" dirty="0">
                <a:solidFill>
                  <a:prstClr val="black"/>
                </a:solidFill>
              </a:endParaRPr>
            </a:p>
          </p:txBody>
        </p:sp>
      </p:grpSp>
      <p:grpSp>
        <p:nvGrpSpPr>
          <p:cNvPr id="18" name="Group 17"/>
          <p:cNvGrpSpPr/>
          <p:nvPr/>
        </p:nvGrpSpPr>
        <p:grpSpPr>
          <a:xfrm>
            <a:off x="749808" y="4329720"/>
            <a:ext cx="7936992" cy="623280"/>
            <a:chOff x="2019291" y="4050227"/>
            <a:chExt cx="7398258" cy="623280"/>
          </a:xfrm>
          <a:solidFill>
            <a:schemeClr val="accent1">
              <a:lumMod val="20000"/>
              <a:lumOff val="80000"/>
            </a:schemeClr>
          </a:solidFill>
        </p:grpSpPr>
        <p:sp>
          <p:nvSpPr>
            <p:cNvPr id="19" name="Pentagon 18"/>
            <p:cNvSpPr/>
            <p:nvPr/>
          </p:nvSpPr>
          <p:spPr>
            <a:xfrm rot="10800000">
              <a:off x="2019291" y="4050227"/>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20" name="Pentagon 19"/>
            <p:cNvSpPr/>
            <p:nvPr/>
          </p:nvSpPr>
          <p:spPr>
            <a:xfrm rot="21600000">
              <a:off x="2175111" y="4050227"/>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smtClean="0">
                  <a:solidFill>
                    <a:prstClr val="black"/>
                  </a:solidFill>
                </a:rPr>
                <a:t>Pelayanan</a:t>
              </a:r>
              <a:r>
                <a:rPr lang="en-US" sz="2000" dirty="0" smtClean="0">
                  <a:solidFill>
                    <a:prstClr val="black"/>
                  </a:solidFill>
                </a:rPr>
                <a:t> </a:t>
              </a:r>
              <a:r>
                <a:rPr lang="en-US" sz="2000" dirty="0" err="1" smtClean="0">
                  <a:solidFill>
                    <a:prstClr val="black"/>
                  </a:solidFill>
                </a:rPr>
                <a:t>kesehatan</a:t>
              </a:r>
              <a:r>
                <a:rPr lang="en-US" sz="2000" dirty="0" smtClean="0">
                  <a:solidFill>
                    <a:prstClr val="black"/>
                  </a:solidFill>
                </a:rPr>
                <a:t> </a:t>
              </a:r>
              <a:r>
                <a:rPr lang="en-US" sz="2000" dirty="0" err="1" smtClean="0">
                  <a:solidFill>
                    <a:prstClr val="black"/>
                  </a:solidFill>
                </a:rPr>
                <a:t>pada</a:t>
              </a:r>
              <a:r>
                <a:rPr lang="en-US" sz="2000" dirty="0" smtClean="0">
                  <a:solidFill>
                    <a:prstClr val="black"/>
                  </a:solidFill>
                </a:rPr>
                <a:t> </a:t>
              </a:r>
              <a:r>
                <a:rPr lang="en-US" sz="2000" dirty="0" err="1">
                  <a:solidFill>
                    <a:prstClr val="black"/>
                  </a:solidFill>
                </a:rPr>
                <a:t>saat</a:t>
              </a:r>
              <a:r>
                <a:rPr lang="en-US" sz="2000" dirty="0">
                  <a:solidFill>
                    <a:prstClr val="black"/>
                  </a:solidFill>
                </a:rPr>
                <a:t> </a:t>
              </a:r>
              <a:r>
                <a:rPr lang="en-US" sz="2000" dirty="0" err="1">
                  <a:solidFill>
                    <a:prstClr val="black"/>
                  </a:solidFill>
                </a:rPr>
                <a:t>bencana</a:t>
              </a:r>
              <a:endParaRPr lang="en-US" sz="2000" dirty="0">
                <a:solidFill>
                  <a:prstClr val="black"/>
                </a:solidFill>
              </a:endParaRPr>
            </a:p>
          </p:txBody>
        </p:sp>
      </p:grpSp>
      <p:grpSp>
        <p:nvGrpSpPr>
          <p:cNvPr id="21" name="Group 20"/>
          <p:cNvGrpSpPr/>
          <p:nvPr/>
        </p:nvGrpSpPr>
        <p:grpSpPr>
          <a:xfrm>
            <a:off x="687312" y="5091720"/>
            <a:ext cx="8075688" cy="762000"/>
            <a:chOff x="2019291" y="4859561"/>
            <a:chExt cx="7398258" cy="623280"/>
          </a:xfrm>
          <a:solidFill>
            <a:schemeClr val="accent1">
              <a:lumMod val="20000"/>
              <a:lumOff val="80000"/>
            </a:schemeClr>
          </a:solidFill>
        </p:grpSpPr>
        <p:sp>
          <p:nvSpPr>
            <p:cNvPr id="22" name="Pentagon 21"/>
            <p:cNvSpPr/>
            <p:nvPr/>
          </p:nvSpPr>
          <p:spPr>
            <a:xfrm rot="10800000">
              <a:off x="2019291" y="4859561"/>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23" name="Pentagon 22"/>
            <p:cNvSpPr/>
            <p:nvPr/>
          </p:nvSpPr>
          <p:spPr>
            <a:xfrm rot="21600000">
              <a:off x="2175111" y="4859561"/>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83820" rIns="156464" bIns="83820" spcCol="1270" anchor="ctr"/>
            <a:lstStyle/>
            <a:p>
              <a:pPr defTabSz="977900">
                <a:lnSpc>
                  <a:spcPct val="90000"/>
                </a:lnSpc>
                <a:spcAft>
                  <a:spcPct val="35000"/>
                </a:spcAft>
                <a:defRPr/>
              </a:pPr>
              <a:r>
                <a:rPr lang="id-ID" sz="2000" dirty="0">
                  <a:solidFill>
                    <a:prstClr val="black"/>
                  </a:solidFill>
                </a:rPr>
                <a:t>Pasien  bunuh diri /penyakit </a:t>
              </a:r>
              <a:r>
                <a:rPr lang="en-US" sz="2000" dirty="0">
                  <a:solidFill>
                    <a:prstClr val="black"/>
                  </a:solidFill>
                </a:rPr>
                <a:t>y</a:t>
              </a:r>
              <a:r>
                <a:rPr lang="id-ID" sz="2000" dirty="0">
                  <a:solidFill>
                    <a:prstClr val="black"/>
                  </a:solidFill>
                </a:rPr>
                <a:t>g timbul akibat kesengajaan utk menyiksa diri sen</a:t>
              </a:r>
              <a:r>
                <a:rPr lang="en-US" sz="2000" dirty="0">
                  <a:solidFill>
                    <a:prstClr val="black"/>
                  </a:solidFill>
                </a:rPr>
                <a:t>d</a:t>
              </a:r>
              <a:r>
                <a:rPr lang="id-ID" sz="2000" dirty="0">
                  <a:solidFill>
                    <a:prstClr val="black"/>
                  </a:solidFill>
                </a:rPr>
                <a:t>iri/ bunuh diri/narkob</a:t>
              </a:r>
              <a:r>
                <a:rPr lang="en-US" sz="2000" dirty="0">
                  <a:solidFill>
                    <a:prstClr val="black"/>
                  </a:solidFill>
                </a:rPr>
                <a:t>a</a:t>
              </a:r>
            </a:p>
          </p:txBody>
        </p:sp>
      </p:grpSp>
      <p:sp>
        <p:nvSpPr>
          <p:cNvPr id="24" name="Rectangle 23"/>
          <p:cNvSpPr/>
          <p:nvPr/>
        </p:nvSpPr>
        <p:spPr bwMode="auto">
          <a:xfrm>
            <a:off x="838200" y="304800"/>
            <a:ext cx="8001000" cy="990600"/>
          </a:xfrm>
          <a:prstGeom prst="rect">
            <a:avLst/>
          </a:prstGeom>
          <a:no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fontAlgn="auto">
              <a:spcBef>
                <a:spcPts val="0"/>
              </a:spcBef>
              <a:spcAft>
                <a:spcPts val="0"/>
              </a:spcAft>
              <a:defRPr/>
            </a:pPr>
            <a:endParaRPr lang="id-ID"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defTabSz="914099" fontAlgn="auto">
              <a:spcBef>
                <a:spcPts val="0"/>
              </a:spcBef>
              <a:spcAft>
                <a:spcPts val="0"/>
              </a:spcAft>
              <a:defRPr/>
            </a:pPr>
            <a:r>
              <a:rPr lang="en-US" sz="3200" b="1" dirty="0">
                <a:solidFill>
                  <a:schemeClr val="accent6">
                    <a:lumMod val="75000"/>
                  </a:schemeClr>
                </a:solidFill>
                <a:latin typeface="Times New Roman" pitchFamily="18" charset="0"/>
                <a:cs typeface="Times New Roman" pitchFamily="18" charset="0"/>
              </a:rPr>
              <a:t>PELAYANAN Y</a:t>
            </a:r>
            <a:r>
              <a:rPr lang="id-ID" sz="3200" b="1" dirty="0">
                <a:solidFill>
                  <a:schemeClr val="accent6">
                    <a:lumMod val="75000"/>
                  </a:schemeClr>
                </a:solidFill>
                <a:latin typeface="Times New Roman" pitchFamily="18" charset="0"/>
                <a:cs typeface="Times New Roman" pitchFamily="18" charset="0"/>
              </a:rPr>
              <a:t>AN</a:t>
            </a:r>
            <a:r>
              <a:rPr lang="en-US" sz="3200" b="1" dirty="0">
                <a:solidFill>
                  <a:schemeClr val="accent6">
                    <a:lumMod val="75000"/>
                  </a:schemeClr>
                </a:solidFill>
                <a:latin typeface="Times New Roman" pitchFamily="18" charset="0"/>
                <a:cs typeface="Times New Roman" pitchFamily="18" charset="0"/>
              </a:rPr>
              <a:t>G TIDAK DIJAMIN</a:t>
            </a:r>
            <a:endParaRPr lang="id-ID" sz="3200" b="1" dirty="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defTabSz="914099" fontAlgn="auto">
              <a:spcBef>
                <a:spcPts val="0"/>
              </a:spcBef>
              <a:spcAft>
                <a:spcPts val="0"/>
              </a:spcAft>
              <a:defRPr/>
            </a:pPr>
            <a:endParaRPr lang="en-US"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25" name="Group 24"/>
          <p:cNvGrpSpPr/>
          <p:nvPr/>
        </p:nvGrpSpPr>
        <p:grpSpPr>
          <a:xfrm>
            <a:off x="763513" y="990600"/>
            <a:ext cx="7936992" cy="533400"/>
            <a:chOff x="2019291" y="3558"/>
            <a:chExt cx="7398258" cy="623280"/>
          </a:xfrm>
          <a:solidFill>
            <a:schemeClr val="accent1">
              <a:lumMod val="20000"/>
              <a:lumOff val="80000"/>
            </a:schemeClr>
          </a:solidFill>
        </p:grpSpPr>
        <p:sp>
          <p:nvSpPr>
            <p:cNvPr id="26" name="Pentagon 25"/>
            <p:cNvSpPr/>
            <p:nvPr/>
          </p:nvSpPr>
          <p:spPr>
            <a:xfrm rot="10800000">
              <a:off x="2019291" y="3558"/>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27" name="Pentagon 4"/>
            <p:cNvSpPr/>
            <p:nvPr/>
          </p:nvSpPr>
          <p:spPr>
            <a:xfrm rot="21600000">
              <a:off x="2175111" y="3558"/>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a:solidFill>
                    <a:prstClr val="black"/>
                  </a:solidFill>
                </a:rPr>
                <a:t>Tidak</a:t>
              </a:r>
              <a:r>
                <a:rPr lang="en-US" sz="2000" dirty="0">
                  <a:solidFill>
                    <a:prstClr val="black"/>
                  </a:solidFill>
                </a:rPr>
                <a:t> </a:t>
              </a:r>
              <a:r>
                <a:rPr lang="en-US" sz="2000" dirty="0" err="1">
                  <a:solidFill>
                    <a:prstClr val="black"/>
                  </a:solidFill>
                </a:rPr>
                <a:t>sesuai</a:t>
              </a:r>
              <a:r>
                <a:rPr lang="en-US" sz="2000" dirty="0">
                  <a:solidFill>
                    <a:prstClr val="black"/>
                  </a:solidFill>
                </a:rPr>
                <a:t> </a:t>
              </a:r>
              <a:r>
                <a:rPr lang="en-US" sz="2000" dirty="0" err="1">
                  <a:solidFill>
                    <a:prstClr val="black"/>
                  </a:solidFill>
                </a:rPr>
                <a:t>prosedur</a:t>
              </a:r>
              <a:endParaRPr lang="en-US" sz="2000" dirty="0">
                <a:solidFill>
                  <a:prstClr val="black"/>
                </a:solidFill>
              </a:endParaRPr>
            </a:p>
          </p:txBody>
        </p:sp>
      </p:grpSp>
      <p:sp>
        <p:nvSpPr>
          <p:cNvPr id="28" name="Oval 27"/>
          <p:cNvSpPr/>
          <p:nvPr/>
        </p:nvSpPr>
        <p:spPr>
          <a:xfrm>
            <a:off x="457199" y="14341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29" name="Oval 28"/>
          <p:cNvSpPr/>
          <p:nvPr/>
        </p:nvSpPr>
        <p:spPr>
          <a:xfrm>
            <a:off x="457199" y="194847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0" name="Oval 29"/>
          <p:cNvSpPr/>
          <p:nvPr/>
        </p:nvSpPr>
        <p:spPr>
          <a:xfrm>
            <a:off x="457200" y="25771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1" name="Oval 30"/>
          <p:cNvSpPr/>
          <p:nvPr/>
        </p:nvSpPr>
        <p:spPr>
          <a:xfrm>
            <a:off x="457200" y="34153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2" name="Oval 31"/>
          <p:cNvSpPr/>
          <p:nvPr/>
        </p:nvSpPr>
        <p:spPr>
          <a:xfrm>
            <a:off x="457200" y="42535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3" name="Oval 32"/>
          <p:cNvSpPr/>
          <p:nvPr/>
        </p:nvSpPr>
        <p:spPr>
          <a:xfrm>
            <a:off x="457200" y="50155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grpSp>
        <p:nvGrpSpPr>
          <p:cNvPr id="34" name="Group 33"/>
          <p:cNvGrpSpPr/>
          <p:nvPr/>
        </p:nvGrpSpPr>
        <p:grpSpPr>
          <a:xfrm>
            <a:off x="685800" y="6006120"/>
            <a:ext cx="8153400" cy="470880"/>
            <a:chOff x="2019291" y="4050227"/>
            <a:chExt cx="7398258" cy="623280"/>
          </a:xfrm>
          <a:solidFill>
            <a:schemeClr val="accent1">
              <a:lumMod val="20000"/>
              <a:lumOff val="80000"/>
            </a:schemeClr>
          </a:solidFill>
        </p:grpSpPr>
        <p:sp>
          <p:nvSpPr>
            <p:cNvPr id="35" name="Pentagon 34"/>
            <p:cNvSpPr/>
            <p:nvPr/>
          </p:nvSpPr>
          <p:spPr>
            <a:xfrm rot="10800000">
              <a:off x="2019291" y="4050227"/>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36" name="Pentagon 19"/>
            <p:cNvSpPr/>
            <p:nvPr/>
          </p:nvSpPr>
          <p:spPr>
            <a:xfrm>
              <a:off x="2175111" y="4050227"/>
              <a:ext cx="7242438" cy="4708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smtClean="0">
                  <a:solidFill>
                    <a:prstClr val="black"/>
                  </a:solidFill>
                </a:rPr>
                <a:t>Kecelakaan</a:t>
              </a:r>
              <a:r>
                <a:rPr lang="en-US" sz="2000" dirty="0" smtClean="0">
                  <a:solidFill>
                    <a:prstClr val="black"/>
                  </a:solidFill>
                </a:rPr>
                <a:t> </a:t>
              </a:r>
              <a:r>
                <a:rPr lang="en-US" sz="2000" dirty="0" err="1" smtClean="0">
                  <a:solidFill>
                    <a:prstClr val="black"/>
                  </a:solidFill>
                </a:rPr>
                <a:t>saat</a:t>
              </a:r>
              <a:r>
                <a:rPr lang="en-US" sz="2000" dirty="0" smtClean="0">
                  <a:solidFill>
                    <a:prstClr val="black"/>
                  </a:solidFill>
                </a:rPr>
                <a:t> </a:t>
              </a:r>
              <a:r>
                <a:rPr lang="en-US" sz="2000" dirty="0" err="1" smtClean="0">
                  <a:solidFill>
                    <a:prstClr val="black"/>
                  </a:solidFill>
                </a:rPr>
                <a:t>melakukan</a:t>
              </a:r>
              <a:r>
                <a:rPr lang="en-US" sz="2000" dirty="0" smtClean="0">
                  <a:solidFill>
                    <a:prstClr val="black"/>
                  </a:solidFill>
                </a:rPr>
                <a:t> </a:t>
              </a:r>
              <a:r>
                <a:rPr lang="en-US" sz="2000" dirty="0" err="1" smtClean="0">
                  <a:solidFill>
                    <a:prstClr val="black"/>
                  </a:solidFill>
                </a:rPr>
                <a:t>hobi</a:t>
              </a:r>
              <a:r>
                <a:rPr lang="en-US" sz="2000" dirty="0" smtClean="0">
                  <a:solidFill>
                    <a:prstClr val="black"/>
                  </a:solidFill>
                </a:rPr>
                <a:t> </a:t>
              </a:r>
              <a:r>
                <a:rPr lang="en-US" sz="2000" dirty="0" err="1" smtClean="0">
                  <a:solidFill>
                    <a:prstClr val="black"/>
                  </a:solidFill>
                </a:rPr>
                <a:t>seperti</a:t>
              </a:r>
              <a:r>
                <a:rPr lang="en-US" sz="2000" dirty="0" smtClean="0">
                  <a:solidFill>
                    <a:prstClr val="black"/>
                  </a:solidFill>
                </a:rPr>
                <a:t> </a:t>
              </a:r>
              <a:r>
                <a:rPr lang="en-US" sz="2000" dirty="0" err="1" smtClean="0">
                  <a:solidFill>
                    <a:prstClr val="black"/>
                  </a:solidFill>
                </a:rPr>
                <a:t>naik</a:t>
              </a:r>
              <a:r>
                <a:rPr lang="en-US" sz="2000" dirty="0" smtClean="0">
                  <a:solidFill>
                    <a:prstClr val="black"/>
                  </a:solidFill>
                </a:rPr>
                <a:t> </a:t>
              </a:r>
              <a:r>
                <a:rPr lang="en-US" sz="2000" dirty="0" err="1" smtClean="0">
                  <a:solidFill>
                    <a:prstClr val="black"/>
                  </a:solidFill>
                </a:rPr>
                <a:t>gunung</a:t>
              </a:r>
              <a:r>
                <a:rPr lang="en-US" sz="2000" dirty="0" smtClean="0">
                  <a:solidFill>
                    <a:prstClr val="black"/>
                  </a:solidFill>
                </a:rPr>
                <a:t>, </a:t>
              </a:r>
              <a:r>
                <a:rPr lang="en-US" sz="2000" dirty="0" err="1" smtClean="0">
                  <a:solidFill>
                    <a:prstClr val="black"/>
                  </a:solidFill>
                </a:rPr>
                <a:t>balap-balapan</a:t>
              </a:r>
              <a:r>
                <a:rPr lang="en-US" sz="2000" dirty="0" smtClean="0">
                  <a:solidFill>
                    <a:prstClr val="black"/>
                  </a:solidFill>
                </a:rPr>
                <a:t>.</a:t>
              </a:r>
              <a:endParaRPr lang="en-US" sz="2000" dirty="0">
                <a:solidFill>
                  <a:prstClr val="black"/>
                </a:solidFill>
              </a:endParaRPr>
            </a:p>
          </p:txBody>
        </p:sp>
      </p:grpSp>
      <p:sp>
        <p:nvSpPr>
          <p:cNvPr id="37" name="Oval 36"/>
          <p:cNvSpPr/>
          <p:nvPr/>
        </p:nvSpPr>
        <p:spPr>
          <a:xfrm>
            <a:off x="457200" y="57775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pic>
        <p:nvPicPr>
          <p:cNvPr id="5"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6" name="Content Placeholder 2"/>
          <p:cNvSpPr>
            <a:spLocks noGrp="1"/>
          </p:cNvSpPr>
          <p:nvPr/>
        </p:nvSpPr>
        <p:spPr>
          <a:xfrm>
            <a:off x="106763" y="1853138"/>
            <a:ext cx="6444093" cy="4743472"/>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id-ID" sz="3600" b="1" dirty="0">
                <a:latin typeface="Century Gothic" pitchFamily="34" charset="0"/>
              </a:rPr>
              <a:t>Pelayanan </a:t>
            </a:r>
            <a:r>
              <a:rPr lang="en-US" sz="3600" b="1" dirty="0" smtClean="0">
                <a:latin typeface="Century Gothic" pitchFamily="34" charset="0"/>
              </a:rPr>
              <a:t>P</a:t>
            </a:r>
            <a:r>
              <a:rPr lang="id-ID" sz="3600" b="1" dirty="0" smtClean="0">
                <a:latin typeface="Century Gothic" pitchFamily="34" charset="0"/>
              </a:rPr>
              <a:t>rimer</a:t>
            </a:r>
            <a:r>
              <a:rPr lang="id-ID" sz="3600" dirty="0">
                <a:latin typeface="Century Gothic" pitchFamily="34" charset="0"/>
              </a:rPr>
              <a:t>: </a:t>
            </a:r>
            <a:endParaRPr lang="en-US" sz="3600" dirty="0" smtClean="0">
              <a:latin typeface="Century Gothic" pitchFamily="34" charset="0"/>
            </a:endParaRPr>
          </a:p>
          <a:p>
            <a:pPr lvl="0">
              <a:buNone/>
            </a:pPr>
            <a:r>
              <a:rPr lang="en-US" sz="3600" dirty="0" smtClean="0">
                <a:latin typeface="Century Gothic" pitchFamily="34" charset="0"/>
              </a:rPr>
              <a:t>	</a:t>
            </a:r>
            <a:r>
              <a:rPr lang="id-ID" sz="2600" dirty="0" smtClean="0">
                <a:latin typeface="Century Gothic" pitchFamily="34" charset="0"/>
              </a:rPr>
              <a:t>dokter </a:t>
            </a:r>
            <a:r>
              <a:rPr lang="id-ID" sz="2600" dirty="0">
                <a:latin typeface="Century Gothic" pitchFamily="34" charset="0"/>
              </a:rPr>
              <a:t>dan dokter gigi di puskesmas, puskesmas perawatan, tempat praktik perorangan, klinik pratama, klinik umum dibalai/lembaga pelayanan </a:t>
            </a:r>
            <a:r>
              <a:rPr lang="id-ID" sz="2600" dirty="0" smtClean="0">
                <a:latin typeface="Century Gothic" pitchFamily="34" charset="0"/>
              </a:rPr>
              <a:t>kesehatan</a:t>
            </a:r>
            <a:endParaRPr lang="id-ID" sz="2300" b="1" dirty="0" smtClean="0">
              <a:latin typeface="Century Gothic" pitchFamily="34" charset="0"/>
              <a:ea typeface="Tahoma" pitchFamily="34" charset="0"/>
              <a:cs typeface="Tahoma" pitchFamily="34" charset="0"/>
            </a:endParaRPr>
          </a:p>
          <a:p>
            <a:pPr lvl="0"/>
            <a:endParaRPr lang="id-ID" sz="4000" b="1" dirty="0" smtClean="0">
              <a:solidFill>
                <a:srgbClr val="FF0000"/>
              </a:solidFill>
              <a:latin typeface="Century Gothic" pitchFamily="34" charset="0"/>
              <a:ea typeface="Tahoma" pitchFamily="34" charset="0"/>
              <a:cs typeface="Tahoma" pitchFamily="34" charset="0"/>
            </a:endParaRPr>
          </a:p>
          <a:p>
            <a:pPr lvl="0"/>
            <a:r>
              <a:rPr lang="id-ID" sz="3600" b="1" dirty="0" smtClean="0">
                <a:latin typeface="Century Gothic" pitchFamily="34" charset="0"/>
              </a:rPr>
              <a:t>Pelayanan </a:t>
            </a:r>
            <a:r>
              <a:rPr lang="en-US" sz="3600" b="1" dirty="0" smtClean="0">
                <a:latin typeface="Century Gothic" pitchFamily="34" charset="0"/>
              </a:rPr>
              <a:t>S</a:t>
            </a:r>
            <a:r>
              <a:rPr lang="id-ID" sz="3600" b="1" dirty="0" smtClean="0">
                <a:latin typeface="Century Gothic" pitchFamily="34" charset="0"/>
              </a:rPr>
              <a:t>ekunder</a:t>
            </a:r>
            <a:r>
              <a:rPr lang="id-ID" sz="3600" dirty="0">
                <a:latin typeface="Century Gothic" pitchFamily="34" charset="0"/>
              </a:rPr>
              <a:t>: </a:t>
            </a:r>
            <a:endParaRPr lang="en-US" sz="3600" dirty="0" smtClean="0">
              <a:latin typeface="Century Gothic" pitchFamily="34" charset="0"/>
            </a:endParaRPr>
          </a:p>
          <a:p>
            <a:pPr lvl="0">
              <a:buNone/>
            </a:pPr>
            <a:r>
              <a:rPr lang="en-US" sz="2800" dirty="0" smtClean="0">
                <a:latin typeface="Century Gothic" pitchFamily="34" charset="0"/>
              </a:rPr>
              <a:t>	</a:t>
            </a:r>
            <a:r>
              <a:rPr lang="id-ID" sz="2600" dirty="0" smtClean="0">
                <a:latin typeface="Century Gothic" pitchFamily="34" charset="0"/>
              </a:rPr>
              <a:t>pelayanan </a:t>
            </a:r>
            <a:r>
              <a:rPr lang="id-ID" sz="2600" dirty="0">
                <a:latin typeface="Century Gothic" pitchFamily="34" charset="0"/>
              </a:rPr>
              <a:t>kesehatan spesialistik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dilakukan </a:t>
            </a:r>
            <a:r>
              <a:rPr lang="id-ID" sz="2600" dirty="0">
                <a:latin typeface="Century Gothic" pitchFamily="34" charset="0"/>
              </a:rPr>
              <a:t>oleh dokter spesialis atau dokter gigi spesialis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menggunakan </a:t>
            </a:r>
            <a:r>
              <a:rPr lang="id-ID" sz="2600" dirty="0">
                <a:latin typeface="Century Gothic" pitchFamily="34" charset="0"/>
              </a:rPr>
              <a:t>pengetahuan dan teknologi kesehatan </a:t>
            </a:r>
            <a:r>
              <a:rPr lang="id-ID" sz="2600" dirty="0" smtClean="0">
                <a:latin typeface="Century Gothic" pitchFamily="34" charset="0"/>
              </a:rPr>
              <a:t>spesialistik</a:t>
            </a:r>
            <a:endParaRPr lang="id-ID" sz="2800" dirty="0" smtClean="0">
              <a:latin typeface="Century Gothic" pitchFamily="34" charset="0"/>
            </a:endParaRPr>
          </a:p>
          <a:p>
            <a:pPr lvl="0"/>
            <a:endParaRPr lang="id-ID" dirty="0" smtClean="0">
              <a:latin typeface="Century Gothic" pitchFamily="34" charset="0"/>
            </a:endParaRPr>
          </a:p>
          <a:p>
            <a:pPr lvl="0"/>
            <a:endParaRPr lang="id-ID" sz="2200" dirty="0">
              <a:latin typeface="Century Gothic" pitchFamily="34" charset="0"/>
            </a:endParaRPr>
          </a:p>
          <a:p>
            <a:pPr lvl="0"/>
            <a:r>
              <a:rPr lang="id-ID" sz="3600" b="1" dirty="0">
                <a:latin typeface="Century Gothic" pitchFamily="34" charset="0"/>
              </a:rPr>
              <a:t>Pelayanan </a:t>
            </a:r>
            <a:r>
              <a:rPr lang="en-US" sz="3600" b="1" dirty="0" smtClean="0">
                <a:latin typeface="Century Gothic" pitchFamily="34" charset="0"/>
              </a:rPr>
              <a:t>T</a:t>
            </a:r>
            <a:r>
              <a:rPr lang="id-ID" sz="3600" b="1" dirty="0" smtClean="0">
                <a:latin typeface="Century Gothic" pitchFamily="34" charset="0"/>
              </a:rPr>
              <a:t>ersier</a:t>
            </a:r>
            <a:r>
              <a:rPr lang="id-ID" sz="3600" dirty="0" smtClean="0">
                <a:latin typeface="Century Gothic" pitchFamily="34" charset="0"/>
              </a:rPr>
              <a:t>: </a:t>
            </a:r>
            <a:endParaRPr lang="en-US" sz="3600" dirty="0" smtClean="0">
              <a:latin typeface="Century Gothic" pitchFamily="34" charset="0"/>
            </a:endParaRPr>
          </a:p>
          <a:p>
            <a:pPr lvl="0">
              <a:buNone/>
            </a:pPr>
            <a:r>
              <a:rPr lang="en-US" sz="3600" dirty="0" smtClean="0">
                <a:latin typeface="Century Gothic" pitchFamily="34" charset="0"/>
              </a:rPr>
              <a:t>	</a:t>
            </a:r>
            <a:r>
              <a:rPr lang="id-ID" sz="2600" dirty="0" smtClean="0">
                <a:latin typeface="Century Gothic" pitchFamily="34" charset="0"/>
              </a:rPr>
              <a:t>pelayanan </a:t>
            </a:r>
            <a:r>
              <a:rPr lang="id-ID" sz="2600" dirty="0">
                <a:latin typeface="Century Gothic" pitchFamily="34" charset="0"/>
              </a:rPr>
              <a:t>kesehatan sub spesialistik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dilakukan </a:t>
            </a:r>
            <a:r>
              <a:rPr lang="id-ID" sz="2600" dirty="0">
                <a:latin typeface="Century Gothic" pitchFamily="34" charset="0"/>
              </a:rPr>
              <a:t>oleh dokter sub spesialis atau dokter gigi sub spesialis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menggunakan </a:t>
            </a:r>
            <a:r>
              <a:rPr lang="id-ID" sz="2600" dirty="0">
                <a:latin typeface="Century Gothic" pitchFamily="34" charset="0"/>
              </a:rPr>
              <a:t>pengetahuan dan teknologi kesehatan sub </a:t>
            </a:r>
            <a:r>
              <a:rPr lang="id-ID" sz="2600" dirty="0" smtClean="0">
                <a:latin typeface="Century Gothic" pitchFamily="34" charset="0"/>
              </a:rPr>
              <a:t>spesialistik</a:t>
            </a:r>
            <a:endParaRPr lang="id-ID" sz="2600" dirty="0">
              <a:latin typeface="Century Gothic" pitchFamily="34" charset="0"/>
            </a:endParaRPr>
          </a:p>
        </p:txBody>
      </p:sp>
      <p:cxnSp>
        <p:nvCxnSpPr>
          <p:cNvPr id="7" name="Straight Connector 6"/>
          <p:cNvCxnSpPr/>
          <p:nvPr/>
        </p:nvCxnSpPr>
        <p:spPr>
          <a:xfrm>
            <a:off x="561620" y="3195638"/>
            <a:ext cx="76962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18327" y="4795838"/>
            <a:ext cx="7696200" cy="0"/>
          </a:xfrm>
          <a:prstGeom prst="line">
            <a:avLst/>
          </a:prstGeom>
        </p:spPr>
        <p:style>
          <a:lnRef idx="1">
            <a:schemeClr val="dk1"/>
          </a:lnRef>
          <a:fillRef idx="0">
            <a:schemeClr val="dk1"/>
          </a:fillRef>
          <a:effectRef idx="0">
            <a:schemeClr val="dk1"/>
          </a:effectRef>
          <a:fontRef idx="minor">
            <a:schemeClr val="tx1"/>
          </a:fontRef>
        </p:style>
      </p:cxnSp>
      <p:sp>
        <p:nvSpPr>
          <p:cNvPr id="9" name="TextBox 1"/>
          <p:cNvSpPr txBox="1"/>
          <p:nvPr/>
        </p:nvSpPr>
        <p:spPr>
          <a:xfrm>
            <a:off x="6418911" y="1756530"/>
            <a:ext cx="2514600" cy="677108"/>
          </a:xfrm>
          <a:prstGeom prst="rect">
            <a:avLst/>
          </a:prstGeo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000" b="1" dirty="0" err="1" smtClean="0">
                <a:solidFill>
                  <a:schemeClr val="tx1"/>
                </a:solidFill>
                <a:latin typeface="Century Gothic" pitchFamily="34" charset="0"/>
                <a:ea typeface="Tahoma" pitchFamily="34" charset="0"/>
                <a:cs typeface="Tahoma" pitchFamily="34" charset="0"/>
              </a:rPr>
              <a:t>Kapitasi</a:t>
            </a:r>
            <a:r>
              <a:rPr lang="en-US" sz="2000" b="1" dirty="0" smtClean="0">
                <a:solidFill>
                  <a:schemeClr val="tx1"/>
                </a:solidFill>
                <a:latin typeface="Century Gothic" pitchFamily="34" charset="0"/>
                <a:ea typeface="Tahoma" pitchFamily="34" charset="0"/>
                <a:cs typeface="Tahoma" pitchFamily="34" charset="0"/>
              </a:rPr>
              <a:t>,</a:t>
            </a:r>
          </a:p>
          <a:p>
            <a:r>
              <a:rPr lang="en-US" b="1" i="1" dirty="0" smtClean="0">
                <a:solidFill>
                  <a:schemeClr val="tx1"/>
                </a:solidFill>
                <a:latin typeface="Century Gothic" pitchFamily="34" charset="0"/>
                <a:ea typeface="Tahoma" pitchFamily="34" charset="0"/>
                <a:cs typeface="Tahoma" pitchFamily="34" charset="0"/>
              </a:rPr>
              <a:t>Pay for Performance</a:t>
            </a:r>
          </a:p>
        </p:txBody>
      </p:sp>
      <p:sp>
        <p:nvSpPr>
          <p:cNvPr id="10" name="TextBox 13"/>
          <p:cNvSpPr txBox="1"/>
          <p:nvPr/>
        </p:nvSpPr>
        <p:spPr>
          <a:xfrm>
            <a:off x="6329900" y="3195638"/>
            <a:ext cx="2514600" cy="461665"/>
          </a:xfrm>
          <a:prstGeom prst="rect">
            <a:avLst/>
          </a:prstGeom>
          <a:solidFill>
            <a:schemeClr val="accent4">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400" b="1" dirty="0" smtClean="0">
                <a:solidFill>
                  <a:schemeClr val="tx1"/>
                </a:solidFill>
                <a:latin typeface="Century Gothic" pitchFamily="34" charset="0"/>
                <a:ea typeface="Tahoma" pitchFamily="34" charset="0"/>
                <a:cs typeface="Tahoma" pitchFamily="34" charset="0"/>
              </a:rPr>
              <a:t>DRG/INA CBG’s</a:t>
            </a:r>
            <a:endParaRPr lang="en-US" sz="2400" b="1" dirty="0">
              <a:solidFill>
                <a:schemeClr val="tx1"/>
              </a:solidFill>
              <a:latin typeface="Century Gothic" pitchFamily="34" charset="0"/>
              <a:ea typeface="Tahoma" pitchFamily="34" charset="0"/>
              <a:cs typeface="Tahoma" pitchFamily="34" charset="0"/>
            </a:endParaRPr>
          </a:p>
        </p:txBody>
      </p:sp>
      <p:sp>
        <p:nvSpPr>
          <p:cNvPr id="11" name="TextBox 14"/>
          <p:cNvSpPr txBox="1"/>
          <p:nvPr/>
        </p:nvSpPr>
        <p:spPr>
          <a:xfrm>
            <a:off x="6396228" y="4795838"/>
            <a:ext cx="2514600" cy="461665"/>
          </a:xfrm>
          <a:prstGeom prst="rect">
            <a:avLst/>
          </a:prstGeom>
          <a:solidFill>
            <a:schemeClr val="accent6">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400" b="1" dirty="0" smtClean="0">
                <a:solidFill>
                  <a:schemeClr val="tx1"/>
                </a:solidFill>
                <a:latin typeface="Century Gothic" pitchFamily="34" charset="0"/>
                <a:ea typeface="Tahoma" pitchFamily="34" charset="0"/>
                <a:cs typeface="Tahoma" pitchFamily="34" charset="0"/>
              </a:rPr>
              <a:t>DRG/INA CBG’s</a:t>
            </a:r>
            <a:endParaRPr lang="en-US" sz="2400" b="1" dirty="0">
              <a:solidFill>
                <a:schemeClr val="tx1"/>
              </a:solidFill>
              <a:latin typeface="Century Gothic" pitchFamily="34" charset="0"/>
              <a:ea typeface="Tahoma" pitchFamily="34" charset="0"/>
              <a:cs typeface="Tahoma" pitchFamily="34" charset="0"/>
            </a:endParaRPr>
          </a:p>
        </p:txBody>
      </p:sp>
      <p:sp>
        <p:nvSpPr>
          <p:cNvPr id="12" name="TextBox 35"/>
          <p:cNvSpPr txBox="1">
            <a:spLocks noChangeArrowheads="1"/>
          </p:cNvSpPr>
          <p:nvPr/>
        </p:nvSpPr>
        <p:spPr bwMode="auto">
          <a:xfrm>
            <a:off x="187763" y="527846"/>
            <a:ext cx="8824913"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r>
              <a:rPr lang="en-US" sz="2400" b="1" dirty="0" err="1" smtClean="0">
                <a:latin typeface="Century Gothic" pitchFamily="34" charset="0"/>
                <a:cs typeface="Tahoma" pitchFamily="34" charset="0"/>
              </a:rPr>
              <a:t>Pola</a:t>
            </a:r>
            <a:r>
              <a:rPr lang="en-US" sz="2400" b="1" dirty="0" smtClean="0">
                <a:latin typeface="Century Gothic" pitchFamily="34" charset="0"/>
                <a:cs typeface="Tahoma" pitchFamily="34" charset="0"/>
              </a:rPr>
              <a:t> </a:t>
            </a:r>
            <a:r>
              <a:rPr lang="en-US" sz="2400" b="1" dirty="0" err="1" smtClean="0">
                <a:latin typeface="Century Gothic" pitchFamily="34" charset="0"/>
                <a:cs typeface="Tahoma" pitchFamily="34" charset="0"/>
              </a:rPr>
              <a:t>Pembayaran</a:t>
            </a:r>
            <a:r>
              <a:rPr lang="id-ID" sz="2400" b="1" dirty="0" smtClean="0">
                <a:latin typeface="Century Gothic" pitchFamily="34" charset="0"/>
                <a:cs typeface="Tahoma" pitchFamily="34" charset="0"/>
              </a:rPr>
              <a:t> BPJS</a:t>
            </a:r>
            <a:r>
              <a:rPr lang="en-US" sz="2400" b="1" dirty="0" smtClean="0">
                <a:latin typeface="Century Gothic" pitchFamily="34" charset="0"/>
                <a:cs typeface="Tahoma" pitchFamily="34" charset="0"/>
              </a:rPr>
              <a:t> </a:t>
            </a:r>
          </a:p>
          <a:p>
            <a:pPr algn="ctr" eaLnBrk="1" hangingPunct="1"/>
            <a:r>
              <a:rPr lang="en-US" sz="2400" b="1" dirty="0" err="1" smtClean="0">
                <a:latin typeface="Century Gothic" pitchFamily="34" charset="0"/>
                <a:cs typeface="Tahoma" pitchFamily="34" charset="0"/>
              </a:rPr>
              <a:t>Sistem</a:t>
            </a:r>
            <a:r>
              <a:rPr lang="en-US" sz="2400" b="1" dirty="0" smtClean="0">
                <a:latin typeface="Century Gothic" pitchFamily="34" charset="0"/>
                <a:cs typeface="Tahoma" pitchFamily="34" charset="0"/>
              </a:rPr>
              <a:t> </a:t>
            </a:r>
            <a:r>
              <a:rPr lang="en-US" sz="2400" b="1" dirty="0" err="1" smtClean="0">
                <a:latin typeface="Century Gothic" pitchFamily="34" charset="0"/>
                <a:cs typeface="Tahoma" pitchFamily="34" charset="0"/>
              </a:rPr>
              <a:t>Pelayanan</a:t>
            </a:r>
            <a:r>
              <a:rPr lang="en-US" sz="2400" b="1" dirty="0" smtClean="0">
                <a:latin typeface="Century Gothic" pitchFamily="34" charset="0"/>
                <a:cs typeface="Tahoma" pitchFamily="34" charset="0"/>
              </a:rPr>
              <a:t> </a:t>
            </a:r>
            <a:r>
              <a:rPr lang="en-US" sz="2400" b="1" dirty="0" err="1" smtClean="0">
                <a:latin typeface="Century Gothic" pitchFamily="34" charset="0"/>
                <a:cs typeface="Tahoma" pitchFamily="34" charset="0"/>
              </a:rPr>
              <a:t>Berjenjang</a:t>
            </a:r>
            <a:endParaRPr lang="id-ID" sz="2400" b="1" dirty="0">
              <a:latin typeface="Century Gothic" pitchFamily="34" charset="0"/>
              <a:cs typeface="Tahoma" pitchFamily="34" charset="0"/>
            </a:endParaRPr>
          </a:p>
        </p:txBody>
      </p:sp>
      <p:cxnSp>
        <p:nvCxnSpPr>
          <p:cNvPr id="13" name="Straight Connector 12"/>
          <p:cNvCxnSpPr/>
          <p:nvPr/>
        </p:nvCxnSpPr>
        <p:spPr>
          <a:xfrm>
            <a:off x="561620" y="1747838"/>
            <a:ext cx="7696200" cy="0"/>
          </a:xfrm>
          <a:prstGeom prst="line">
            <a:avLst/>
          </a:prstGeom>
        </p:spPr>
        <p:style>
          <a:lnRef idx="1">
            <a:schemeClr val="dk1"/>
          </a:lnRef>
          <a:fillRef idx="0">
            <a:schemeClr val="dk1"/>
          </a:fillRef>
          <a:effectRef idx="0">
            <a:schemeClr val="dk1"/>
          </a:effectRef>
          <a:fontRef idx="minor">
            <a:schemeClr val="tx1"/>
          </a:fontRef>
        </p:style>
      </p:cxnSp>
      <p:sp>
        <p:nvSpPr>
          <p:cNvPr id="14" name="TextBox 29"/>
          <p:cNvSpPr txBox="1"/>
          <p:nvPr/>
        </p:nvSpPr>
        <p:spPr>
          <a:xfrm>
            <a:off x="1909390" y="1267809"/>
            <a:ext cx="500066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t>PERPRES No 12 </a:t>
            </a:r>
            <a:r>
              <a:rPr lang="en-US" b="1" dirty="0" err="1" smtClean="0"/>
              <a:t>Tahun</a:t>
            </a:r>
            <a:r>
              <a:rPr lang="en-US" b="1" dirty="0" smtClean="0"/>
              <a:t> 2013 </a:t>
            </a:r>
            <a:r>
              <a:rPr lang="en-US" b="1" dirty="0" err="1" smtClean="0"/>
              <a:t>Pasal</a:t>
            </a:r>
            <a:r>
              <a:rPr lang="en-US" b="1" dirty="0" smtClean="0"/>
              <a:t> 39</a:t>
            </a:r>
            <a:endParaRPr lang="en-US" b="1" dirty="0"/>
          </a:p>
        </p:txBody>
      </p:sp>
      <p:sp>
        <p:nvSpPr>
          <p:cNvPr id="15" name="Down Arrow 14"/>
          <p:cNvSpPr/>
          <p:nvPr/>
        </p:nvSpPr>
        <p:spPr>
          <a:xfrm>
            <a:off x="4600220" y="3082567"/>
            <a:ext cx="1219200" cy="570271"/>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a:latin typeface="Century Gothic" pitchFamily="34" charset="0"/>
            </a:endParaRPr>
          </a:p>
        </p:txBody>
      </p:sp>
      <p:sp>
        <p:nvSpPr>
          <p:cNvPr id="16" name="Down Arrow 15"/>
          <p:cNvSpPr/>
          <p:nvPr/>
        </p:nvSpPr>
        <p:spPr>
          <a:xfrm>
            <a:off x="4600220" y="4682767"/>
            <a:ext cx="1219200" cy="570271"/>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a:latin typeface="Century Gothic" pitchFamily="34" charset="0"/>
            </a:endParaRPr>
          </a:p>
        </p:txBody>
      </p:sp>
      <p:sp>
        <p:nvSpPr>
          <p:cNvPr id="17" name="Rectangle 16"/>
          <p:cNvSpPr/>
          <p:nvPr/>
        </p:nvSpPr>
        <p:spPr>
          <a:xfrm>
            <a:off x="6180204" y="3082567"/>
            <a:ext cx="2843808" cy="2322871"/>
          </a:xfrm>
          <a:prstGeom prst="rect">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endParaRPr lang="en-US" sz="320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endParaRPr lang="id-ID" sz="220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3657599"/>
          </a:xfrm>
        </p:spPr>
        <p:txBody>
          <a:bodyPr/>
          <a:lstStyle/>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pengertian</a:t>
            </a:r>
            <a:r>
              <a:rPr lang="en-US" sz="2400" dirty="0" smtClean="0">
                <a:latin typeface="Arial" charset="0"/>
                <a:cs typeface="Arial" charset="0"/>
              </a:rPr>
              <a:t> </a:t>
            </a:r>
            <a:r>
              <a:rPr lang="en-US" sz="2400" dirty="0" err="1" smtClean="0">
                <a:latin typeface="Arial" charset="0"/>
                <a:cs typeface="Arial" charset="0"/>
              </a:rPr>
              <a:t>Jaminan</a:t>
            </a:r>
            <a:r>
              <a:rPr lang="en-US" sz="2400" dirty="0" smtClean="0">
                <a:latin typeface="Arial" charset="0"/>
                <a:cs typeface="Arial" charset="0"/>
              </a:rPr>
              <a:t> </a:t>
            </a:r>
            <a:r>
              <a:rPr lang="en-US" sz="2400" dirty="0" err="1" smtClean="0">
                <a:latin typeface="Arial" charset="0"/>
                <a:cs typeface="Arial" charset="0"/>
              </a:rPr>
              <a:t>Kesehatan</a:t>
            </a:r>
            <a:r>
              <a:rPr lang="en-US" sz="2400" dirty="0" smtClean="0">
                <a:latin typeface="Arial" charset="0"/>
                <a:cs typeface="Arial" charset="0"/>
              </a:rPr>
              <a:t> </a:t>
            </a:r>
            <a:r>
              <a:rPr lang="en-US" sz="2400" dirty="0" err="1" smtClean="0">
                <a:latin typeface="Arial" charset="0"/>
                <a:cs typeface="Arial" charset="0"/>
              </a:rPr>
              <a:t>Nasional</a:t>
            </a:r>
            <a:endParaRPr lang="en-US" sz="2400" dirty="0" smtClean="0">
              <a:latin typeface="Arial" charset="0"/>
              <a:cs typeface="Arial" charset="0"/>
            </a:endParaRP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prinsip-prinsip</a:t>
            </a:r>
            <a:r>
              <a:rPr lang="en-US" sz="2400" dirty="0" smtClean="0">
                <a:latin typeface="Arial" charset="0"/>
                <a:cs typeface="Arial" charset="0"/>
              </a:rPr>
              <a:t> </a:t>
            </a:r>
            <a:r>
              <a:rPr lang="en-US" sz="2400" dirty="0" err="1" smtClean="0">
                <a:latin typeface="Arial" charset="0"/>
                <a:cs typeface="Arial" charset="0"/>
              </a:rPr>
              <a:t>dalam</a:t>
            </a:r>
            <a:r>
              <a:rPr lang="en-US" sz="2400" dirty="0" smtClean="0">
                <a:latin typeface="Arial" charset="0"/>
                <a:cs typeface="Arial" charset="0"/>
              </a:rPr>
              <a:t> JKN</a:t>
            </a: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hak</a:t>
            </a:r>
            <a:r>
              <a:rPr lang="en-US" sz="2400" dirty="0" smtClean="0">
                <a:latin typeface="Arial" charset="0"/>
                <a:cs typeface="Arial" charset="0"/>
              </a:rPr>
              <a:t> </a:t>
            </a:r>
            <a:r>
              <a:rPr lang="en-US" sz="2400" dirty="0" err="1" smtClean="0">
                <a:latin typeface="Arial" charset="0"/>
                <a:cs typeface="Arial" charset="0"/>
              </a:rPr>
              <a:t>peserta</a:t>
            </a:r>
            <a:r>
              <a:rPr lang="en-US" sz="2400" dirty="0" smtClean="0">
                <a:latin typeface="Arial" charset="0"/>
                <a:cs typeface="Arial" charset="0"/>
              </a:rPr>
              <a:t> JKN</a:t>
            </a: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jenis</a:t>
            </a:r>
            <a:r>
              <a:rPr lang="en-US" sz="2400" dirty="0" smtClean="0">
                <a:latin typeface="Arial" charset="0"/>
                <a:cs typeface="Arial" charset="0"/>
              </a:rPr>
              <a:t> </a:t>
            </a:r>
            <a:r>
              <a:rPr lang="en-US" sz="2400" dirty="0" err="1" smtClean="0">
                <a:latin typeface="Arial" charset="0"/>
                <a:cs typeface="Arial" charset="0"/>
              </a:rPr>
              <a:t>kepesertaan</a:t>
            </a:r>
            <a:r>
              <a:rPr lang="en-US" sz="2400" dirty="0" smtClean="0">
                <a:latin typeface="Arial" charset="0"/>
                <a:cs typeface="Arial" charset="0"/>
              </a:rPr>
              <a:t> </a:t>
            </a:r>
            <a:r>
              <a:rPr lang="en-US" sz="2400" dirty="0" err="1" smtClean="0">
                <a:latin typeface="Arial" charset="0"/>
                <a:cs typeface="Arial" charset="0"/>
              </a:rPr>
              <a:t>dalam</a:t>
            </a:r>
            <a:r>
              <a:rPr lang="en-US" sz="2400" dirty="0" smtClean="0">
                <a:latin typeface="Arial" charset="0"/>
                <a:cs typeface="Arial" charset="0"/>
              </a:rPr>
              <a:t> JKN</a:t>
            </a: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penjaminan</a:t>
            </a:r>
            <a:r>
              <a:rPr lang="en-US" sz="2400" dirty="0" smtClean="0">
                <a:latin typeface="Arial" charset="0"/>
                <a:cs typeface="Arial" charset="0"/>
              </a:rPr>
              <a:t> </a:t>
            </a:r>
            <a:r>
              <a:rPr lang="en-US" sz="2400" dirty="0" err="1" smtClean="0">
                <a:latin typeface="Arial" charset="0"/>
                <a:cs typeface="Arial" charset="0"/>
              </a:rPr>
              <a:t>dalam</a:t>
            </a:r>
            <a:r>
              <a:rPr lang="en-US" sz="2400" dirty="0" smtClean="0">
                <a:latin typeface="Arial" charset="0"/>
                <a:cs typeface="Arial" charset="0"/>
              </a:rPr>
              <a:t> JKN</a:t>
            </a:r>
          </a:p>
          <a:p>
            <a:endParaRPr lang="en-US" sz="2400" dirty="0" smtClean="0">
              <a:latin typeface="Arial" charset="0"/>
              <a:cs typeface="Arial" charset="0"/>
            </a:endParaRPr>
          </a:p>
          <a:p>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txBox="1">
            <a:spLocks/>
          </p:cNvSpPr>
          <p:nvPr/>
        </p:nvSpPr>
        <p:spPr>
          <a:xfrm>
            <a:off x="539750" y="1341438"/>
            <a:ext cx="8153400" cy="4873625"/>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lstStyle/>
          <a:p>
            <a:pPr marL="342900" indent="-342900">
              <a:spcBef>
                <a:spcPct val="20000"/>
              </a:spcBef>
              <a:defRPr/>
            </a:pPr>
            <a:endParaRPr lang="en-US" sz="2800" b="1" dirty="0">
              <a:solidFill>
                <a:schemeClr val="tx1"/>
              </a:solidFill>
            </a:endParaRPr>
          </a:p>
        </p:txBody>
      </p:sp>
      <p:sp>
        <p:nvSpPr>
          <p:cNvPr id="6" name="Rectangle 5"/>
          <p:cNvSpPr>
            <a:spLocks noChangeArrowheads="1"/>
          </p:cNvSpPr>
          <p:nvPr/>
        </p:nvSpPr>
        <p:spPr bwMode="auto">
          <a:xfrm>
            <a:off x="500063" y="2124075"/>
            <a:ext cx="8320087" cy="4400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defRPr/>
            </a:pPr>
            <a:r>
              <a:rPr lang="id-ID" sz="2800" dirty="0">
                <a:latin typeface="Calibri" charset="0"/>
                <a:ea typeface="ＭＳ Ｐゴシック" charset="0"/>
                <a:cs typeface="ＭＳ Ｐゴシック" charset="0"/>
              </a:rPr>
              <a:t>DASAR HUKUM :</a:t>
            </a:r>
          </a:p>
          <a:p>
            <a:pPr marL="360363" indent="-360363" algn="just">
              <a:buFont typeface="Wingdings" charset="0"/>
              <a:buChar char="q"/>
              <a:defRPr/>
            </a:pPr>
            <a:r>
              <a:rPr lang="id-ID" sz="2800" dirty="0">
                <a:latin typeface="Calibri" charset="0"/>
                <a:ea typeface="ＭＳ Ｐゴシック" charset="0"/>
                <a:cs typeface="ＭＳ Ｐゴシック" charset="0"/>
              </a:rPr>
              <a:t>UUD 1945 pasal 28 H ayat (1), (2), (3)</a:t>
            </a:r>
          </a:p>
          <a:p>
            <a:pPr marL="360363" indent="-360363" algn="just">
              <a:buFont typeface="Wingdings" charset="0"/>
              <a:buChar char="q"/>
              <a:defRPr/>
            </a:pPr>
            <a:r>
              <a:rPr lang="id-ID" sz="2800" dirty="0">
                <a:latin typeface="Calibri" charset="0"/>
                <a:ea typeface="ＭＳ Ｐゴシック" charset="0"/>
                <a:cs typeface="ＭＳ Ｐゴシック" charset="0"/>
              </a:rPr>
              <a:t>UUD 1945 pasal 34 ayat (1), (2)</a:t>
            </a:r>
          </a:p>
          <a:p>
            <a:pPr marL="360363" indent="-360363" algn="just">
              <a:buFont typeface="Wingdings" charset="0"/>
              <a:buChar char="q"/>
              <a:defRPr/>
            </a:pPr>
            <a:r>
              <a:rPr lang="fi-FI" sz="2800" dirty="0" err="1">
                <a:latin typeface="Calibri" charset="0"/>
                <a:ea typeface="ＭＳ Ｐゴシック" charset="0"/>
                <a:cs typeface="ＭＳ Ｐゴシック" charset="0"/>
              </a:rPr>
              <a:t>Undang-Undang</a:t>
            </a:r>
            <a:r>
              <a:rPr lang="fi-FI" sz="2800" dirty="0">
                <a:latin typeface="Calibri" charset="0"/>
                <a:ea typeface="ＭＳ Ｐゴシック" charset="0"/>
                <a:cs typeface="ＭＳ Ｐゴシック" charset="0"/>
              </a:rPr>
              <a:t> No 40 </a:t>
            </a:r>
            <a:r>
              <a:rPr lang="fi-FI" sz="2800" dirty="0" err="1">
                <a:latin typeface="Calibri" charset="0"/>
                <a:ea typeface="ＭＳ Ｐゴシック" charset="0"/>
                <a:cs typeface="ＭＳ Ｐゴシック" charset="0"/>
              </a:rPr>
              <a:t>tahun</a:t>
            </a:r>
            <a:r>
              <a:rPr lang="fi-FI" sz="2800" dirty="0">
                <a:latin typeface="Calibri" charset="0"/>
                <a:ea typeface="ＭＳ Ｐゴシック" charset="0"/>
                <a:cs typeface="ＭＳ Ｐゴシック" charset="0"/>
              </a:rPr>
              <a:t> 2004 </a:t>
            </a:r>
            <a:r>
              <a:rPr lang="fi-FI" sz="2800" dirty="0" err="1">
                <a:latin typeface="Calibri" charset="0"/>
                <a:ea typeface="ＭＳ Ｐゴシック" charset="0"/>
                <a:cs typeface="ＭＳ Ｐゴシック" charset="0"/>
              </a:rPr>
              <a:t>tentang</a:t>
            </a:r>
            <a:r>
              <a:rPr lang="fi-FI"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Sistem</a:t>
            </a:r>
            <a:endParaRPr lang="id-ID" sz="2800" dirty="0">
              <a:latin typeface="Calibri" charset="0"/>
              <a:ea typeface="ＭＳ Ｐゴシック" charset="0"/>
              <a:cs typeface="ＭＳ Ｐゴシック" charset="0"/>
            </a:endParaRPr>
          </a:p>
          <a:p>
            <a:pPr marL="360363" indent="-360363" algn="just">
              <a:defRPr/>
            </a:pPr>
            <a:r>
              <a:rPr lang="id-ID" sz="2800" dirty="0">
                <a:latin typeface="Calibri" charset="0"/>
                <a:ea typeface="ＭＳ Ｐゴシック" charset="0"/>
                <a:cs typeface="ＭＳ Ｐゴシック" charset="0"/>
              </a:rPr>
              <a:t>   </a:t>
            </a:r>
            <a:r>
              <a:rPr lang="fi-FI"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Jaminan</a:t>
            </a:r>
            <a:r>
              <a:rPr lang="id-ID"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Sosial</a:t>
            </a:r>
            <a:r>
              <a:rPr lang="fi-FI"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Nasional</a:t>
            </a:r>
            <a:r>
              <a:rPr lang="id-ID" sz="2800" dirty="0">
                <a:latin typeface="Calibri" charset="0"/>
                <a:ea typeface="ＭＳ Ｐゴシック" charset="0"/>
                <a:cs typeface="ＭＳ Ｐゴシック" charset="0"/>
              </a:rPr>
              <a:t> (SJSN)</a:t>
            </a:r>
          </a:p>
          <a:p>
            <a:pPr marL="360363" indent="-360363" algn="just">
              <a:buFont typeface="Wingdings" charset="0"/>
              <a:buChar char="q"/>
              <a:defRPr/>
            </a:pPr>
            <a:r>
              <a:rPr lang="en-US" sz="2800" dirty="0" err="1">
                <a:latin typeface="Calibri" charset="0"/>
                <a:ea typeface="ＭＳ Ｐゴシック" charset="0"/>
                <a:cs typeface="ＭＳ Ｐゴシック" charset="0"/>
              </a:rPr>
              <a:t>Undang-Undang</a:t>
            </a:r>
            <a:r>
              <a:rPr lang="en-US" sz="2800" dirty="0">
                <a:latin typeface="Calibri" charset="0"/>
                <a:ea typeface="ＭＳ Ｐゴシック" charset="0"/>
                <a:cs typeface="ＭＳ Ｐゴシック" charset="0"/>
              </a:rPr>
              <a:t> No 24 </a:t>
            </a:r>
            <a:r>
              <a:rPr lang="en-US" sz="2800" dirty="0" err="1">
                <a:latin typeface="Calibri" charset="0"/>
                <a:ea typeface="ＭＳ Ｐゴシック" charset="0"/>
                <a:cs typeface="ＭＳ Ｐゴシック" charset="0"/>
              </a:rPr>
              <a:t>tahun</a:t>
            </a:r>
            <a:r>
              <a:rPr lang="en-US" sz="2800" dirty="0">
                <a:latin typeface="Calibri" charset="0"/>
                <a:ea typeface="ＭＳ Ｐゴシック" charset="0"/>
                <a:cs typeface="ＭＳ Ｐゴシック" charset="0"/>
              </a:rPr>
              <a:t> 2011 </a:t>
            </a:r>
            <a:r>
              <a:rPr lang="en-US" sz="2800" dirty="0" err="1">
                <a:latin typeface="Calibri" charset="0"/>
                <a:ea typeface="ＭＳ Ｐゴシック" charset="0"/>
                <a:cs typeface="ＭＳ Ｐゴシック" charset="0"/>
              </a:rPr>
              <a:t>tentang</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Badan</a:t>
            </a:r>
            <a:endParaRPr lang="id-ID" sz="2800" dirty="0">
              <a:latin typeface="Calibri" charset="0"/>
              <a:ea typeface="ＭＳ Ｐゴシック" charset="0"/>
              <a:cs typeface="ＭＳ Ｐゴシック" charset="0"/>
            </a:endParaRPr>
          </a:p>
          <a:p>
            <a:pPr marL="360363" indent="-360363" algn="just">
              <a:defRPr/>
            </a:pPr>
            <a:r>
              <a:rPr lang="id-ID" sz="2800" dirty="0">
                <a:latin typeface="Calibri" charset="0"/>
                <a:ea typeface="ＭＳ Ｐゴシック" charset="0"/>
                <a:cs typeface="ＭＳ Ｐゴシック" charset="0"/>
              </a:rPr>
              <a:t>   </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Penyelenggara</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Jaminan</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Sosial</a:t>
            </a:r>
            <a:r>
              <a:rPr lang="en-US" sz="2800" dirty="0">
                <a:latin typeface="Calibri" charset="0"/>
                <a:ea typeface="ＭＳ Ｐゴシック" charset="0"/>
                <a:cs typeface="ＭＳ Ｐゴシック" charset="0"/>
              </a:rPr>
              <a:t> (BPJS)</a:t>
            </a:r>
            <a:r>
              <a:rPr lang="id-ID" sz="2800" dirty="0">
                <a:latin typeface="Calibri" charset="0"/>
                <a:ea typeface="ＭＳ Ｐゴシック" charset="0"/>
                <a:cs typeface="ＭＳ Ｐゴシック" charset="0"/>
              </a:rPr>
              <a:t> </a:t>
            </a:r>
            <a:endParaRPr lang="fi-FI" sz="2800" dirty="0">
              <a:latin typeface="Calibri" charset="0"/>
              <a:ea typeface="ＭＳ Ｐゴシック" charset="0"/>
              <a:cs typeface="ＭＳ Ｐゴシック" charset="0"/>
            </a:endParaRPr>
          </a:p>
          <a:p>
            <a:pPr marL="360363" indent="-360363" algn="just">
              <a:buFont typeface="Wingdings" charset="0"/>
              <a:buChar char="q"/>
              <a:defRPr/>
            </a:pPr>
            <a:r>
              <a:rPr lang="id-ID" sz="2800" dirty="0">
                <a:latin typeface="Calibri" charset="0"/>
                <a:ea typeface="ＭＳ Ｐゴシック" charset="0"/>
                <a:cs typeface="ＭＳ Ｐゴシック" charset="0"/>
              </a:rPr>
              <a:t> </a:t>
            </a:r>
            <a:r>
              <a:rPr lang="id-ID" sz="2800" b="1" dirty="0">
                <a:solidFill>
                  <a:schemeClr val="accent1"/>
                </a:solidFill>
                <a:latin typeface="Calibri" charset="0"/>
                <a:ea typeface="ＭＳ Ｐゴシック" charset="0"/>
                <a:cs typeface="ＭＳ Ｐゴシック" charset="0"/>
              </a:rPr>
              <a:t>PP No. 101/2012 ttg Penerima Bantuan Iuran (PBI)</a:t>
            </a:r>
          </a:p>
          <a:p>
            <a:pPr marL="360363" indent="-360363" algn="just">
              <a:buFont typeface="Wingdings" charset="0"/>
              <a:buChar char="q"/>
              <a:defRPr/>
            </a:pPr>
            <a:r>
              <a:rPr lang="id-ID" sz="2800" dirty="0">
                <a:solidFill>
                  <a:schemeClr val="accent1"/>
                </a:solidFill>
                <a:latin typeface="Calibri" charset="0"/>
                <a:ea typeface="ＭＳ Ｐゴシック" charset="0"/>
                <a:cs typeface="ＭＳ Ｐゴシック" charset="0"/>
              </a:rPr>
              <a:t> </a:t>
            </a:r>
            <a:r>
              <a:rPr lang="id-ID" sz="2800" b="1" dirty="0">
                <a:solidFill>
                  <a:schemeClr val="accent1"/>
                </a:solidFill>
                <a:latin typeface="Calibri" charset="0"/>
                <a:ea typeface="ＭＳ Ｐゴシック" charset="0"/>
                <a:cs typeface="ＭＳ Ｐゴシック" charset="0"/>
              </a:rPr>
              <a:t>Perpres No. 12/2013 tentang Jaminan Kesehatan</a:t>
            </a:r>
          </a:p>
          <a:p>
            <a:pPr marL="360363" indent="-360363" algn="just">
              <a:buFont typeface="Wingdings" charset="0"/>
              <a:buChar char="q"/>
              <a:defRPr/>
            </a:pPr>
            <a:r>
              <a:rPr lang="id-ID" sz="2800" dirty="0">
                <a:latin typeface="Calibri" charset="0"/>
                <a:ea typeface="ＭＳ Ｐゴシック" charset="0"/>
                <a:cs typeface="ＭＳ Ｐゴシック" charset="0"/>
              </a:rPr>
              <a:t> Peraturan dan Ketentuan lainnya </a:t>
            </a:r>
            <a:r>
              <a:rPr lang="fi-FI" sz="2800" dirty="0">
                <a:latin typeface="Calibri" charset="0"/>
                <a:ea typeface="ＭＳ Ｐゴシック" charset="0"/>
                <a:cs typeface="ＭＳ Ｐゴシック" charset="0"/>
              </a:rPr>
              <a:t> </a:t>
            </a:r>
            <a:endParaRPr lang="tr-TR" sz="2800" b="1" dirty="0">
              <a:latin typeface="Calibri" charset="0"/>
              <a:ea typeface="ＭＳ Ｐゴシック" charset="0"/>
              <a:cs typeface="ＭＳ Ｐゴシック" charset="0"/>
            </a:endParaRPr>
          </a:p>
        </p:txBody>
      </p:sp>
      <p:sp>
        <p:nvSpPr>
          <p:cNvPr id="7" name="TextBox 6"/>
          <p:cNvSpPr txBox="1">
            <a:spLocks noChangeArrowheads="1"/>
          </p:cNvSpPr>
          <p:nvPr/>
        </p:nvSpPr>
        <p:spPr bwMode="auto">
          <a:xfrm>
            <a:off x="611188" y="755972"/>
            <a:ext cx="7848600" cy="1358317"/>
          </a:xfrm>
          <a:prstGeom prst="rect">
            <a:avLst/>
          </a:prstGeom>
          <a:solidFill>
            <a:schemeClr val="bg1"/>
          </a:solidFill>
          <a:ln w="36124">
            <a:solidFill>
              <a:schemeClr val="bg1"/>
            </a:solidFill>
            <a:round/>
            <a:headEnd/>
            <a:tailEnd/>
          </a:ln>
        </p:spPr>
        <p:txBody>
          <a:bodyPr lIns="88896" tIns="50798" rIns="88896" bIns="50798" anchor="ctr">
            <a:spAutoFit/>
          </a:bodyPr>
          <a:lstStyle/>
          <a:p>
            <a:pPr marL="342900" indent="-342900" algn="ctr">
              <a:spcBef>
                <a:spcPct val="20000"/>
              </a:spcBef>
            </a:pPr>
            <a:r>
              <a:rPr lang="id-ID" altLang="id-ID" sz="2400" b="1" dirty="0"/>
              <a:t>JAMINAN KESEHATAN NASIONAL</a:t>
            </a:r>
          </a:p>
          <a:p>
            <a:pPr marL="342900" indent="-342900" algn="ctr">
              <a:spcBef>
                <a:spcPct val="20000"/>
              </a:spcBef>
            </a:pPr>
            <a:r>
              <a:rPr lang="id-ID" altLang="id-ID" sz="2400" b="1" dirty="0"/>
              <a:t>(</a:t>
            </a:r>
            <a:r>
              <a:rPr lang="id-ID" altLang="id-ID" sz="2400" b="1" i="1" dirty="0"/>
              <a:t>UNIVERSAL HEALTH COVERAGE</a:t>
            </a:r>
            <a:r>
              <a:rPr lang="id-ID" altLang="id-ID" sz="2400" b="1" dirty="0"/>
              <a:t>) </a:t>
            </a:r>
          </a:p>
          <a:p>
            <a:pPr marL="342900" indent="-342900" algn="ctr">
              <a:spcBef>
                <a:spcPct val="20000"/>
              </a:spcBef>
            </a:pPr>
            <a:r>
              <a:rPr lang="id-ID" altLang="id-ID" sz="2400" b="1" dirty="0"/>
              <a:t>DI INDONESIA </a:t>
            </a:r>
            <a:endParaRPr lang="en-US" altLang="id-ID" sz="2400" b="1"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txBox="1">
            <a:spLocks/>
          </p:cNvSpPr>
          <p:nvPr/>
        </p:nvSpPr>
        <p:spPr>
          <a:xfrm>
            <a:off x="539750" y="2133600"/>
            <a:ext cx="8147050" cy="4081463"/>
          </a:xfrm>
          <a:prstGeom prst="rect">
            <a:avLst/>
          </a:prstGeom>
          <a:noFill/>
          <a:ln>
            <a:solidFill>
              <a:schemeClr val="bg1"/>
            </a:solidFill>
          </a:ln>
        </p:spPr>
        <p:style>
          <a:lnRef idx="2">
            <a:schemeClr val="accent2"/>
          </a:lnRef>
          <a:fillRef idx="1">
            <a:schemeClr val="lt1"/>
          </a:fillRef>
          <a:effectRef idx="0">
            <a:schemeClr val="accent2"/>
          </a:effectRef>
          <a:fontRef idx="minor">
            <a:schemeClr val="dk1"/>
          </a:fontRef>
        </p:style>
        <p:txBody>
          <a:bodyPr/>
          <a:lstStyle/>
          <a:p>
            <a:pPr marL="342900" indent="-342900">
              <a:spcBef>
                <a:spcPct val="20000"/>
              </a:spcBef>
              <a:defRPr/>
            </a:pPr>
            <a:r>
              <a:rPr lang="en-US" sz="2800" dirty="0" smtClean="0"/>
              <a:t> </a:t>
            </a:r>
            <a:endParaRPr lang="en-US" sz="2800" b="1" dirty="0">
              <a:solidFill>
                <a:schemeClr val="tx1"/>
              </a:solidFill>
            </a:endParaRPr>
          </a:p>
        </p:txBody>
      </p:sp>
      <p:sp>
        <p:nvSpPr>
          <p:cNvPr id="7" name="TextBox 6"/>
          <p:cNvSpPr txBox="1">
            <a:spLocks noChangeArrowheads="1"/>
          </p:cNvSpPr>
          <p:nvPr/>
        </p:nvSpPr>
        <p:spPr bwMode="auto">
          <a:xfrm>
            <a:off x="611188" y="755972"/>
            <a:ext cx="7848600" cy="1358317"/>
          </a:xfrm>
          <a:prstGeom prst="rect">
            <a:avLst/>
          </a:prstGeom>
          <a:noFill/>
          <a:ln w="36124">
            <a:solidFill>
              <a:schemeClr val="bg1"/>
            </a:solidFill>
            <a:round/>
            <a:headEnd/>
            <a:tailEnd/>
          </a:ln>
        </p:spPr>
        <p:txBody>
          <a:bodyPr lIns="88896" tIns="50798" rIns="88896" bIns="50798" anchor="ctr">
            <a:spAutoFit/>
          </a:bodyPr>
          <a:lstStyle/>
          <a:p>
            <a:pPr marL="342900" indent="-342900" algn="ctr">
              <a:spcBef>
                <a:spcPct val="20000"/>
              </a:spcBef>
            </a:pPr>
            <a:r>
              <a:rPr lang="id-ID" altLang="id-ID" sz="2400" b="1" dirty="0"/>
              <a:t>JAMINAN KESEHATAN NASIONAL</a:t>
            </a:r>
          </a:p>
          <a:p>
            <a:pPr marL="342900" indent="-342900" algn="ctr">
              <a:spcBef>
                <a:spcPct val="20000"/>
              </a:spcBef>
            </a:pPr>
            <a:r>
              <a:rPr lang="id-ID" altLang="id-ID" sz="2400" b="1" dirty="0"/>
              <a:t>(</a:t>
            </a:r>
            <a:r>
              <a:rPr lang="id-ID" altLang="id-ID" sz="2400" b="1" i="1" dirty="0"/>
              <a:t>UNIVERSAL HEALTH COVERAGE</a:t>
            </a:r>
            <a:r>
              <a:rPr lang="id-ID" altLang="id-ID" sz="2400" b="1" dirty="0"/>
              <a:t>) </a:t>
            </a:r>
          </a:p>
          <a:p>
            <a:pPr marL="342900" indent="-342900" algn="ctr">
              <a:spcBef>
                <a:spcPct val="20000"/>
              </a:spcBef>
            </a:pPr>
            <a:r>
              <a:rPr lang="id-ID" altLang="id-ID" sz="2400" b="1" dirty="0"/>
              <a:t>DI INDONESIA </a:t>
            </a:r>
            <a:endParaRPr lang="en-US" altLang="id-ID" sz="2400" b="1" dirty="0"/>
          </a:p>
        </p:txBody>
      </p:sp>
      <p:sp>
        <p:nvSpPr>
          <p:cNvPr id="8" name="Rectangle 7"/>
          <p:cNvSpPr/>
          <p:nvPr/>
        </p:nvSpPr>
        <p:spPr>
          <a:xfrm>
            <a:off x="4447606" y="3244334"/>
            <a:ext cx="2334193" cy="369332"/>
          </a:xfrm>
          <a:prstGeom prst="rect">
            <a:avLst/>
          </a:prstGeom>
        </p:spPr>
        <p:txBody>
          <a:bodyPr wrap="square">
            <a:spAutoFit/>
          </a:bodyPr>
          <a:lstStyle/>
          <a:p>
            <a:r>
              <a:rPr lang="en-US" dirty="0" smtClean="0"/>
              <a:t> </a:t>
            </a:r>
            <a:endParaRPr lang="en-US" dirty="0"/>
          </a:p>
        </p:txBody>
      </p:sp>
      <p:sp>
        <p:nvSpPr>
          <p:cNvPr id="9" name="Rectangle 8"/>
          <p:cNvSpPr/>
          <p:nvPr/>
        </p:nvSpPr>
        <p:spPr>
          <a:xfrm>
            <a:off x="1066800" y="2362200"/>
            <a:ext cx="7010400" cy="2677656"/>
          </a:xfrm>
          <a:prstGeom prst="rect">
            <a:avLst/>
          </a:prstGeom>
        </p:spPr>
        <p:txBody>
          <a:bodyPr wrap="square">
            <a:spAutoFit/>
          </a:bodyPr>
          <a:lstStyle/>
          <a:p>
            <a:r>
              <a:rPr lang="en-US" sz="2800" b="1" dirty="0" err="1" smtClean="0"/>
              <a:t>Jaminan</a:t>
            </a:r>
            <a:r>
              <a:rPr lang="en-US" sz="2800" b="1" dirty="0" smtClean="0"/>
              <a:t> </a:t>
            </a:r>
            <a:r>
              <a:rPr lang="en-US" sz="2800" b="1" dirty="0" err="1" smtClean="0"/>
              <a:t>Kesehatan</a:t>
            </a:r>
            <a:r>
              <a:rPr lang="en-US" sz="2800" b="1" dirty="0" smtClean="0"/>
              <a:t> </a:t>
            </a:r>
            <a:r>
              <a:rPr lang="en-US" sz="2800" b="1" dirty="0" err="1" smtClean="0"/>
              <a:t>Nasional</a:t>
            </a:r>
            <a:r>
              <a:rPr lang="en-US" sz="2800" dirty="0" smtClean="0"/>
              <a:t> (JKN) </a:t>
            </a:r>
            <a:r>
              <a:rPr lang="en-US" sz="2800" dirty="0" err="1" smtClean="0"/>
              <a:t>merupakan</a:t>
            </a:r>
            <a:r>
              <a:rPr lang="en-US" sz="2800" dirty="0" smtClean="0"/>
              <a:t> </a:t>
            </a:r>
            <a:r>
              <a:rPr lang="en-US" sz="2800" dirty="0" err="1" smtClean="0"/>
              <a:t>bagian</a:t>
            </a:r>
            <a:r>
              <a:rPr lang="en-US" sz="2800" dirty="0" smtClean="0"/>
              <a:t> </a:t>
            </a:r>
            <a:r>
              <a:rPr lang="en-US" sz="2800" dirty="0" err="1" smtClean="0"/>
              <a:t>dari</a:t>
            </a:r>
            <a:r>
              <a:rPr lang="en-US" sz="2800" dirty="0" smtClean="0"/>
              <a:t> </a:t>
            </a:r>
            <a:r>
              <a:rPr lang="en-US" sz="2800" dirty="0" err="1" smtClean="0"/>
              <a:t>Sistem</a:t>
            </a:r>
            <a:r>
              <a:rPr lang="en-US" sz="2800" dirty="0" smtClean="0"/>
              <a:t> </a:t>
            </a:r>
            <a:r>
              <a:rPr lang="en-US" sz="2800" b="1" dirty="0" err="1" smtClean="0"/>
              <a:t>Jaminan</a:t>
            </a:r>
            <a:r>
              <a:rPr lang="en-US" sz="2800" dirty="0" smtClean="0"/>
              <a:t> </a:t>
            </a:r>
            <a:r>
              <a:rPr lang="en-US" sz="2800" dirty="0" err="1" smtClean="0"/>
              <a:t>Sosial</a:t>
            </a:r>
            <a:r>
              <a:rPr lang="en-US" sz="2800" dirty="0" smtClean="0"/>
              <a:t> </a:t>
            </a:r>
            <a:r>
              <a:rPr lang="en-US" sz="2800" b="1" dirty="0" err="1" smtClean="0"/>
              <a:t>Nasional</a:t>
            </a:r>
            <a:r>
              <a:rPr lang="en-US" sz="2800" dirty="0" smtClean="0"/>
              <a:t> (SJSN) yang </a:t>
            </a:r>
            <a:r>
              <a:rPr lang="en-US" sz="2800" dirty="0" err="1" smtClean="0"/>
              <a:t>diselenggarakan</a:t>
            </a:r>
            <a:r>
              <a:rPr lang="en-US" sz="2800" dirty="0" smtClean="0"/>
              <a:t>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mekanisme</a:t>
            </a:r>
            <a:r>
              <a:rPr lang="en-US" sz="2800" dirty="0" smtClean="0"/>
              <a:t> </a:t>
            </a:r>
            <a:r>
              <a:rPr lang="en-US" sz="2800" dirty="0" err="1" smtClean="0"/>
              <a:t>asuransi</a:t>
            </a:r>
            <a:r>
              <a:rPr lang="en-US" sz="2800" dirty="0" smtClean="0"/>
              <a:t> </a:t>
            </a:r>
            <a:r>
              <a:rPr lang="en-US" sz="2800" b="1" dirty="0" err="1" smtClean="0"/>
              <a:t>kesehatan</a:t>
            </a:r>
            <a:r>
              <a:rPr lang="en-US" sz="2800" dirty="0" smtClean="0"/>
              <a:t> </a:t>
            </a:r>
            <a:r>
              <a:rPr lang="en-US" sz="2800" dirty="0" err="1" smtClean="0"/>
              <a:t>sosial</a:t>
            </a:r>
            <a:r>
              <a:rPr lang="en-US" sz="2800" dirty="0" smtClean="0"/>
              <a:t> yang </a:t>
            </a:r>
            <a:r>
              <a:rPr lang="en-US" sz="2800" dirty="0" err="1" smtClean="0"/>
              <a:t>bersifat</a:t>
            </a:r>
            <a:r>
              <a:rPr lang="en-US" sz="2800" dirty="0" smtClean="0"/>
              <a:t> </a:t>
            </a:r>
            <a:r>
              <a:rPr lang="en-US" sz="2800" dirty="0" err="1" smtClean="0"/>
              <a:t>wajib</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txBox="1">
            <a:spLocks/>
          </p:cNvSpPr>
          <p:nvPr/>
        </p:nvSpPr>
        <p:spPr bwMode="auto">
          <a:xfrm>
            <a:off x="357188" y="1524000"/>
            <a:ext cx="8572500" cy="4833938"/>
          </a:xfrm>
          <a:prstGeom prst="rect">
            <a:avLst/>
          </a:prstGeom>
          <a:noFill/>
          <a:ln w="9525">
            <a:noFill/>
            <a:miter lim="800000"/>
            <a:headEnd/>
            <a:tailEnd/>
          </a:ln>
        </p:spPr>
        <p:txBody>
          <a:bodyPr/>
          <a:lstStyle/>
          <a:p>
            <a:pPr marL="719138" indent="-358775"/>
            <a:r>
              <a:rPr lang="id-ID" altLang="id-ID" sz="2400" dirty="0">
                <a:latin typeface="Aharoni" pitchFamily="2" charset="-79"/>
                <a:cs typeface="Aharoni" pitchFamily="2" charset="-79"/>
              </a:rPr>
              <a:t>a.	Kegotong-royongan;</a:t>
            </a:r>
          </a:p>
          <a:p>
            <a:pPr marL="719138" indent="-358775"/>
            <a:r>
              <a:rPr lang="id-ID" altLang="id-ID" sz="2400" dirty="0">
                <a:latin typeface="Aharoni" pitchFamily="2" charset="-79"/>
                <a:cs typeface="Aharoni" pitchFamily="2" charset="-79"/>
              </a:rPr>
              <a:t>b.	Nirlaba;</a:t>
            </a:r>
          </a:p>
          <a:p>
            <a:pPr marL="719138" indent="-358775"/>
            <a:r>
              <a:rPr lang="id-ID" altLang="id-ID" sz="2400" dirty="0">
                <a:latin typeface="Aharoni" pitchFamily="2" charset="-79"/>
                <a:cs typeface="Aharoni" pitchFamily="2" charset="-79"/>
              </a:rPr>
              <a:t>c.	Keterbukaan;</a:t>
            </a:r>
          </a:p>
          <a:p>
            <a:pPr marL="719138" indent="-358775"/>
            <a:r>
              <a:rPr lang="id-ID" altLang="id-ID" sz="2400" dirty="0">
                <a:latin typeface="Aharoni" pitchFamily="2" charset="-79"/>
                <a:cs typeface="Aharoni" pitchFamily="2" charset="-79"/>
              </a:rPr>
              <a:t>d.	Kehati-hatian;</a:t>
            </a:r>
          </a:p>
          <a:p>
            <a:pPr marL="719138" indent="-358775"/>
            <a:r>
              <a:rPr lang="id-ID" altLang="id-ID" sz="2400" dirty="0">
                <a:latin typeface="Aharoni" pitchFamily="2" charset="-79"/>
                <a:cs typeface="Aharoni" pitchFamily="2" charset="-79"/>
              </a:rPr>
              <a:t>e.	Akuntabilitas;</a:t>
            </a:r>
          </a:p>
          <a:p>
            <a:pPr marL="719138" indent="-358775"/>
            <a:r>
              <a:rPr lang="id-ID" altLang="id-ID" sz="2400" dirty="0">
                <a:latin typeface="Aharoni" pitchFamily="2" charset="-79"/>
                <a:cs typeface="Aharoni" pitchFamily="2" charset="-79"/>
              </a:rPr>
              <a:t>f.	Portabilitas;</a:t>
            </a:r>
          </a:p>
          <a:p>
            <a:pPr marL="719138" indent="-358775"/>
            <a:r>
              <a:rPr lang="id-ID" altLang="id-ID" sz="2400" dirty="0">
                <a:latin typeface="Aharoni" pitchFamily="2" charset="-79"/>
                <a:cs typeface="Aharoni" pitchFamily="2" charset="-79"/>
              </a:rPr>
              <a:t>g.	Kepesertaan bersifat wajib; </a:t>
            </a:r>
          </a:p>
          <a:p>
            <a:pPr marL="719138" indent="-358775"/>
            <a:r>
              <a:rPr lang="id-ID" altLang="id-ID" sz="2400" dirty="0">
                <a:latin typeface="Aharoni" pitchFamily="2" charset="-79"/>
                <a:cs typeface="Aharoni" pitchFamily="2" charset="-79"/>
              </a:rPr>
              <a:t>h.	</a:t>
            </a:r>
            <a:r>
              <a:rPr lang="en-US" altLang="id-ID" sz="2400" dirty="0">
                <a:latin typeface="Aharoni" pitchFamily="2" charset="-79"/>
                <a:cs typeface="Aharoni" pitchFamily="2" charset="-79"/>
              </a:rPr>
              <a:t>D</a:t>
            </a:r>
            <a:r>
              <a:rPr lang="id-ID" altLang="id-ID" sz="2400" dirty="0">
                <a:latin typeface="Aharoni" pitchFamily="2" charset="-79"/>
                <a:cs typeface="Aharoni" pitchFamily="2" charset="-79"/>
              </a:rPr>
              <a:t>an Amanat ,  </a:t>
            </a:r>
          </a:p>
          <a:p>
            <a:pPr marL="719138" indent="-358775"/>
            <a:r>
              <a:rPr lang="id-ID" altLang="id-ID" sz="2400" dirty="0">
                <a:latin typeface="Aharoni" pitchFamily="2" charset="-79"/>
                <a:cs typeface="Aharoni" pitchFamily="2" charset="-79"/>
              </a:rPr>
              <a:t>i.	Dan hasil pengelolaan Dana Jaminan Sosial dipergunakan seluruhnya untuk pengembangan program dan untuk sebesar-besar kepentingan peserta.</a:t>
            </a:r>
          </a:p>
        </p:txBody>
      </p:sp>
      <p:sp>
        <p:nvSpPr>
          <p:cNvPr id="6" name="TextBox 5"/>
          <p:cNvSpPr txBox="1">
            <a:spLocks noChangeArrowheads="1"/>
          </p:cNvSpPr>
          <p:nvPr/>
        </p:nvSpPr>
        <p:spPr bwMode="auto">
          <a:xfrm>
            <a:off x="857250" y="791214"/>
            <a:ext cx="7358063" cy="656586"/>
          </a:xfrm>
          <a:prstGeom prst="rect">
            <a:avLst/>
          </a:prstGeom>
          <a:noFill/>
          <a:ln w="36124">
            <a:solidFill>
              <a:schemeClr val="bg1"/>
            </a:solidFill>
            <a:round/>
            <a:headEnd/>
            <a:tailEnd/>
          </a:ln>
        </p:spPr>
        <p:txBody>
          <a:bodyPr lIns="88896" tIns="50798" rIns="88896" bIns="50798" anchor="ctr">
            <a:spAutoFit/>
          </a:bodyPr>
          <a:lstStyle/>
          <a:p>
            <a:pPr algn="ctr" defTabSz="912813"/>
            <a:r>
              <a:rPr lang="id-ID" altLang="id-ID" sz="3600" dirty="0">
                <a:latin typeface="Aharoni" pitchFamily="2" charset="-79"/>
                <a:cs typeface="Aharoni" pitchFamily="2" charset="-79"/>
              </a:rPr>
              <a:t>PRINSIP-PRINSIP SJSN</a:t>
            </a:r>
            <a:endParaRPr lang="id-ID" altLang="id-ID" sz="3600" b="1" dirty="0">
              <a:latin typeface="Helvetica" charset="0"/>
              <a:cs typeface="Aharoni" pitchFamily="2" charset="-79"/>
              <a:sym typeface="Helvetica"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Rectangle 4"/>
          <p:cNvSpPr/>
          <p:nvPr/>
        </p:nvSpPr>
        <p:spPr>
          <a:xfrm>
            <a:off x="685800" y="838200"/>
            <a:ext cx="7858180" cy="4708981"/>
          </a:xfrm>
          <a:prstGeom prst="rect">
            <a:avLst/>
          </a:prstGeom>
        </p:spPr>
        <p:txBody>
          <a:bodyPr wrap="square">
            <a:spAutoFit/>
          </a:bodyPr>
          <a:lstStyle/>
          <a:p>
            <a:pPr lvl="1" algn="just"/>
            <a:r>
              <a:rPr lang="id-ID" sz="2000" b="1" dirty="0" smtClean="0">
                <a:latin typeface="Times New Roman" pitchFamily="18" charset="0"/>
                <a:cs typeface="Times New Roman" pitchFamily="18" charset="0"/>
              </a:rPr>
              <a:t>1.   Prinsip kegotongroyongan</a:t>
            </a:r>
            <a:endParaRPr lang="id-ID" sz="2000" dirty="0" smtClean="0">
              <a:latin typeface="Times New Roman" pitchFamily="18" charset="0"/>
              <a:cs typeface="Times New Roman" pitchFamily="18" charset="0"/>
            </a:endParaRPr>
          </a:p>
          <a:p>
            <a:pPr marL="400050" lvl="1" indent="0" algn="just">
              <a:buNone/>
            </a:pPr>
            <a:r>
              <a:rPr lang="id-ID" sz="2000" dirty="0" smtClean="0">
                <a:latin typeface="Times New Roman" pitchFamily="18" charset="0"/>
                <a:cs typeface="Times New Roman" pitchFamily="18" charset="0"/>
              </a:rPr>
              <a:t>prinsip gotong royong berarti peserta yang mampu membantu peserta yang kurang mampu, peserta yang sehat membantu yang sakit atau yang berisiko tinggi, dan peserta yang sehat membantu yang sakit.</a:t>
            </a:r>
          </a:p>
          <a:p>
            <a:pPr lvl="1" algn="just"/>
            <a:r>
              <a:rPr lang="id-ID" sz="2000" b="1" dirty="0" smtClean="0">
                <a:latin typeface="Times New Roman" pitchFamily="18" charset="0"/>
                <a:cs typeface="Times New Roman" pitchFamily="18" charset="0"/>
              </a:rPr>
              <a:t>2.   Prinsip nirlaba</a:t>
            </a:r>
            <a:endParaRPr lang="id-ID" sz="2000" dirty="0" smtClean="0">
              <a:latin typeface="Times New Roman" pitchFamily="18" charset="0"/>
              <a:cs typeface="Times New Roman" pitchFamily="18" charset="0"/>
            </a:endParaRPr>
          </a:p>
          <a:p>
            <a:pPr marL="400050" lvl="1" indent="0" algn="just">
              <a:buNone/>
            </a:pPr>
            <a:r>
              <a:rPr lang="id-ID" sz="2000" dirty="0" smtClean="0">
                <a:latin typeface="Times New Roman" pitchFamily="18" charset="0"/>
                <a:cs typeface="Times New Roman" pitchFamily="18" charset="0"/>
              </a:rPr>
              <a:t>Pengelolaan dana amanat oleh Badan Penyelenggara Jaminan Sosial (BPJS) adalah nirlaba bukan untuk mencari laba (</a:t>
            </a:r>
            <a:r>
              <a:rPr lang="id-ID" sz="2000" i="1" dirty="0" smtClean="0">
                <a:latin typeface="Times New Roman" pitchFamily="18" charset="0"/>
                <a:cs typeface="Times New Roman" pitchFamily="18" charset="0"/>
              </a:rPr>
              <a:t>for profit oriented</a:t>
            </a:r>
            <a:r>
              <a:rPr lang="id-ID" sz="2000" dirty="0" smtClean="0">
                <a:latin typeface="Times New Roman" pitchFamily="18" charset="0"/>
                <a:cs typeface="Times New Roman" pitchFamily="18" charset="0"/>
              </a:rPr>
              <a:t>). Sebaliknya, tujuan utama adalah untuk memenuhi sebesar-besarnya kepentingan peserta</a:t>
            </a:r>
          </a:p>
          <a:p>
            <a:pPr marL="400050" lvl="1" indent="0" algn="just">
              <a:buNone/>
            </a:pPr>
            <a:r>
              <a:rPr lang="id-ID" sz="2000" b="1" dirty="0" smtClean="0">
                <a:latin typeface="Times New Roman" pitchFamily="18" charset="0"/>
                <a:cs typeface="Times New Roman" pitchFamily="18" charset="0"/>
              </a:rPr>
              <a:t>3.   Prinsip keterbukaan</a:t>
            </a:r>
            <a:endParaRPr lang="id-ID" sz="2000" dirty="0" smtClean="0">
              <a:latin typeface="Times New Roman" pitchFamily="18" charset="0"/>
              <a:cs typeface="Times New Roman" pitchFamily="18" charset="0"/>
            </a:endParaRPr>
          </a:p>
          <a:p>
            <a:pPr marL="320040" lvl="1" indent="0">
              <a:buNone/>
            </a:pPr>
            <a:r>
              <a:rPr lang="id-ID" sz="2000" dirty="0" smtClean="0"/>
              <a:t>Prinsip keterbukaan adalah prinsip mempermudah akses informasi yang lengkap, benar, dan jelas bagi setiap peserta.</a:t>
            </a:r>
          </a:p>
          <a:p>
            <a:pPr lvl="1" algn="just"/>
            <a:r>
              <a:rPr lang="id-ID" sz="2000" b="1" dirty="0" smtClean="0">
                <a:latin typeface="Times New Roman" pitchFamily="18" charset="0"/>
                <a:cs typeface="Times New Roman" pitchFamily="18" charset="0"/>
              </a:rPr>
              <a:t>4.   Prinsip kehati-hatian</a:t>
            </a:r>
            <a:endParaRPr lang="id-ID" sz="2000" dirty="0" smtClean="0">
              <a:latin typeface="Times New Roman" pitchFamily="18" charset="0"/>
              <a:cs typeface="Times New Roman" pitchFamily="18" charset="0"/>
            </a:endParaRPr>
          </a:p>
          <a:p>
            <a:pPr marL="400050" lvl="1" indent="0" algn="just">
              <a:buNone/>
            </a:pPr>
            <a:r>
              <a:rPr lang="id-ID" sz="2000" dirty="0" smtClean="0"/>
              <a:t>Prinsip kehati-hatian adalah prinsip pengelolaan dana secara cermat, teliti, aman, dan tertib</a:t>
            </a:r>
            <a:r>
              <a:rPr lang="id-ID" sz="2000" dirty="0" smtClean="0">
                <a:latin typeface="Times New Roman" pitchFamily="18" charset="0"/>
                <a:cs typeface="Times New Roman" pitchFamily="18" charset="0"/>
              </a:rPr>
              <a:t>.</a:t>
            </a:r>
            <a:endParaRPr lang="id-ID" sz="20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a:spLocks noGrp="1"/>
          </p:cNvSpPr>
          <p:nvPr>
            <p:ph idx="1"/>
          </p:nvPr>
        </p:nvSpPr>
        <p:spPr>
          <a:xfrm>
            <a:off x="683568" y="818412"/>
            <a:ext cx="8003232" cy="5810988"/>
          </a:xfrm>
        </p:spPr>
        <p:txBody>
          <a:bodyPr>
            <a:normAutofit fontScale="55000" lnSpcReduction="20000"/>
          </a:bodyPr>
          <a:lstStyle/>
          <a:p>
            <a:pPr marL="0" lvl="0" indent="0" algn="just">
              <a:buNone/>
            </a:pPr>
            <a:r>
              <a:rPr lang="id-ID" b="1" dirty="0" smtClean="0"/>
              <a:t>5.   Prinsip </a:t>
            </a:r>
            <a:r>
              <a:rPr lang="id-ID" b="1" dirty="0"/>
              <a:t>akuntabilitas</a:t>
            </a:r>
            <a:endParaRPr lang="id-ID" dirty="0"/>
          </a:p>
          <a:p>
            <a:pPr marL="0" indent="0" algn="just">
              <a:buNone/>
            </a:pPr>
            <a:r>
              <a:rPr lang="id-ID" dirty="0"/>
              <a:t>Prinsip akuntabilitas adalah prinsip pelaksanaan program dan pengelolaan keuangan yang akurat dan dapat dipertanggungjawabkan.</a:t>
            </a:r>
          </a:p>
          <a:p>
            <a:pPr marL="0" lvl="0" indent="0" algn="just">
              <a:buNone/>
            </a:pPr>
            <a:r>
              <a:rPr lang="id-ID" b="1" dirty="0" smtClean="0"/>
              <a:t>6.   Prinsip </a:t>
            </a:r>
            <a:r>
              <a:rPr lang="id-ID" b="1" dirty="0"/>
              <a:t>portabilitas</a:t>
            </a:r>
            <a:endParaRPr lang="id-ID" dirty="0"/>
          </a:p>
          <a:p>
            <a:pPr marL="0" indent="0" algn="just">
              <a:buNone/>
            </a:pPr>
            <a:r>
              <a:rPr lang="id-ID" dirty="0"/>
              <a:t>Prinsip portabilitas jaminan sosial dimaksudkan untuk memberikan jaminan yang berkelanjutan kepada peserta sekalipun mereka berpindah pekerjaan atau tempat tinggal dalam wilayah Negara Kesatuan Republik Indonesia.</a:t>
            </a:r>
          </a:p>
          <a:p>
            <a:pPr marL="0" lvl="0" indent="0" algn="just">
              <a:buNone/>
            </a:pPr>
            <a:r>
              <a:rPr lang="id-ID" b="1" dirty="0" smtClean="0"/>
              <a:t>7.   Prinsip </a:t>
            </a:r>
            <a:r>
              <a:rPr lang="id-ID" b="1" dirty="0"/>
              <a:t>kepesertaan bersifat wajib</a:t>
            </a:r>
            <a:endParaRPr lang="id-ID" dirty="0"/>
          </a:p>
          <a:p>
            <a:pPr marL="0" indent="0" algn="just">
              <a:buNone/>
            </a:pPr>
            <a:r>
              <a:rPr lang="id-ID" dirty="0"/>
              <a:t>Kepesertaan wajib dimaksudkan agar seluruh rakyat menjadi peserta sehingga dapat terlindungi. Meskipun kepesertaan bersifat  wajib bagi seluruh rakyat, penerapannya tetap disesuaikan dengan kemampuan ekonomi rakyat dan pemerintah serta kelayakan penyelenggaraan program. Tahapan pertama dimulai dari pekerja di sektor formal, bersamaan dengan itu sektor informal dapat menjadi peserta secara mandiri, sehingga pada akhirnya Sistem Jaminan Sosial Nasional (SJSN) dapat mencakup seluruh rakyat</a:t>
            </a:r>
          </a:p>
          <a:p>
            <a:pPr marL="0" lvl="0" indent="0" algn="just">
              <a:buNone/>
            </a:pPr>
            <a:r>
              <a:rPr lang="id-ID" b="1" dirty="0" smtClean="0"/>
              <a:t>8.   Prinsip </a:t>
            </a:r>
            <a:r>
              <a:rPr lang="id-ID" b="1" dirty="0"/>
              <a:t>dana amanat</a:t>
            </a:r>
            <a:endParaRPr lang="id-ID" dirty="0"/>
          </a:p>
          <a:p>
            <a:pPr marL="0" indent="0" algn="just">
              <a:buNone/>
            </a:pPr>
            <a:r>
              <a:rPr lang="id-ID" dirty="0"/>
              <a:t>Dana yang terkumpul dari iuran peserta merupakan dana titipan kepada badan-badan penyelenggara untuk dikelola sebaik-baiknya dalam rangka mengoptimalkan dana tersebut untuk kesejahteraan peserta.</a:t>
            </a:r>
          </a:p>
          <a:p>
            <a:pPr marL="0" lvl="0" indent="0" algn="just">
              <a:buNone/>
            </a:pPr>
            <a:r>
              <a:rPr lang="id-ID" b="1" dirty="0" smtClean="0"/>
              <a:t>9.   Prinsip </a:t>
            </a:r>
            <a:r>
              <a:rPr lang="id-ID" b="1" dirty="0"/>
              <a:t>hasil Pengelolaan Dana Jaminan Sosial</a:t>
            </a:r>
            <a:endParaRPr lang="id-ID" dirty="0"/>
          </a:p>
          <a:p>
            <a:pPr marL="0" indent="0" algn="just">
              <a:buNone/>
            </a:pPr>
            <a:r>
              <a:rPr lang="id-ID" dirty="0" smtClean="0"/>
              <a:t>Dipergunakan </a:t>
            </a:r>
            <a:r>
              <a:rPr lang="id-ID" dirty="0"/>
              <a:t>seluruhnya untuk pengembangan program dan untuk sebesar-besar kepentingan </a:t>
            </a:r>
            <a:r>
              <a:rPr lang="id-ID" dirty="0" smtClean="0"/>
              <a:t>peserta</a:t>
            </a:r>
            <a:endParaRPr lang="id-ID"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3"/>
          <p:cNvSpPr>
            <a:spLocks noGrp="1"/>
          </p:cNvSpPr>
          <p:nvPr>
            <p:ph type="title"/>
          </p:nvPr>
        </p:nvSpPr>
        <p:spPr>
          <a:xfrm>
            <a:off x="609600" y="1392194"/>
            <a:ext cx="8229600" cy="1143000"/>
          </a:xfrm>
        </p:spPr>
        <p:txBody>
          <a:bodyPr>
            <a:normAutofit fontScale="90000"/>
          </a:bodyPr>
          <a:lstStyle/>
          <a:p>
            <a:r>
              <a:rPr lang="en-US" sz="8900" b="1" dirty="0" smtClean="0">
                <a:latin typeface="Times New Roman" panose="02020603050405020304" pitchFamily="18" charset="0"/>
                <a:cs typeface="Times New Roman" panose="02020603050405020304" pitchFamily="18" charset="0"/>
              </a:rPr>
              <a:t>3 AZAS</a:t>
            </a:r>
            <a:r>
              <a:rPr lang="en-US" sz="6600" b="1" dirty="0" smtClean="0">
                <a:latin typeface="Times New Roman" panose="02020603050405020304" pitchFamily="18" charset="0"/>
                <a:cs typeface="Times New Roman" panose="02020603050405020304" pitchFamily="18" charset="0"/>
              </a:rPr>
              <a:t/>
            </a:r>
            <a:br>
              <a:rPr lang="en-US" sz="6600" b="1" dirty="0" smtClean="0">
                <a:latin typeface="Times New Roman" panose="02020603050405020304" pitchFamily="18" charset="0"/>
                <a:cs typeface="Times New Roman" panose="02020603050405020304" pitchFamily="18" charset="0"/>
              </a:rPr>
            </a:br>
            <a:r>
              <a:rPr lang="en-US" sz="4000" b="1" dirty="0" smtClean="0">
                <a:solidFill>
                  <a:srgbClr val="00B050"/>
                </a:solidFill>
                <a:latin typeface="Times New Roman" panose="02020603050405020304" pitchFamily="18" charset="0"/>
                <a:cs typeface="Times New Roman" panose="02020603050405020304" pitchFamily="18" charset="0"/>
              </a:rPr>
              <a:t>JAMINAN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33CC"/>
                </a:solidFill>
                <a:latin typeface="Times New Roman" panose="02020603050405020304" pitchFamily="18" charset="0"/>
                <a:cs typeface="Times New Roman" panose="02020603050405020304" pitchFamily="18" charset="0"/>
              </a:rPr>
              <a:t>KESEHATAN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B050"/>
                </a:solidFill>
                <a:latin typeface="Times New Roman" panose="02020603050405020304" pitchFamily="18" charset="0"/>
                <a:cs typeface="Times New Roman" panose="02020603050405020304" pitchFamily="18" charset="0"/>
              </a:rPr>
              <a:t>NASIONAL</a:t>
            </a:r>
            <a:r>
              <a:rPr lang="en-US" sz="3100" b="1" dirty="0" smtClean="0">
                <a:solidFill>
                  <a:srgbClr val="00B050"/>
                </a:solidFill>
                <a:latin typeface="Times New Roman" panose="02020603050405020304" pitchFamily="18" charset="0"/>
                <a:cs typeface="Times New Roman" panose="02020603050405020304" pitchFamily="18" charset="0"/>
              </a:rPr>
              <a:t/>
            </a:r>
            <a:br>
              <a:rPr lang="en-US" sz="3100" b="1" dirty="0" smtClean="0">
                <a:solidFill>
                  <a:srgbClr val="00B050"/>
                </a:solidFill>
                <a:latin typeface="Times New Roman" panose="02020603050405020304" pitchFamily="18" charset="0"/>
                <a:cs typeface="Times New Roman" panose="02020603050405020304" pitchFamily="18" charset="0"/>
              </a:rPr>
            </a:br>
            <a:endParaRPr lang="en-US" sz="3100" b="1" dirty="0">
              <a:solidFill>
                <a:srgbClr val="00B050"/>
              </a:solidFill>
              <a:latin typeface="Times New Roman" panose="02020603050405020304" pitchFamily="18" charset="0"/>
              <a:cs typeface="Times New Roman" panose="02020603050405020304" pitchFamily="18" charset="0"/>
            </a:endParaRPr>
          </a:p>
        </p:txBody>
      </p:sp>
      <p:sp>
        <p:nvSpPr>
          <p:cNvPr id="6" name="Content Placeholder 7"/>
          <p:cNvSpPr>
            <a:spLocks noGrp="1"/>
          </p:cNvSpPr>
          <p:nvPr>
            <p:ph idx="1"/>
          </p:nvPr>
        </p:nvSpPr>
        <p:spPr>
          <a:xfrm>
            <a:off x="1785918" y="2643182"/>
            <a:ext cx="5638800" cy="2382823"/>
          </a:xfrm>
        </p:spPr>
        <p:txBody>
          <a:bodyPr>
            <a:normAutofit/>
          </a:bodyPr>
          <a:lstStyle/>
          <a:p>
            <a:pPr marL="514350" indent="-514350" algn="just">
              <a:buAutoNum type="arabicPeriod"/>
            </a:pP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Azas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Kemanusiaan</a:t>
            </a:r>
            <a:endPar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514350" indent="-514350" algn="just">
              <a:buAutoNum type="arabicPeriod"/>
            </a:pP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Azas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Manfaat</a:t>
            </a:r>
            <a:endPar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514350" indent="-514350" algn="just">
              <a:buAutoNum type="arabicPeriod"/>
            </a:pP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Azas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Keadilan</a:t>
            </a: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Sosial</a:t>
            </a:r>
            <a:endPar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a:spLocks noGrp="1"/>
          </p:cNvSpPr>
          <p:nvPr>
            <p:ph idx="1"/>
          </p:nvPr>
        </p:nvSpPr>
        <p:spPr>
          <a:xfrm>
            <a:off x="714348" y="857232"/>
            <a:ext cx="7643866" cy="5000660"/>
          </a:xfrm>
        </p:spPr>
        <p:txBody>
          <a:bodyPr>
            <a:normAutofit fontScale="85000" lnSpcReduction="20000"/>
          </a:bodyPr>
          <a:lstStyle/>
          <a:p>
            <a:pPr marL="596646" indent="-514350" algn="just">
              <a:lnSpc>
                <a:spcPct val="120000"/>
              </a:lnSpc>
              <a:buClrTx/>
              <a:buFont typeface="+mj-lt"/>
              <a:buAutoNum type="arabicPeriod"/>
            </a:pPr>
            <a:r>
              <a:rPr lang="en-US" dirty="0" err="1" smtClean="0"/>
              <a:t>Azas</a:t>
            </a:r>
            <a:r>
              <a:rPr lang="en-US" dirty="0" smtClean="0"/>
              <a:t> </a:t>
            </a:r>
            <a:r>
              <a:rPr lang="en-US" dirty="0" err="1" smtClean="0"/>
              <a:t>Kemanusian</a:t>
            </a:r>
            <a:r>
              <a:rPr lang="en-US" dirty="0" smtClean="0"/>
              <a:t> </a:t>
            </a:r>
            <a:r>
              <a:rPr lang="id-ID" dirty="0" smtClean="0"/>
              <a:t>			         	</a:t>
            </a:r>
            <a:r>
              <a:rPr lang="en-US" dirty="0" smtClean="0"/>
              <a:t>      </a:t>
            </a:r>
            <a:r>
              <a:rPr lang="en-US" dirty="0" err="1" smtClean="0"/>
              <a:t>Azas</a:t>
            </a:r>
            <a:r>
              <a:rPr lang="en-US" dirty="0" smtClean="0"/>
              <a:t> </a:t>
            </a:r>
            <a:r>
              <a:rPr lang="en-US" dirty="0" err="1"/>
              <a:t>kemanusiaan</a:t>
            </a:r>
            <a:r>
              <a:rPr lang="en-US" dirty="0"/>
              <a:t> </a:t>
            </a:r>
            <a:r>
              <a:rPr lang="en-US" dirty="0" err="1"/>
              <a:t>adalah</a:t>
            </a:r>
            <a:r>
              <a:rPr lang="en-US" dirty="0"/>
              <a:t> </a:t>
            </a:r>
            <a:r>
              <a:rPr lang="en-US" dirty="0" err="1"/>
              <a:t>asas</a:t>
            </a:r>
            <a:r>
              <a:rPr lang="en-US" dirty="0"/>
              <a:t> yang </a:t>
            </a:r>
            <a:r>
              <a:rPr lang="en-US" dirty="0" err="1"/>
              <a:t>terkait</a:t>
            </a:r>
            <a:r>
              <a:rPr lang="en-US" dirty="0"/>
              <a:t> </a:t>
            </a:r>
            <a:r>
              <a:rPr lang="en-US" dirty="0" err="1"/>
              <a:t>dengan</a:t>
            </a:r>
            <a:r>
              <a:rPr lang="en-US" dirty="0"/>
              <a:t> </a:t>
            </a:r>
            <a:r>
              <a:rPr lang="en-US" dirty="0" err="1"/>
              <a:t>penghargaan</a:t>
            </a:r>
            <a:r>
              <a:rPr lang="en-US" dirty="0"/>
              <a:t> </a:t>
            </a:r>
            <a:r>
              <a:rPr lang="en-US" dirty="0" err="1"/>
              <a:t>terhadap</a:t>
            </a:r>
            <a:r>
              <a:rPr lang="en-US" dirty="0"/>
              <a:t> </a:t>
            </a:r>
            <a:r>
              <a:rPr lang="en-US" dirty="0" err="1"/>
              <a:t>martabat</a:t>
            </a:r>
            <a:r>
              <a:rPr lang="en-US" dirty="0"/>
              <a:t> </a:t>
            </a:r>
            <a:r>
              <a:rPr lang="en-US" dirty="0" err="1" smtClean="0"/>
              <a:t>manusia</a:t>
            </a:r>
            <a:r>
              <a:rPr lang="en-US" dirty="0" smtClean="0"/>
              <a:t>.</a:t>
            </a:r>
          </a:p>
          <a:p>
            <a:pPr marL="516636" indent="-514350" algn="just">
              <a:lnSpc>
                <a:spcPct val="120000"/>
              </a:lnSpc>
              <a:buClrTx/>
              <a:buFont typeface="+mj-lt"/>
              <a:buAutoNum type="arabicPeriod"/>
            </a:pPr>
            <a:r>
              <a:rPr lang="en-US" dirty="0" err="1" smtClean="0"/>
              <a:t>Azas</a:t>
            </a:r>
            <a:r>
              <a:rPr lang="en-US" dirty="0" smtClean="0"/>
              <a:t> </a:t>
            </a:r>
            <a:r>
              <a:rPr lang="en-US" dirty="0" err="1" smtClean="0"/>
              <a:t>Manfaat</a:t>
            </a:r>
            <a:r>
              <a:rPr lang="id-ID" dirty="0" smtClean="0"/>
              <a:t>					</a:t>
            </a:r>
            <a:r>
              <a:rPr lang="en-US" dirty="0" smtClean="0"/>
              <a:t>     </a:t>
            </a:r>
          </a:p>
          <a:p>
            <a:pPr marL="516636" indent="-514350" algn="just">
              <a:lnSpc>
                <a:spcPct val="120000"/>
              </a:lnSpc>
              <a:buClrTx/>
              <a:buNone/>
            </a:pPr>
            <a:r>
              <a:rPr lang="en-US" dirty="0" smtClean="0"/>
              <a:t>	</a:t>
            </a:r>
            <a:r>
              <a:rPr lang="en-US" dirty="0" err="1" smtClean="0"/>
              <a:t>Azas</a:t>
            </a:r>
            <a:r>
              <a:rPr lang="en-US" dirty="0" smtClean="0"/>
              <a:t> </a:t>
            </a:r>
            <a:r>
              <a:rPr lang="en-US" dirty="0" err="1"/>
              <a:t>manfaat</a:t>
            </a:r>
            <a:r>
              <a:rPr lang="en-US" dirty="0"/>
              <a:t> </a:t>
            </a:r>
            <a:r>
              <a:rPr lang="en-US" dirty="0" err="1"/>
              <a:t>adalah</a:t>
            </a:r>
            <a:r>
              <a:rPr lang="en-US" dirty="0"/>
              <a:t> </a:t>
            </a:r>
            <a:r>
              <a:rPr lang="en-US" dirty="0" err="1"/>
              <a:t>asas</a:t>
            </a:r>
            <a:r>
              <a:rPr lang="en-US" dirty="0"/>
              <a:t> yang </a:t>
            </a:r>
            <a:r>
              <a:rPr lang="en-US" dirty="0" err="1"/>
              <a:t>bersifat</a:t>
            </a:r>
            <a:r>
              <a:rPr lang="en-US" dirty="0"/>
              <a:t> </a:t>
            </a:r>
            <a:r>
              <a:rPr lang="en-US" dirty="0" err="1"/>
              <a:t>operasional</a:t>
            </a:r>
            <a:r>
              <a:rPr lang="en-US" dirty="0"/>
              <a:t> </a:t>
            </a:r>
            <a:r>
              <a:rPr lang="en-US" dirty="0" err="1"/>
              <a:t>menggambarkan</a:t>
            </a:r>
            <a:r>
              <a:rPr lang="en-US" dirty="0"/>
              <a:t> </a:t>
            </a:r>
            <a:r>
              <a:rPr lang="en-US" dirty="0" err="1"/>
              <a:t>pengelolaan</a:t>
            </a:r>
            <a:r>
              <a:rPr lang="en-US" dirty="0"/>
              <a:t> yang </a:t>
            </a:r>
            <a:r>
              <a:rPr lang="en-US" dirty="0" err="1"/>
              <a:t>efektif</a:t>
            </a:r>
            <a:r>
              <a:rPr lang="en-US" dirty="0"/>
              <a:t> </a:t>
            </a:r>
            <a:r>
              <a:rPr lang="en-US" dirty="0" err="1"/>
              <a:t>dan</a:t>
            </a:r>
            <a:r>
              <a:rPr lang="en-US" dirty="0"/>
              <a:t> </a:t>
            </a:r>
            <a:r>
              <a:rPr lang="en-US" dirty="0" err="1" smtClean="0"/>
              <a:t>efisien</a:t>
            </a:r>
            <a:r>
              <a:rPr lang="en-US" dirty="0" smtClean="0"/>
              <a:t>.</a:t>
            </a:r>
          </a:p>
          <a:p>
            <a:pPr marL="516636" indent="-514350" algn="just">
              <a:lnSpc>
                <a:spcPct val="120000"/>
              </a:lnSpc>
              <a:buClrTx/>
              <a:buFont typeface="+mj-lt"/>
              <a:buAutoNum type="arabicPeriod" startAt="3"/>
            </a:pPr>
            <a:r>
              <a:rPr lang="en-US" dirty="0" err="1" smtClean="0"/>
              <a:t>Azas</a:t>
            </a:r>
            <a:r>
              <a:rPr lang="en-US" dirty="0" smtClean="0"/>
              <a:t> </a:t>
            </a:r>
            <a:r>
              <a:rPr lang="en-US" dirty="0" err="1" smtClean="0"/>
              <a:t>Keadilan</a:t>
            </a:r>
            <a:r>
              <a:rPr lang="en-US" dirty="0" smtClean="0"/>
              <a:t> </a:t>
            </a:r>
            <a:r>
              <a:rPr lang="en-US" dirty="0" err="1" smtClean="0"/>
              <a:t>Sosial</a:t>
            </a:r>
            <a:r>
              <a:rPr lang="id-ID" dirty="0" smtClean="0"/>
              <a:t>				</a:t>
            </a:r>
            <a:r>
              <a:rPr lang="en-US" dirty="0" smtClean="0"/>
              <a:t>     </a:t>
            </a:r>
          </a:p>
          <a:p>
            <a:pPr marL="516636" indent="-514350" algn="just">
              <a:lnSpc>
                <a:spcPct val="120000"/>
              </a:lnSpc>
              <a:buClrTx/>
              <a:buNone/>
            </a:pPr>
            <a:r>
              <a:rPr lang="en-US" dirty="0" smtClean="0"/>
              <a:t>	</a:t>
            </a:r>
            <a:r>
              <a:rPr lang="en-US" dirty="0" err="1" smtClean="0"/>
              <a:t>Azas</a:t>
            </a:r>
            <a:r>
              <a:rPr lang="en-US" dirty="0" smtClean="0"/>
              <a:t> </a:t>
            </a:r>
            <a:r>
              <a:rPr lang="en-US" dirty="0" err="1"/>
              <a:t>keadilan</a:t>
            </a:r>
            <a:r>
              <a:rPr lang="en-US" dirty="0"/>
              <a:t> </a:t>
            </a:r>
            <a:r>
              <a:rPr lang="en-US" dirty="0" err="1"/>
              <a:t>sosial</a:t>
            </a:r>
            <a:r>
              <a:rPr lang="en-US" dirty="0"/>
              <a:t> </a:t>
            </a:r>
            <a:r>
              <a:rPr lang="en-US" dirty="0" err="1"/>
              <a:t>bagi</a:t>
            </a:r>
            <a:r>
              <a:rPr lang="en-US" dirty="0"/>
              <a:t> </a:t>
            </a:r>
            <a:r>
              <a:rPr lang="en-US" dirty="0" err="1"/>
              <a:t>seluruh</a:t>
            </a:r>
            <a:r>
              <a:rPr lang="en-US" dirty="0"/>
              <a:t> </a:t>
            </a:r>
            <a:r>
              <a:rPr lang="en-US" dirty="0" err="1"/>
              <a:t>rakyat</a:t>
            </a:r>
            <a:r>
              <a:rPr lang="en-US" dirty="0"/>
              <a:t> Indonesia </a:t>
            </a:r>
            <a:r>
              <a:rPr lang="en-US" dirty="0" err="1"/>
              <a:t>adalah</a:t>
            </a:r>
            <a:r>
              <a:rPr lang="en-US" dirty="0"/>
              <a:t> </a:t>
            </a:r>
            <a:r>
              <a:rPr lang="en-US" dirty="0" err="1"/>
              <a:t>asas</a:t>
            </a:r>
            <a:r>
              <a:rPr lang="en-US" dirty="0"/>
              <a:t> yang </a:t>
            </a:r>
            <a:r>
              <a:rPr lang="en-US" dirty="0" err="1"/>
              <a:t>bersifat</a:t>
            </a:r>
            <a:r>
              <a:rPr lang="en-US" dirty="0"/>
              <a:t> </a:t>
            </a:r>
            <a:r>
              <a:rPr lang="en-US" dirty="0" err="1"/>
              <a:t>idiil</a:t>
            </a:r>
            <a:r>
              <a:rPr lang="en-US" dirty="0"/>
              <a:t>.</a:t>
            </a:r>
          </a:p>
          <a:p>
            <a:pPr marL="459486" indent="-457200" algn="just">
              <a:lnSpc>
                <a:spcPct val="110000"/>
              </a:lnSpc>
              <a:buClrTx/>
              <a:buFont typeface="+mj-lt"/>
              <a:buAutoNum type="arabicPeriod"/>
            </a:pPr>
            <a:endParaRPr 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814</Words>
  <Application>Microsoft Office PowerPoint</Application>
  <PresentationFormat>On-screen Show (4:3)</PresentationFormat>
  <Paragraphs>142</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KEMAMPUAN AKHIR YANG DIHARAPKAN</vt:lpstr>
      <vt:lpstr>Slide 3</vt:lpstr>
      <vt:lpstr>Slide 4</vt:lpstr>
      <vt:lpstr>Slide 5</vt:lpstr>
      <vt:lpstr>Slide 6</vt:lpstr>
      <vt:lpstr>Slide 7</vt:lpstr>
      <vt:lpstr>3 AZAS JAMINAN KESEHATAN NASIONAL </vt:lpstr>
      <vt:lpstr>Slide 9</vt:lpstr>
      <vt:lpstr>5 PROGRAM JAMINAN KESEHATAN NASIONAL </vt:lpstr>
      <vt:lpstr>HAK PESERTA JKN</vt:lpstr>
      <vt:lpstr>Jenis Kepesertaan dalam Jaminan Kesehatan Nasional (JKN)</vt:lpstr>
      <vt:lpstr>Pelayanan Kesehatan di FKRTL: </vt:lpstr>
      <vt:lpstr>Slide 14</vt:lpstr>
      <vt:lpstr>Slide 15</vt:lpstr>
      <vt:lpstr>Slide 16</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DELL</cp:lastModifiedBy>
  <cp:revision>214</cp:revision>
  <dcterms:created xsi:type="dcterms:W3CDTF">2010-08-24T06:47:44Z</dcterms:created>
  <dcterms:modified xsi:type="dcterms:W3CDTF">2018-01-05T06:19:37Z</dcterms:modified>
</cp:coreProperties>
</file>