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6" r:id="rId2"/>
    <p:sldId id="378" r:id="rId3"/>
    <p:sldId id="379" r:id="rId4"/>
    <p:sldId id="380" r:id="rId5"/>
    <p:sldId id="382" r:id="rId6"/>
    <p:sldId id="383" r:id="rId7"/>
    <p:sldId id="384" r:id="rId8"/>
    <p:sldId id="257" r:id="rId9"/>
    <p:sldId id="364" r:id="rId10"/>
    <p:sldId id="366" r:id="rId11"/>
    <p:sldId id="385" r:id="rId12"/>
    <p:sldId id="386" r:id="rId13"/>
    <p:sldId id="387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D6F"/>
    <a:srgbClr val="AD1D87"/>
    <a:srgbClr val="913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7" autoAdjust="0"/>
    <p:restoredTop sz="92029" autoAdjust="0"/>
  </p:normalViewPr>
  <p:slideViewPr>
    <p:cSldViewPr>
      <p:cViewPr varScale="1">
        <p:scale>
          <a:sx n="54" d="100"/>
          <a:sy n="54" d="100"/>
        </p:scale>
        <p:origin x="22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EE6232-40FD-4A81-A44C-58AEEFAEF8FA}" type="datetimeFigureOut">
              <a:rPr lang="id-ID"/>
              <a:pPr>
                <a:defRPr/>
              </a:pPr>
              <a:t>15/10/2017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6A31809-AF84-4965-A22D-DA5A2957B09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1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C3500-B875-45C2-A935-3809A0F1E30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7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46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85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51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08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93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44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Procurement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9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87FB4-429F-48A1-8814-1313F330E1FB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2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1A8CFA-3BB6-4A4D-A7FB-7F1802CCE06C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9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5C92D5-3C61-44A9-8996-C99FA371699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2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049856-8FEE-4DBD-8E7C-90A4F99516E3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DD6247-F765-4DEC-8757-EB04AE92D1BF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8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9F30F7-B589-4CF9-91E4-7735D61B86D5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3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221E1A-4C19-483F-A958-6074CC876EE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6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8E96-9C90-40D9-ABFD-B6EF68ACA39B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B851-BE20-4417-832F-D893B8757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D0C1-1E58-4116-8C52-483FE0D86666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3B60-1DA9-474E-98F4-AB8C80DAD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02FA-3C00-4B6A-9BDF-44BBE6A361E9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F5D1-83F6-48CB-AF5E-C493D6B1D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4054-4AE8-4BA3-8E76-B2A79411AC0F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AFB19-AD58-470F-B820-51CABF5EE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7ABE-ACFE-4BE3-95C3-62290DEE19AE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0100-044F-4895-B1E0-B7CBFDEE3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2D9A-6134-4135-B5C1-464736BE9A92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6455-F9B6-45A2-B269-2A5380E91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051-1267-4D14-AB54-2FD95254DD0B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42D4-FCAB-4412-9E32-238C41F4F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ADF5-B7FD-4E67-B6B1-3470727CBC97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BBD8-6CA0-4FA1-92BC-8A4B2CE11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F4C-7294-4D27-9ACA-79E8FEE722DF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89D3-722B-4490-BDFC-2399B68ED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9669-5668-4366-A819-1BF03D44820F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F221-FDF0-4C3C-BD41-70CE5D784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B206-27B2-46E2-BF43-BD7F3AF8BB6F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2D54D-9841-4E83-82DD-6C7A0A1D5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A8C40-D7E4-49D0-817D-48E4FF912F78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D91BB6A3-B7EB-48AD-B019-8BAACF8DA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76600" y="35052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MANAJEMEN PROYEK SI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PERTEMUAN-1 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064543" y="3086100"/>
            <a:ext cx="5043487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730173" y="1981200"/>
            <a:ext cx="4254655" cy="28575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terbagi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6324600" y="1143000"/>
            <a:ext cx="1219200" cy="1066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4953000"/>
            <a:ext cx="1219200" cy="1066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4" idx="4"/>
            <a:endCxn id="7" idx="0"/>
          </p:cNvCxnSpPr>
          <p:nvPr/>
        </p:nvCxnSpPr>
        <p:spPr>
          <a:xfrm>
            <a:off x="6934200" y="2209800"/>
            <a:ext cx="0" cy="27432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95233" y="2537952"/>
            <a:ext cx="1053353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7523" y="3314700"/>
            <a:ext cx="1053353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7523" y="4091448"/>
            <a:ext cx="1053353" cy="533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642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4" grpId="0" animBg="1"/>
      <p:bldP spid="7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44" y="2376488"/>
            <a:ext cx="2343667" cy="22717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95425" y="1168984"/>
            <a:ext cx="2347653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129" y="3031822"/>
            <a:ext cx="1585471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995" y="4843340"/>
            <a:ext cx="1523205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990600"/>
            <a:ext cx="2347653" cy="782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99286" y="2684398"/>
            <a:ext cx="1758914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67216" y="4038600"/>
            <a:ext cx="2219584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4869131"/>
            <a:ext cx="2500316" cy="11676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Pengoperasian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Pemeliharaan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124200" y="1772736"/>
            <a:ext cx="718878" cy="818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34000" y="1772736"/>
            <a:ext cx="904616" cy="9385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133600" y="3320933"/>
            <a:ext cx="1175044" cy="320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24200" y="4453866"/>
            <a:ext cx="500322" cy="499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2"/>
          </p:cNvCxnSpPr>
          <p:nvPr/>
        </p:nvCxnSpPr>
        <p:spPr>
          <a:xfrm flipV="1">
            <a:off x="5652311" y="2989198"/>
            <a:ext cx="1046975" cy="466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2"/>
          </p:cNvCxnSpPr>
          <p:nvPr/>
        </p:nvCxnSpPr>
        <p:spPr>
          <a:xfrm>
            <a:off x="5836755" y="4038600"/>
            <a:ext cx="63046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53000" y="4191000"/>
            <a:ext cx="304800" cy="652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19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064543" y="1143000"/>
            <a:ext cx="5043487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di Manage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325469"/>
            <a:ext cx="4214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>
              <a:buFont typeface="Wingdings" panose="05000000000000000000" pitchFamily="2" charset="2"/>
              <a:buChar char="q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1 </a:t>
            </a:r>
            <a:r>
              <a:rPr lang="en-US" dirty="0" err="1" smtClean="0"/>
              <a:t>dari</a:t>
            </a:r>
            <a:r>
              <a:rPr lang="en-US" dirty="0" smtClean="0"/>
              <a:t> 4 </a:t>
            </a:r>
            <a:r>
              <a:rPr lang="en-US" dirty="0" err="1" smtClean="0"/>
              <a:t>proyek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25469"/>
            <a:ext cx="3733800" cy="2862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4045" y="2954215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31%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811" y="4114800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42%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345239"/>
            <a:ext cx="4214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>
              <a:buFont typeface="Wingdings" panose="05000000000000000000" pitchFamily="2" charset="2"/>
              <a:buChar char="q"/>
            </a:pPr>
            <a:r>
              <a:rPr lang="en-US" dirty="0"/>
              <a:t>31% IT </a:t>
            </a:r>
            <a:r>
              <a:rPr lang="en-US" dirty="0" err="1"/>
              <a:t>Projek</a:t>
            </a:r>
            <a:r>
              <a:rPr lang="en-US" dirty="0"/>
              <a:t> </a:t>
            </a:r>
            <a:r>
              <a:rPr lang="en-US" dirty="0" err="1"/>
              <a:t>dibatalkan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165073"/>
            <a:ext cx="4214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>
              <a:buFont typeface="Wingdings" panose="05000000000000000000" pitchFamily="2" charset="2"/>
              <a:buChar char="q"/>
            </a:pPr>
            <a:r>
              <a:rPr lang="en-US" dirty="0"/>
              <a:t>Net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42%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767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2" grpId="0"/>
      <p:bldP spid="5" grpId="0"/>
      <p:bldP spid="8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064543" y="990600"/>
            <a:ext cx="5043487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4045" y="2954215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31%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811" y="4114800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42%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2027" y="1974671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Waktu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07322"/>
            <a:ext cx="2952750" cy="237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77" y="3011606"/>
            <a:ext cx="2779597" cy="22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776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5" grpId="0"/>
      <p:bldP spid="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064543" y="990600"/>
            <a:ext cx="5043487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4045" y="2954215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31%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811" y="4114800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42%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603" y="2060154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Cakupan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Proyek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39" y="3011606"/>
            <a:ext cx="3074624" cy="1941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63" y="2954214"/>
            <a:ext cx="3326037" cy="19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31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5" grpId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064543" y="990600"/>
            <a:ext cx="5043487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4045" y="2954215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31%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811" y="4114800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42%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603" y="2060154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Manajemen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Kualitas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07322"/>
            <a:ext cx="2952750" cy="237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 rotWithShape="1">
          <a:blip r:embed="rId5"/>
          <a:srcRect l="21411" t="37516" r="53803" b="36312"/>
          <a:stretch/>
        </p:blipFill>
        <p:spPr bwMode="auto">
          <a:xfrm>
            <a:off x="4953000" y="2954215"/>
            <a:ext cx="3200400" cy="2329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5276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5" grpId="0"/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4045" y="2954215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31%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0687" y="1238126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/>
              <a:t>Indikator</a:t>
            </a:r>
            <a:r>
              <a:rPr lang="en-US" sz="3000" dirty="0" smtClean="0"/>
              <a:t> </a:t>
            </a:r>
            <a:r>
              <a:rPr lang="en-US" sz="3000" dirty="0" err="1" smtClean="0"/>
              <a:t>Kinerja</a:t>
            </a:r>
            <a:r>
              <a:rPr lang="en-US" sz="3000" dirty="0" smtClean="0"/>
              <a:t> </a:t>
            </a:r>
            <a:r>
              <a:rPr lang="en-US" sz="3000" dirty="0" err="1" smtClean="0"/>
              <a:t>Sebuah</a:t>
            </a:r>
            <a:r>
              <a:rPr lang="en-US" sz="3000" dirty="0" smtClean="0"/>
              <a:t> </a:t>
            </a:r>
            <a:r>
              <a:rPr lang="en-US" sz="3000" dirty="0" err="1" smtClean="0"/>
              <a:t>Proyek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0687" y="1942282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Triple Constraint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9" y="2700673"/>
            <a:ext cx="3092481" cy="2714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9273" y="2604448"/>
            <a:ext cx="5213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/>
              <a:t>Anggaran</a:t>
            </a:r>
            <a:r>
              <a:rPr lang="en-US" b="1" dirty="0" smtClean="0"/>
              <a:t>, </a:t>
            </a:r>
            <a:r>
              <a:rPr lang="en-US" b="1" dirty="0" err="1" smtClean="0"/>
              <a:t>p</a:t>
            </a:r>
            <a:r>
              <a:rPr lang="en-US" dirty="0" err="1" smtClean="0"/>
              <a:t>royek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Jadwal</a:t>
            </a:r>
            <a:r>
              <a:rPr lang="en-US" b="1" dirty="0" smtClean="0"/>
              <a:t>,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b="1" dirty="0" err="1" smtClean="0"/>
              <a:t>Mutu</a:t>
            </a:r>
            <a:r>
              <a:rPr lang="en-US" b="1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yang </a:t>
            </a:r>
            <a:r>
              <a:rPr lang="en-US" dirty="0" err="1" smtClean="0"/>
              <a:t>dipersyaratkan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59449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4045" y="2954215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31%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0687" y="1238126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/>
              <a:t>Manajemen</a:t>
            </a:r>
            <a:r>
              <a:rPr lang="en-US" sz="3000" dirty="0" smtClean="0"/>
              <a:t> </a:t>
            </a:r>
            <a:r>
              <a:rPr lang="en-US" sz="3000" dirty="0" err="1" smtClean="0"/>
              <a:t>Projek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24384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>
              <a:buFont typeface="Wingdings" panose="05000000000000000000" pitchFamily="2" charset="2"/>
              <a:buChar char="q"/>
            </a:pPr>
            <a:r>
              <a:rPr lang="en-US" dirty="0" err="1" smtClean="0"/>
              <a:t>Projek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memulainya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output yang </a:t>
            </a:r>
            <a:r>
              <a:rPr lang="en-US" dirty="0" err="1" smtClean="0"/>
              <a:t>unik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duanya</a:t>
            </a:r>
            <a:r>
              <a:rPr lang="en-US" dirty="0" smtClean="0"/>
              <a:t>)</a:t>
            </a:r>
          </a:p>
          <a:p>
            <a:pPr marL="404813" indent="-404813">
              <a:buFont typeface="Wingdings" panose="05000000000000000000" pitchFamily="2" charset="2"/>
              <a:buChar char="q"/>
            </a:pPr>
            <a:endParaRPr lang="en-US" dirty="0"/>
          </a:p>
          <a:p>
            <a:pPr marL="404813" indent="-404813">
              <a:buFont typeface="Wingdings" panose="05000000000000000000" pitchFamily="2" charset="2"/>
              <a:buChar char="q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operation management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output yang </a:t>
            </a:r>
            <a:r>
              <a:rPr lang="en-US" dirty="0" err="1" smtClean="0"/>
              <a:t>sama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965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0687" y="98686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/>
              <a:t>Perbedaan</a:t>
            </a:r>
            <a:r>
              <a:rPr lang="en-US" sz="3000" dirty="0" smtClean="0"/>
              <a:t> </a:t>
            </a:r>
            <a:r>
              <a:rPr lang="en-US" sz="3000" dirty="0" err="1" smtClean="0"/>
              <a:t>Manajemen</a:t>
            </a:r>
            <a:r>
              <a:rPr lang="en-US" sz="3000" dirty="0" smtClean="0"/>
              <a:t> </a:t>
            </a:r>
            <a:r>
              <a:rPr lang="en-US" sz="3000" dirty="0" err="1" smtClean="0"/>
              <a:t>Projek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Operasional</a:t>
            </a:r>
            <a:r>
              <a:rPr lang="en-US" sz="3000" dirty="0" smtClean="0"/>
              <a:t> </a:t>
            </a:r>
            <a:r>
              <a:rPr lang="en-US" sz="3000" dirty="0" err="1" smtClean="0"/>
              <a:t>Projek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457199" y="2209800"/>
            <a:ext cx="3857625" cy="39624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terstruktur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Hirarki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otoritas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exception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207705"/>
            <a:ext cx="3886200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Terstruktur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Hirarki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otoritas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exception,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exception, di handle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atasan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9816" y="236220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Manajemen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Projek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1729" y="23622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Operasional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Projek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16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UNIVERSITAS ESA UNGGUL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/>
              <a:t>Menjadi perguruan tinggi </a:t>
            </a:r>
            <a:r>
              <a:rPr lang="en-US" sz="4000" b="1" smtClean="0"/>
              <a:t>kelas dunia </a:t>
            </a:r>
            <a:r>
              <a:rPr lang="en-US" sz="4000" smtClean="0"/>
              <a:t>berbasis </a:t>
            </a:r>
            <a:r>
              <a:rPr lang="en-US" sz="4000" b="1" smtClean="0"/>
              <a:t>intelektualitas, kreatifitas dan kewirausahaan</a:t>
            </a:r>
            <a:r>
              <a:rPr lang="en-US" sz="4000" smtClean="0"/>
              <a:t>, yang unggul dalam mutu pengelolaan dan hasil pelaksanaan Tridarma Perguruan Tinggi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990600"/>
            <a:ext cx="3857625" cy="48006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handbook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dikuasai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dinamakan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PMBOK (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Body of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Knowlege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22" y="1333500"/>
            <a:ext cx="2295525" cy="6828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1143000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800" y="1143000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257800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33800" y="5255235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91062" y="9144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Oval 15"/>
          <p:cNvSpPr/>
          <p:nvPr/>
        </p:nvSpPr>
        <p:spPr>
          <a:xfrm>
            <a:off x="4708647" y="1446334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Oval 16"/>
          <p:cNvSpPr/>
          <p:nvPr/>
        </p:nvSpPr>
        <p:spPr>
          <a:xfrm>
            <a:off x="4691062" y="2007575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Oval 17"/>
          <p:cNvSpPr/>
          <p:nvPr/>
        </p:nvSpPr>
        <p:spPr>
          <a:xfrm>
            <a:off x="4708647" y="2539509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Oval 18"/>
          <p:cNvSpPr/>
          <p:nvPr/>
        </p:nvSpPr>
        <p:spPr>
          <a:xfrm>
            <a:off x="4691062" y="3064119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Oval 19"/>
          <p:cNvSpPr/>
          <p:nvPr/>
        </p:nvSpPr>
        <p:spPr>
          <a:xfrm>
            <a:off x="4708647" y="3596053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1" name="Oval 20"/>
          <p:cNvSpPr/>
          <p:nvPr/>
        </p:nvSpPr>
        <p:spPr>
          <a:xfrm>
            <a:off x="4691062" y="4124325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Oval 21"/>
          <p:cNvSpPr/>
          <p:nvPr/>
        </p:nvSpPr>
        <p:spPr>
          <a:xfrm>
            <a:off x="4708647" y="4656259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Oval 22"/>
          <p:cNvSpPr/>
          <p:nvPr/>
        </p:nvSpPr>
        <p:spPr>
          <a:xfrm>
            <a:off x="4726964" y="5184531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Oval 23"/>
          <p:cNvSpPr/>
          <p:nvPr/>
        </p:nvSpPr>
        <p:spPr>
          <a:xfrm>
            <a:off x="4744549" y="5716465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TextBox 4"/>
          <p:cNvSpPr txBox="1"/>
          <p:nvPr/>
        </p:nvSpPr>
        <p:spPr>
          <a:xfrm>
            <a:off x="5125549" y="964168"/>
            <a:ext cx="22894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SCOPE MANAGEMENT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5125548" y="1447800"/>
            <a:ext cx="20746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TIME MANAGEMENT</a:t>
            </a:r>
            <a:endParaRPr lang="en-US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5125548" y="2023639"/>
            <a:ext cx="2146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COST MANAGEMENT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5125547" y="2573157"/>
            <a:ext cx="2435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QUALITY MANAGEMENT</a:t>
            </a:r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5125547" y="3106589"/>
            <a:ext cx="34676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HUMAN RESOURCE MANAGEMENT</a:t>
            </a:r>
            <a:endParaRPr lang="en-US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5125546" y="3629701"/>
            <a:ext cx="32689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COMMUNICATION MANAGEMENT</a:t>
            </a:r>
            <a:endParaRPr lang="en-US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5081969" y="4149970"/>
            <a:ext cx="20649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RISK MANAGEMENT</a:t>
            </a:r>
            <a:endParaRPr lang="en-US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5107964" y="4603956"/>
            <a:ext cx="3904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PROCUREMENT (PENGADAAN) MANAGEMENT</a:t>
            </a:r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5400" y="5196199"/>
            <a:ext cx="30349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STAKEHOLDER MANAGEMENT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5125546" y="5742789"/>
            <a:ext cx="29147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INTEGRATION MANAGEMENT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094725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547673"/>
            <a:ext cx="1905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SOFT SKILL PROJECT MANAGER</a:t>
            </a:r>
            <a:endParaRPr lang="en-US" sz="3000" dirty="0"/>
          </a:p>
        </p:txBody>
      </p:sp>
      <p:sp>
        <p:nvSpPr>
          <p:cNvPr id="2" name="Oval 1"/>
          <p:cNvSpPr/>
          <p:nvPr/>
        </p:nvSpPr>
        <p:spPr>
          <a:xfrm>
            <a:off x="4038600" y="1371600"/>
            <a:ext cx="595313" cy="533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73171" y="1447800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Communication</a:t>
            </a:r>
            <a:endParaRPr lang="en-US" sz="2200" dirty="0"/>
          </a:p>
        </p:txBody>
      </p:sp>
      <p:sp>
        <p:nvSpPr>
          <p:cNvPr id="11" name="Oval 10"/>
          <p:cNvSpPr/>
          <p:nvPr/>
        </p:nvSpPr>
        <p:spPr>
          <a:xfrm>
            <a:off x="4038600" y="2212667"/>
            <a:ext cx="595313" cy="533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73171" y="2288867"/>
            <a:ext cx="1985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Team Working</a:t>
            </a:r>
            <a:endParaRPr lang="en-US" sz="2200" dirty="0"/>
          </a:p>
        </p:txBody>
      </p:sp>
      <p:sp>
        <p:nvSpPr>
          <p:cNvPr id="15" name="Oval 14"/>
          <p:cNvSpPr/>
          <p:nvPr/>
        </p:nvSpPr>
        <p:spPr>
          <a:xfrm>
            <a:off x="4038600" y="3105245"/>
            <a:ext cx="595313" cy="533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73171" y="3181445"/>
            <a:ext cx="3900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Managing Delegation of Work</a:t>
            </a:r>
            <a:endParaRPr lang="en-US" sz="2200" dirty="0"/>
          </a:p>
        </p:txBody>
      </p:sp>
      <p:sp>
        <p:nvSpPr>
          <p:cNvPr id="17" name="Oval 16"/>
          <p:cNvSpPr/>
          <p:nvPr/>
        </p:nvSpPr>
        <p:spPr>
          <a:xfrm>
            <a:off x="4038600" y="3946312"/>
            <a:ext cx="595313" cy="533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73171" y="4022512"/>
            <a:ext cx="2239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Problem Solving</a:t>
            </a:r>
            <a:endParaRPr lang="en-US" sz="2200" dirty="0"/>
          </a:p>
        </p:txBody>
      </p:sp>
      <p:sp>
        <p:nvSpPr>
          <p:cNvPr id="19" name="Oval 18"/>
          <p:cNvSpPr/>
          <p:nvPr/>
        </p:nvSpPr>
        <p:spPr>
          <a:xfrm>
            <a:off x="4038600" y="4895069"/>
            <a:ext cx="595313" cy="533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73171" y="4971269"/>
            <a:ext cx="1582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Leadership</a:t>
            </a:r>
            <a:endParaRPr lang="en-US" sz="2200" dirty="0"/>
          </a:p>
        </p:txBody>
      </p:sp>
      <p:cxnSp>
        <p:nvCxnSpPr>
          <p:cNvPr id="21" name="Straight Arrow Connector 20"/>
          <p:cNvCxnSpPr>
            <a:stCxn id="3" idx="3"/>
            <a:endCxn id="2" idx="2"/>
          </p:cNvCxnSpPr>
          <p:nvPr/>
        </p:nvCxnSpPr>
        <p:spPr>
          <a:xfrm flipV="1">
            <a:off x="3048000" y="1638300"/>
            <a:ext cx="990600" cy="1648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3"/>
            <a:endCxn id="11" idx="2"/>
          </p:cNvCxnSpPr>
          <p:nvPr/>
        </p:nvCxnSpPr>
        <p:spPr>
          <a:xfrm flipV="1">
            <a:off x="3048000" y="2479367"/>
            <a:ext cx="990600" cy="806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3"/>
            <a:endCxn id="15" idx="2"/>
          </p:cNvCxnSpPr>
          <p:nvPr/>
        </p:nvCxnSpPr>
        <p:spPr>
          <a:xfrm>
            <a:off x="3048000" y="3286337"/>
            <a:ext cx="990600" cy="85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" idx="3"/>
            <a:endCxn id="17" idx="2"/>
          </p:cNvCxnSpPr>
          <p:nvPr/>
        </p:nvCxnSpPr>
        <p:spPr>
          <a:xfrm>
            <a:off x="3048000" y="3286337"/>
            <a:ext cx="990600" cy="926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3"/>
            <a:endCxn id="19" idx="2"/>
          </p:cNvCxnSpPr>
          <p:nvPr/>
        </p:nvCxnSpPr>
        <p:spPr>
          <a:xfrm>
            <a:off x="3048000" y="3286337"/>
            <a:ext cx="990600" cy="1875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581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5802" y="2967335"/>
            <a:ext cx="503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413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PS MIK UNIVERSITAS ESA UNGGUL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800" smtClean="0"/>
              <a:t>Menjadi penyelenggara Program Studi Manajemen Informasi Kesehatan berbasis </a:t>
            </a:r>
            <a:r>
              <a:rPr lang="en-US" sz="3800" b="1" smtClean="0"/>
              <a:t>intelektualitas, kreatifitas dan kewirausahaan</a:t>
            </a:r>
            <a:r>
              <a:rPr lang="en-US" sz="3800" smtClean="0"/>
              <a:t>, yang unggul dalam mutu pengelolaan dan hasil pelaksanaan Tridarma Perguruan Tinggi</a:t>
            </a:r>
            <a:r>
              <a:rPr lang="en-US" sz="400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MISI PS MIK UNIVERSITAS ESA UNGGUL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Menghasilkan Sarjana Manajemen Informasi Kesehatan dengan keunggulan prodi yang professional, bermoral tinggi, mandiri, inovatif dan mampu berkontribusi dalam pengembangan teknologi informasi dan komunikasi bidang kesehatan.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proses belajar mengajar yang bermutu, efektif, efisien, akuntabel dan berkelanjutan berbasis teknologi informasi dan komunikasi.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Tri Dharma perguruan tinggi yang berkualitas.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KEUNGGULAN PS MIK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/>
              <a:t>Sarjana Manajemen Informasi Kesehatan Universitas Esa Unggul handal dalam </a:t>
            </a:r>
            <a:r>
              <a:rPr lang="en-US" sz="3600" b="1" smtClean="0">
                <a:solidFill>
                  <a:srgbClr val="FF0000"/>
                </a:solidFill>
              </a:rPr>
              <a:t>analisis data </a:t>
            </a:r>
            <a:r>
              <a:rPr lang="en-US" sz="3600" smtClean="0"/>
              <a:t>dan</a:t>
            </a:r>
            <a:r>
              <a:rPr lang="en-US" sz="3600" b="1" smtClean="0">
                <a:solidFill>
                  <a:srgbClr val="FF0000"/>
                </a:solidFill>
              </a:rPr>
              <a:t> tata kelola informasi kesehatan </a:t>
            </a:r>
            <a:r>
              <a:rPr lang="en-US" sz="3600" smtClean="0"/>
              <a:t>untuk</a:t>
            </a:r>
            <a:r>
              <a:rPr lang="en-US" sz="3600" b="1" smtClean="0"/>
              <a:t> peningkatan mutu </a:t>
            </a:r>
            <a:r>
              <a:rPr lang="en-US" sz="3600" smtClean="0"/>
              <a:t>dan</a:t>
            </a:r>
            <a:r>
              <a:rPr lang="en-US" sz="3600" b="1" smtClean="0"/>
              <a:t> efisiensi pelayanan serta keselamatan pasien </a:t>
            </a:r>
            <a:r>
              <a:rPr lang="en-US" sz="3600" smtClean="0"/>
              <a:t>sesuai kebutuhan lokal, nasional dan global.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PROFIL LULUSAN PS MIK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343400"/>
          </a:xfrm>
        </p:spPr>
        <p:txBody>
          <a:bodyPr/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Analis Data dan Manajer Informasi Kesehatan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Koding Klinis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Manajer Unit Kerja MIK (RMIK)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</a:t>
            </a:r>
            <a:r>
              <a:rPr lang="en-US" sz="2800" i="1" smtClean="0"/>
              <a:t>Clinical Documentation Improvement</a:t>
            </a:r>
            <a:r>
              <a:rPr lang="en-US" sz="2800" smtClean="0"/>
              <a:t> (CDI)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Inisiator Perancang dan Pengembang </a:t>
            </a:r>
            <a:r>
              <a:rPr lang="en-US" sz="2800" i="1" smtClean="0"/>
              <a:t>Electronic Health Records </a:t>
            </a:r>
            <a:r>
              <a:rPr lang="en-US" sz="2800" smtClean="0"/>
              <a:t>(EHR) atau</a:t>
            </a:r>
            <a:r>
              <a:rPr lang="en-US" sz="2800" i="1" smtClean="0"/>
              <a:t> Electronic Medical Records </a:t>
            </a:r>
            <a:r>
              <a:rPr lang="en-US" sz="2800" smtClean="0"/>
              <a:t>(EMR).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KETERKAITAN MK DG PROFIL LULUSAN PS MIK</a:t>
            </a:r>
          </a:p>
        </p:txBody>
      </p:sp>
      <p:sp>
        <p:nvSpPr>
          <p:cNvPr id="8198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MATA KULIAH</a:t>
            </a:r>
          </a:p>
        </p:txBody>
      </p:sp>
      <p:sp>
        <p:nvSpPr>
          <p:cNvPr id="8199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733800" cy="2057400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smtClean="0"/>
              <a:t>MIK 445 : Rekam Kesehatan Elektronik 1 (2 sks)</a:t>
            </a:r>
          </a:p>
        </p:txBody>
      </p:sp>
      <p:sp>
        <p:nvSpPr>
          <p:cNvPr id="8200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PROFIL LULUSAN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91636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Analis</a:t>
            </a:r>
            <a:r>
              <a:rPr lang="en-US" sz="2000" dirty="0"/>
              <a:t> Data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Koding</a:t>
            </a:r>
            <a:r>
              <a:rPr lang="en-US" sz="2000" dirty="0"/>
              <a:t> </a:t>
            </a:r>
            <a:r>
              <a:rPr lang="en-US" sz="2000" dirty="0" err="1"/>
              <a:t>Klinis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Manajer</a:t>
            </a:r>
            <a:r>
              <a:rPr lang="en-US" sz="2000" dirty="0"/>
              <a:t> Unit </a:t>
            </a:r>
            <a:r>
              <a:rPr lang="en-US" sz="2000" dirty="0" err="1"/>
              <a:t>Kerja</a:t>
            </a:r>
            <a:r>
              <a:rPr lang="en-US" sz="2000" dirty="0"/>
              <a:t> MIK (RMIK)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i="1" dirty="0"/>
              <a:t>Clinical Documentation Improvement</a:t>
            </a:r>
            <a:r>
              <a:rPr lang="en-US" sz="2000" dirty="0"/>
              <a:t> (CDI)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b="1" dirty="0" err="1"/>
              <a:t>Inisiator</a:t>
            </a:r>
            <a:r>
              <a:rPr lang="en-US" sz="2000" b="1" dirty="0"/>
              <a:t> </a:t>
            </a:r>
            <a:r>
              <a:rPr lang="en-US" sz="2000" b="1" dirty="0" err="1"/>
              <a:t>Perancang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Pengembang</a:t>
            </a:r>
            <a:r>
              <a:rPr lang="en-US" sz="2000" b="1" dirty="0"/>
              <a:t> </a:t>
            </a:r>
            <a:r>
              <a:rPr lang="en-US" sz="2000" b="1" i="1" dirty="0"/>
              <a:t>Electronic Health Records </a:t>
            </a:r>
            <a:r>
              <a:rPr lang="en-US" sz="2000" b="1" dirty="0"/>
              <a:t>(EHR) </a:t>
            </a:r>
            <a:r>
              <a:rPr lang="en-US" sz="2000" b="1" dirty="0" err="1"/>
              <a:t>atau</a:t>
            </a:r>
            <a:r>
              <a:rPr lang="en-US" sz="2000" b="1" i="1" dirty="0"/>
              <a:t> Electronic Medical Records </a:t>
            </a:r>
            <a:r>
              <a:rPr lang="en-US" sz="2000" b="1" dirty="0"/>
              <a:t>(EMR</a:t>
            </a:r>
            <a:r>
              <a:rPr lang="en-US" sz="2000" dirty="0"/>
              <a:t>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2819400" y="3810000"/>
            <a:ext cx="1766888" cy="68580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Tipe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Projek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Strategi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Bisnis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SI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Inisiasi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Proyek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Business Case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Development Lifecycles and Approaches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Metodologi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Proyek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Knowledge Area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Proyek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Introduction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Proyek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SI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Monitoring Progress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Managing Supplier &amp; Change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Reporting Progress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Managing Quality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Managing Risk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6" y="5181616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Selling the Project and Managing Stakeholder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Scheduling and Resourcing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726</Words>
  <Application>Microsoft Office PowerPoint</Application>
  <PresentationFormat>On-screen Show (4:3)</PresentationFormat>
  <Paragraphs>150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itu Proyek ??</vt:lpstr>
      <vt:lpstr>Proyek adalah pekerjaan yang bersifat sementara, yang memiliki awal dan akhir, yang terbagi menjadi bebera fase (langkah) untuk menghasilkan sebuah output yang unik </vt:lpstr>
      <vt:lpstr>PowerPoint Presentation</vt:lpstr>
      <vt:lpstr>Alasan Proyek di Manage</vt:lpstr>
      <vt:lpstr>Penyebab Proyek Gagal</vt:lpstr>
      <vt:lpstr>Penyebab Proyek Gagal</vt:lpstr>
      <vt:lpstr>Penyebab Proyek Gagal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256</cp:revision>
  <dcterms:created xsi:type="dcterms:W3CDTF">2010-08-24T06:47:44Z</dcterms:created>
  <dcterms:modified xsi:type="dcterms:W3CDTF">2017-10-15T06:42:08Z</dcterms:modified>
</cp:coreProperties>
</file>