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6" r:id="rId2"/>
    <p:sldId id="335" r:id="rId3"/>
    <p:sldId id="336" r:id="rId4"/>
    <p:sldId id="340" r:id="rId5"/>
    <p:sldId id="337" r:id="rId6"/>
    <p:sldId id="338" r:id="rId7"/>
    <p:sldId id="339" r:id="rId8"/>
    <p:sldId id="341" r:id="rId9"/>
    <p:sldId id="343" r:id="rId10"/>
    <p:sldId id="342" r:id="rId11"/>
    <p:sldId id="344" r:id="rId12"/>
    <p:sldId id="345" r:id="rId13"/>
    <p:sldId id="349" r:id="rId14"/>
    <p:sldId id="350" r:id="rId15"/>
    <p:sldId id="346" r:id="rId16"/>
    <p:sldId id="347" r:id="rId17"/>
    <p:sldId id="356" r:id="rId18"/>
    <p:sldId id="357" r:id="rId19"/>
    <p:sldId id="348" r:id="rId20"/>
    <p:sldId id="351" r:id="rId21"/>
    <p:sldId id="358" r:id="rId22"/>
    <p:sldId id="352" r:id="rId23"/>
    <p:sldId id="353" r:id="rId24"/>
    <p:sldId id="354" r:id="rId25"/>
    <p:sldId id="359" r:id="rId26"/>
    <p:sldId id="360" r:id="rId27"/>
    <p:sldId id="355" r:id="rId28"/>
    <p:sldId id="36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53" d="100"/>
          <a:sy n="53" d="100"/>
        </p:scale>
        <p:origin x="60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A5E374-1B37-4D6C-8E28-2C9DF5F8AD3A}" type="datetimeFigureOut">
              <a:rPr lang="id-ID"/>
              <a:pPr>
                <a:defRPr/>
              </a:pPr>
              <a:t>01/01/2018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97D523-8C1C-46B8-9118-54132A62D73B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739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38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80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5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24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17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4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14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81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33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35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6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49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3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71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99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08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318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10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192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8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6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1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86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3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28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68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1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E2E1-A160-4904-BA89-B9A8484ADFFF}" type="datetime1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ECDA3-008F-421C-A570-6FCE684E1E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9428-EC85-40FF-A381-331FC41227C9}" type="datetime1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CC3B7-433E-411C-B9D8-6C16993807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BD2B4-6300-4442-A22F-EE64D093C96E}" type="datetime1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24ACB-195B-4C1A-90D1-D619F320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FD4D-D6A9-4672-A1D1-8CD4A1AE413D}" type="datetime1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346D7-235B-446B-AFD1-4C35D7F56C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8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B2AD-CA66-4C0C-913E-192E19FA8A57}" type="datetime1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E5741-2733-4448-B3D9-4279E47BC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079CE-D010-4B13-A4D7-4EE2CD9C9307}" type="datetime1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35798-2385-4BCB-8F89-C1EF1D52E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AC66-E06B-46FC-BF75-05CC7E00AC69}" type="datetime1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7E5A7-C866-4D4E-B1A9-FBBB65522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1235-586F-47AE-8349-97DB26CDC6C2}" type="datetime1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92E88-4AC8-4C07-AF10-F92011E490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8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2CA6C-7DBA-43DC-B829-E13A20D2614C}" type="datetime1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843F8-2497-493A-95A5-B7182F016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5158-9E87-4E52-B176-1F43CB32E527}" type="datetime1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82F41-1D87-4961-B091-7522E9E38C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3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BA88-B66C-4912-BB73-F494779CC05D}" type="datetime1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8C39-7EF0-42DE-9176-C3F4E64A5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F49BA-6011-4781-A985-21D5A0603358}" type="datetime1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3C3D02F-F9FD-4962-A28C-6490518E3C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.wikipedia.org/wiki/Software_qualit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477161"/>
            <a:ext cx="5638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KUALITAS SISTEM INFORMASI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en-US" sz="2000" b="1" dirty="0" smtClean="0">
                <a:solidFill>
                  <a:schemeClr val="bg1"/>
                </a:solidFill>
              </a:rPr>
              <a:t>14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NOVIANDI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MIK | FAKULTAS ILMU-ILMU KESEHATAN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99016" y="787623"/>
            <a:ext cx="4174541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839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Tiga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</a:t>
            </a:r>
            <a:r>
              <a:rPr lang="en-US" sz="2000" dirty="0" smtClean="0"/>
              <a:t> model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kualitas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lunak</a:t>
            </a:r>
            <a:r>
              <a:rPr lang="en-US" sz="2000" dirty="0" smtClean="0"/>
              <a:t> 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McCall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017" y="2638454"/>
            <a:ext cx="4191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Operasi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75" marR="0" lvl="0" indent="-468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Correctness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kesesuaian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968375" marR="0" lvl="0" indent="-468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Reliability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keandalan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968375" marR="0" lvl="0" indent="-468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Efficiency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efisiensi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968375" marR="0" lvl="0" indent="-468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Integrity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integritas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75" marR="0" lvl="0" indent="-46831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Usability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kegunaan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2438400"/>
            <a:ext cx="344545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rabicPeriod" startAt="2"/>
            </a:pPr>
            <a:r>
              <a:rPr lang="en-US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2350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Maintainability</a:t>
            </a:r>
          </a:p>
          <a:p>
            <a:pPr marL="1022350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Flexibility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2350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Testability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4008426"/>
            <a:ext cx="344545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rabicPeriod" startAt="3"/>
            </a:pPr>
            <a:r>
              <a:rPr lang="en-US" sz="20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Transisi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en-US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2350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Portability</a:t>
            </a:r>
          </a:p>
          <a:p>
            <a:pPr marL="1022350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Reusability </a:t>
            </a:r>
            <a:r>
              <a:rPr lang="en-US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022350" marR="0" lvl="0" indent="-466725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Interoperability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57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332" y="762000"/>
            <a:ext cx="3273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McCall Factor Model Tree</a:t>
            </a:r>
            <a:endParaRPr lang="en-US" sz="2000" b="1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4"/>
          <a:srcRect l="61573" t="24381" r="6982" b="19703"/>
          <a:stretch/>
        </p:blipFill>
        <p:spPr bwMode="auto">
          <a:xfrm>
            <a:off x="1143000" y="1162110"/>
            <a:ext cx="7467600" cy="5162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0069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9906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Lima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kategori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operasi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752600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393700" algn="l"/>
              </a:tabLst>
            </a:pPr>
            <a:r>
              <a:rPr lang="en-US" sz="2000" i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1. 	Correctness</a:t>
            </a:r>
            <a:endParaRPr lang="en-US" sz="20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393700" algn="l"/>
              </a:tabLs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Didefinisikan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daftar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output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diperlukan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393700" algn="l"/>
                <a:tab pos="914400" algn="l"/>
                <a:tab pos="1774825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tampilan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query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keseimbangan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pelanggan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		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akuntasi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penjualan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393700" algn="l"/>
                <a:tab pos="914400" algn="l"/>
                <a:tab pos="1774825" algn="l"/>
              </a:tabLst>
            </a:pPr>
            <a:endParaRPr lang="en-US" sz="1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06400" algn="l"/>
              </a:tabLst>
            </a:pPr>
            <a:r>
              <a:rPr lang="en-US" sz="2000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 err="1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Reability</a:t>
            </a:r>
            <a:endParaRPr lang="en-US" sz="20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064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kegagalan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memberikan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layanan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06400" algn="l"/>
                <a:tab pos="9144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Contoh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406400" algn="l"/>
                <a:tab pos="9144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id-ID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Frekuensi </a:t>
            </a: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kegagalan unit pemantauan jantung yang akan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id-ID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beroperasi </a:t>
            </a: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di bangsal perawatan intensif di rumah sakit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id-ID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harus </a:t>
            </a: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kurang dari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20</a:t>
            </a: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 tahun. Fungsi deteksi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id-ID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serangan </a:t>
            </a: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jantungnya harus memiliki tingkat kegagalan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r>
              <a:rPr lang="id-ID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kurang </a:t>
            </a: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dari satu juta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per</a:t>
            </a: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 kasus</a:t>
            </a:r>
            <a:r>
              <a:rPr lang="id-ID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011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9906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Lima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kategori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operasi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997839"/>
            <a:ext cx="7696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</a:pPr>
            <a:r>
              <a:rPr lang="en-US" sz="2000" i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	Efficiency</a:t>
            </a:r>
            <a:endParaRPr lang="en-US" sz="20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Persyaran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efisiensi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keras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diperlukan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menjalankan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fungsi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lainnya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937373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  <a:tabLst>
                <a:tab pos="520700" algn="l"/>
              </a:tabLs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Sumberdaya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keras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utama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dipertimbangkan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806450" marR="0" lvl="0" indent="-3937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pemrosesan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komputer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6450" marR="0" lvl="0" indent="-3937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menyimpan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data (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kapasitas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memory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disk)</a:t>
            </a:r>
          </a:p>
          <a:p>
            <a:pPr marL="806450" marR="0" lvl="0" indent="-3937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520700" algn="l"/>
              </a:tabLs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komunikasi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jalur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komunikasi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66990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9906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Lima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kategori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operasi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0087" y="19812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AutoNum type="arabicPeriod" startAt="4"/>
              <a:tabLst>
                <a:tab pos="466725" algn="l"/>
              </a:tabLst>
            </a:pPr>
            <a:r>
              <a:rPr lang="en-US" sz="2000" i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Integrity</a:t>
            </a:r>
            <a:endParaRPr lang="en-US" sz="2000" dirty="0" smtClean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66725" algn="l"/>
              </a:tabLst>
            </a:pP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integritas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keamanan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mencegah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akses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orang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berwenang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66725" algn="l"/>
              </a:tabLst>
            </a:pPr>
            <a:endParaRPr lang="en-US" sz="2000" i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66725" algn="l"/>
              </a:tabLst>
            </a:pPr>
            <a:r>
              <a:rPr lang="en-US" sz="2000" i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5.	Usability</a:t>
            </a:r>
            <a:endParaRPr lang="en-US" sz="20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466725" algn="l"/>
              </a:tabLs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usability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cakupan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human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resource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dibutuhkan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melatih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karyawan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mengoperasikan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2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7230" y="1447800"/>
            <a:ext cx="7758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kategori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revisi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mempengaruhi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rangkaian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lengkap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aktivitas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pemeliharaan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635478"/>
            <a:ext cx="693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Pemeliharaan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korektif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koreksi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kesalahan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kegagalan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Perawatan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adaptif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menyesuaikan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keadaan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customer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Pemeliharaan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sempurna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peningkatan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isu-isu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terbatas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lokal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295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219200"/>
            <a:ext cx="7748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Tiga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kategori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revisi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927086"/>
            <a:ext cx="771721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marR="0" lvl="0" indent="-341313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i="1" dirty="0" smtClean="0">
                <a:ea typeface="Calibri" panose="020F0502020204030204" pitchFamily="34" charset="0"/>
                <a:cs typeface="Arial" panose="020B0604020202020204" pitchFamily="34" charset="0"/>
              </a:rPr>
              <a:t>Maintainability,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maintainance</a:t>
            </a:r>
            <a:r>
              <a:rPr lang="en-US" sz="2000" i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735013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Memastikan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upaya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dibutuhkan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ea typeface="Calibri" panose="020F0502020204030204" pitchFamily="34" charset="0"/>
                <a:cs typeface="Arial" panose="020B0604020202020204" pitchFamily="34" charset="0"/>
              </a:rPr>
              <a:t>user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teknisi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mengidentifikasi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alasan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kegagalan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735013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Memperbaiki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kesalahan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memverifikasi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keberhasilan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koreksi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35013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Mengacu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struktur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modular</a:t>
            </a:r>
          </a:p>
          <a:p>
            <a:pPr marL="735013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Dokumentasi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program internal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manual program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ea typeface="Calibri" panose="020F0502020204030204" pitchFamily="34" charset="0"/>
                <a:cs typeface="Arial" panose="020B0604020202020204" pitchFamily="34" charset="0"/>
              </a:rPr>
              <a:t>maintenance </a:t>
            </a:r>
            <a:r>
              <a:rPr lang="en-US" sz="2000" i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2000" i="1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umum</a:t>
            </a:r>
            <a:endParaRPr lang="en-US" sz="2000" i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35013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Ukuran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modul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melebihi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30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pertanyaan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735013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Programmer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mematuhi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standar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pedoman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pengkodean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perusahaan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112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219200"/>
            <a:ext cx="7748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Tiga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kategori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revisi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399" y="2209800"/>
            <a:ext cx="74437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66725" algn="l"/>
              </a:tabLst>
            </a:pPr>
            <a:r>
              <a:rPr lang="en-US" sz="2000" i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2.  	Flexibility</a:t>
            </a:r>
            <a:endParaRPr lang="en-US" sz="20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Kemampuan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upaya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di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perlukan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mendukung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pemeliharaan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adaptif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tercakup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fleksibilitas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daya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dibutuhkan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menyesuaikan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paket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berbagai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pelanggan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berbagai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macam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aktivitas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232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219200"/>
            <a:ext cx="7748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Tiga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kategori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revisi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344087"/>
            <a:ext cx="75961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66725" algn="l"/>
              </a:tabLst>
            </a:pPr>
            <a:r>
              <a:rPr lang="en-US" sz="2000" i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3.	Testability</a:t>
            </a:r>
            <a:endParaRPr lang="en-US" sz="200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uji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coba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pengujian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juga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operasinya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uji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kemudahan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pengujian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terkait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fitur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khusus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program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membantu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penguji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569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13716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misalnya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menyediakan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hasil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standar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file log yang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ditentukan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3682" y="2209800"/>
            <a:ext cx="7010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uji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coba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terkait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operasi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sebelum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memulai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mengetahui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apakah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komponen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keadaan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bekerja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mendapatkan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laporan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kesalahan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terdeteksi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Berkaitan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pemeriksaan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diagnostic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otomatis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diterapkan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teknisi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perawatan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mendeteksi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penyebab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kegagalan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 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5469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5483" y="914400"/>
            <a:ext cx="4001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KUALITAS SISTEM INFORMASI</a:t>
            </a:r>
          </a:p>
          <a:p>
            <a:pPr algn="ctr"/>
            <a:r>
              <a:rPr lang="en-US" sz="2000" b="1" i="1" dirty="0" smtClean="0"/>
              <a:t>(SOFTWARE QUALITY)</a:t>
            </a:r>
            <a:endParaRPr lang="en-US" sz="2000" b="1" i="1" dirty="0"/>
          </a:p>
        </p:txBody>
      </p:sp>
      <p:sp>
        <p:nvSpPr>
          <p:cNvPr id="4" name="Rectangle 3"/>
          <p:cNvSpPr/>
          <p:nvPr/>
        </p:nvSpPr>
        <p:spPr>
          <a:xfrm>
            <a:off x="928687" y="2028854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47763" algn="l"/>
              </a:tabLst>
            </a:pP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Software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program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komputer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dokumentasi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data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yang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berkaitan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pengoperasian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komputer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2030" y="3451085"/>
            <a:ext cx="71485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147763" algn="l"/>
              </a:tabLst>
            </a:pPr>
            <a:r>
              <a:rPr lang="en-US" sz="2000" dirty="0" err="1" smtClean="0">
                <a:cs typeface="Arial" panose="020B0604020202020204" pitchFamily="34" charset="0"/>
              </a:rPr>
              <a:t>Empat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standar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komponen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perangkat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lunak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menurut</a:t>
            </a:r>
            <a:r>
              <a:rPr lang="en-US" sz="2000" dirty="0" smtClean="0">
                <a:cs typeface="Arial" panose="020B0604020202020204" pitchFamily="34" charset="0"/>
              </a:rPr>
              <a:t> IEEE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  <a:tabLst>
                <a:tab pos="1147763" algn="l"/>
              </a:tabLst>
            </a:pPr>
            <a:r>
              <a:rPr lang="en-US" sz="2000" i="1" dirty="0" smtClean="0">
                <a:cs typeface="Arial" panose="020B0604020202020204" pitchFamily="34" charset="0"/>
              </a:rPr>
              <a:t>Computer program “code”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  <a:tabLst>
                <a:tab pos="1147763" algn="l"/>
              </a:tabLst>
            </a:pPr>
            <a:r>
              <a:rPr lang="en-US" sz="2000" i="1" dirty="0" smtClean="0">
                <a:cs typeface="Arial" panose="020B0604020202020204" pitchFamily="34" charset="0"/>
              </a:rPr>
              <a:t>Procedures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  <a:tabLst>
                <a:tab pos="1147763" algn="l"/>
              </a:tabLst>
            </a:pPr>
            <a:r>
              <a:rPr lang="en-US" sz="2000" i="1" dirty="0" smtClean="0">
                <a:cs typeface="Arial" panose="020B0604020202020204" pitchFamily="34" charset="0"/>
              </a:rPr>
              <a:t>Documentation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rabicPeriod"/>
              <a:tabLst>
                <a:tab pos="1147763" algn="l"/>
              </a:tabLst>
            </a:pPr>
            <a:r>
              <a:rPr lang="en-US" sz="2000" dirty="0" err="1" smtClean="0">
                <a:cs typeface="Arial" panose="020B0604020202020204" pitchFamily="34" charset="0"/>
              </a:rPr>
              <a:t>Kebutuhan</a:t>
            </a:r>
            <a:r>
              <a:rPr lang="en-US" sz="2000" dirty="0" smtClean="0">
                <a:cs typeface="Arial" panose="020B0604020202020204" pitchFamily="34" charset="0"/>
              </a:rPr>
              <a:t> data </a:t>
            </a:r>
            <a:r>
              <a:rPr lang="en-US" sz="2000" dirty="0" err="1" smtClean="0"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mengoperasikan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cs typeface="Arial" panose="020B0604020202020204" pitchFamily="34" charset="0"/>
              </a:rPr>
              <a:t>software system</a:t>
            </a:r>
            <a:endParaRPr lang="en-US" sz="2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0587" y="1143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Tiga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kategori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transisi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981200"/>
            <a:ext cx="754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tabLst>
                <a:tab pos="466725" algn="l"/>
              </a:tabLst>
            </a:pPr>
            <a:r>
              <a:rPr lang="en-US" sz="2000" i="1" dirty="0" smtClean="0">
                <a:ea typeface="Calibri" panose="020F0502020204030204" pitchFamily="34" charset="0"/>
                <a:cs typeface="Arial" panose="020B0604020202020204" pitchFamily="34" charset="0"/>
              </a:rPr>
              <a:t>1. 	Portability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66725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portabilitas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cendrung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menyesuaikan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lingkungan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lain yang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terdiri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keras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berbeda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operasi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yang 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berbeda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sebagainya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66725" algn="l"/>
              </a:tabLst>
            </a:pP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66725" algn="l"/>
              </a:tabLst>
            </a:pPr>
            <a:r>
              <a:rPr lang="en-US" sz="2000" i="1" dirty="0" smtClean="0">
                <a:ea typeface="Calibri" panose="020F0502020204030204" pitchFamily="34" charset="0"/>
                <a:cs typeface="Arial" panose="020B0604020202020204" pitchFamily="34" charset="0"/>
              </a:rPr>
              <a:t>2. 	Reusability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66725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usability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berhubungan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modul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awalnya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dirancang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proyek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sebuah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proyek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baru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dikembangkan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5049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0587" y="1143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Tiga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faktor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kategori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transisi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9812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66725" algn="l"/>
              </a:tabLst>
            </a:pPr>
            <a:r>
              <a:rPr lang="en-US" sz="2000" i="1" dirty="0" smtClean="0">
                <a:ea typeface="Calibri" panose="020F0502020204030204" pitchFamily="34" charset="0"/>
                <a:cs typeface="Arial" panose="020B0604020202020204" pitchFamily="34" charset="0"/>
              </a:rPr>
              <a:t>3. 	Interoperability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66725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interoperabilitas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berfokus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pembuatan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 smtClean="0">
                <a:ea typeface="Calibri" panose="020F0502020204030204" pitchFamily="34" charset="0"/>
                <a:cs typeface="Arial" panose="020B0604020202020204" pitchFamily="34" charset="0"/>
              </a:rPr>
              <a:t>interface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lain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i="1" dirty="0" smtClean="0">
                <a:ea typeface="Calibri" panose="020F0502020204030204" pitchFamily="34" charset="0"/>
                <a:cs typeface="Arial" panose="020B0604020202020204" pitchFamily="34" charset="0"/>
              </a:rPr>
              <a:t>firmware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lainnya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66725" algn="l"/>
                <a:tab pos="1022350" algn="l"/>
              </a:tabLst>
            </a:pPr>
            <a:r>
              <a:rPr lang="en-US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0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Misalnya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66725" algn="l"/>
                <a:tab pos="1022350" algn="l"/>
              </a:tabLst>
            </a:pP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		Firmware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mesin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peralatan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pengujian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yang 		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terhubung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kontrol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805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8" t="10891" r="30984" b="20539"/>
          <a:stretch/>
        </p:blipFill>
        <p:spPr bwMode="auto">
          <a:xfrm>
            <a:off x="533400" y="1295400"/>
            <a:ext cx="8381999" cy="5029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7299" y="761999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Karakteristik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Atribut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Terukur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9956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95375" y="914400"/>
            <a:ext cx="7515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Beberapa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Poin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Menilai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Informasi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1988" y="1752600"/>
            <a:ext cx="77186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Praktik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arsitektur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aplikasi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Praktuk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pengkodean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Kompleksitas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algoritma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Kompleksitas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praktik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pemrograman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Kepatuhan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menjalankan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pemrograman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berorientasi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obyek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berorientasi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struktur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Programming (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ada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Rasio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komponen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pola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Penanganan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error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exception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layer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-GUI,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Logika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data)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Kesesuaian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multilayer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mengelola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integritas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data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konsistensi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444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0287" y="914400"/>
            <a:ext cx="4572000" cy="727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sz="2000" b="1" dirty="0">
                <a:ea typeface="Calibri" panose="020F0502020204030204" pitchFamily="34" charset="0"/>
                <a:cs typeface="Arial" panose="020B0604020202020204" pitchFamily="34" charset="0"/>
              </a:rPr>
              <a:t>Mengidentifikasi Kesalahan Pemrograman Kritis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387" y="1928589"/>
            <a:ext cx="7543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Reliability</a:t>
            </a:r>
          </a:p>
          <a:p>
            <a:pPr marL="102235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Hindari pola perangkat lunak yang akan menyebabkan perilaku tak terduga (Uninitialized variable, null pointer, dll)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235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Metode, prosedur dan fungsi melakukan Insert, Update, Delete, Create Table atau Select harus menyertakan manajemen error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2350" marR="0" lvl="0" indent="-3429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Fungsi multi-thread harus dibuat thread safe, misalnya servlet atau struts action class tidak boleh memiliki field statis / non-final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486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0287" y="914400"/>
            <a:ext cx="4572000" cy="727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sz="2000" b="1" dirty="0">
                <a:ea typeface="Calibri" panose="020F0502020204030204" pitchFamily="34" charset="0"/>
                <a:cs typeface="Arial" panose="020B0604020202020204" pitchFamily="34" charset="0"/>
              </a:rPr>
              <a:t>Mengidentifikasi Kesalahan Pemrograman Kritis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587" y="1828800"/>
            <a:ext cx="8153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Efficiency</a:t>
            </a:r>
          </a:p>
          <a:p>
            <a:pPr marL="80645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Pastikan sentralisasi permintaan klien (masuk dan data) untuk mengurangi lalu lintas jaringan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645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Hindari query SQL yang tidak menggunakan indeks terhadap tabel besar dalam satu </a:t>
            </a:r>
            <a:r>
              <a:rPr lang="id-ID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lingkaran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645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Security</a:t>
            </a:r>
          </a:p>
          <a:p>
            <a:pPr marL="80645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Hindari bidang di kelas servlet yang tidak statis akhir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645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Hindari akses data tanpa menyertakan manajemen kesalahan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645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Periksa kode pengembalian kontrol dan menerapkan mekanisme penanganan kesalahan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6450" marR="0" lvl="0" indent="-342900" algn="just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Pastikan validasi masukan untuk menghindari cacat skrip cross-site atau injeksi SQL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037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00287" y="914400"/>
            <a:ext cx="4572000" cy="727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d-ID" sz="2000" b="1" dirty="0">
                <a:ea typeface="Calibri" panose="020F0502020204030204" pitchFamily="34" charset="0"/>
                <a:cs typeface="Arial" panose="020B0604020202020204" pitchFamily="34" charset="0"/>
              </a:rPr>
              <a:t>Mengidentifikasi Kesalahan Pemrograman Kritis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136338"/>
            <a:ext cx="7391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Maintainability</a:t>
            </a:r>
          </a:p>
          <a:p>
            <a:pPr marL="102235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Pohon-pohon warisan yang dalam dan bersarang harus dihindari untuk meningkatkan kemampuan pemahaman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235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Modul harus digabungkan secara longgar (fanout, perantara,) untuk menghindari perambatan modifikasi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22350" marR="0" lvl="0" indent="-342900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Terapkan konvensi penamaan homogen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35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22098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27063" algn="l"/>
              </a:tabLst>
            </a:pPr>
            <a:r>
              <a:rPr lang="en-US" dirty="0" err="1" smtClean="0">
                <a:ea typeface="Calibri" panose="020F0502020204030204" pitchFamily="34" charset="0"/>
                <a:cs typeface="Arial" panose="020B0604020202020204" pitchFamily="34" charset="0"/>
              </a:rPr>
              <a:t>Galin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D. 2004.  </a:t>
            </a:r>
            <a:r>
              <a:rPr lang="en-US" i="1" dirty="0">
                <a:ea typeface="Calibri" panose="020F0502020204030204" pitchFamily="34" charset="0"/>
                <a:cs typeface="Arial" panose="020B0604020202020204" pitchFamily="34" charset="0"/>
              </a:rPr>
              <a:t>Software Quality Assurance.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Pearson Education 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	Limited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ISBN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0-201-70945—7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27063" algn="l"/>
              </a:tabLst>
            </a:pP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627063" algn="l"/>
              </a:tabLst>
            </a:pP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Software Quality. 2017. [Internet][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Diunduh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2017 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Desember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25] 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	[</a:t>
            </a:r>
            <a:r>
              <a:rPr lang="en-US" dirty="0" err="1"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ea typeface="Calibri" panose="020F0502020204030204" pitchFamily="34" charset="0"/>
                <a:cs typeface="Arial" panose="020B0604020202020204" pitchFamily="34" charset="0"/>
              </a:rPr>
              <a:t>diakses</a:t>
            </a:r>
            <a:r>
              <a:rPr lang="en-US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di </a:t>
            </a:r>
            <a:r>
              <a:rPr lang="en-US" u="sng" dirty="0" smtClean="0">
                <a:solidFill>
                  <a:srgbClr val="0563C1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u="sng" dirty="0">
                <a:solidFill>
                  <a:srgbClr val="0563C1"/>
                </a:solidFill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://www.en.wikipedia.org/wiki/Software_quality</a:t>
            </a:r>
            <a:r>
              <a:rPr lang="en-US" dirty="0"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endParaRPr lang="en-US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997" y="1066800"/>
            <a:ext cx="27444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200150" algn="l"/>
              </a:tabLst>
            </a:pPr>
            <a:r>
              <a:rPr lang="en-US" sz="2200" b="1" dirty="0">
                <a:ea typeface="Calibri" panose="020F0502020204030204" pitchFamily="34" charset="0"/>
                <a:cs typeface="Arial" panose="020B0604020202020204" pitchFamily="34" charset="0"/>
              </a:rPr>
              <a:t>DAFTAR PUSTAKA</a:t>
            </a:r>
            <a:endParaRPr lang="en-US" sz="22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897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79026" y="2967335"/>
            <a:ext cx="41859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Terima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Kasih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6844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066800"/>
            <a:ext cx="754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Konsep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endParaRPr lang="en-US" sz="20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Beberapa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definisi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umum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digunakan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berikut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80645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Tingkat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keunggulan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hal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645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Kesesuaian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kebutuhan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0645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Kesesuaian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ingin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dicapai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547408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Definisi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software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menurut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IEEE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80645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Tingkat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dimana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komponen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ditetapkan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diawal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perencanaan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80645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Tingkat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dimana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komponen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kebutuhan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harapan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pelanggan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38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10668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Konsep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endParaRPr lang="en-US" sz="20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676400"/>
            <a:ext cx="7924800" cy="388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Menurut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Pressman,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terdapat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tiga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jaminan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dipenuhi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pengembang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3788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fungsional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spesifik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terutama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mengacu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keluaran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093788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Standar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disebutkan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kontrak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093788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Good Software Engineering Practices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(GSEP),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mencerminkan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praktik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professional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dipenuhi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pengembang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meskipun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disebutkan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eksplisit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kontrak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380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487" y="34290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Software faults </a:t>
            </a:r>
            <a:endParaRPr lang="en-US" sz="2000" b="1" i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6450"/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kesalahan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menyebabkan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kelancaran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fungsi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selama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aplikasi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tertentu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6450"/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Kesalahan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menjadi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kegagalan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hanya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000" i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activated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pengguna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mencoba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menerapkan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bagian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tertentu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salah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87" y="1143000"/>
            <a:ext cx="7924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Software errors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645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Bagian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kode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sebagian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seluruhnya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salah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sebagai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akibat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kesalahan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gramatikal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logis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kesalahan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lainnya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oleh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seorang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analis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sistem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pemrogram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anggota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tim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software developer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lainnya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164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2487" y="1371600"/>
            <a:ext cx="7467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Terdapat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Sembilan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mengidentifikasi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penyebab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kesalahan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75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Definisi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salah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75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Kegagalan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komunikasi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client developer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75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Penyimpangan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disengaja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software requirements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75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Logical design errors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68375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Kesalahan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pengkodean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Coding errors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968375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Ketidaksesuaian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petunjuk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dokumentasi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pengkodean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968375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Kekurangan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pengujian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968375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Kesalahan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prosedur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968375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Kesalahan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dokumentasi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321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447800"/>
            <a:ext cx="3578352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Software Quality Assurance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261952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Pola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terencana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sistematis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semua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tindakan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diperlukan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memberikan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kepercayaan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memadai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barang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teknis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ditetapkan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set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dirancang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mengevaluasi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proses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dimana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dikembangkan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produksi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Kontras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kontrol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5670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9258" y="838200"/>
            <a:ext cx="5454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a typeface="Calibri" panose="020F0502020204030204" pitchFamily="34" charset="0"/>
                <a:cs typeface="Arial" panose="020B0604020202020204" pitchFamily="34" charset="0"/>
              </a:rPr>
              <a:t>Softare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 Quality Assurance 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3716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Pengembangan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beroorientasi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proses)</a:t>
            </a:r>
            <a:endParaRPr lang="en-US" sz="2000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931894"/>
            <a:ext cx="7239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Menjamin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kepercayaan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diterima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teknis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fungsional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Memastikan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tingkat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kepercayaan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diterima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persyaratan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penjadwalan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manajerial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anggaran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Memulai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mengelola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peningkatan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efisiensi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pengembangan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software quality assurance.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296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59258" y="838200"/>
            <a:ext cx="5454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Tujuan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a typeface="Calibri" panose="020F0502020204030204" pitchFamily="34" charset="0"/>
                <a:cs typeface="Arial" panose="020B0604020202020204" pitchFamily="34" charset="0"/>
              </a:rPr>
              <a:t>kegiatan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ea typeface="Calibri" panose="020F0502020204030204" pitchFamily="34" charset="0"/>
                <a:cs typeface="Arial" panose="020B0604020202020204" pitchFamily="34" charset="0"/>
              </a:rPr>
              <a:t>Softare</a:t>
            </a:r>
            <a:r>
              <a:rPr lang="en-US" sz="2000" b="1" i="1" dirty="0">
                <a:ea typeface="Calibri" panose="020F0502020204030204" pitchFamily="34" charset="0"/>
                <a:cs typeface="Arial" panose="020B0604020202020204" pitchFamily="34" charset="0"/>
              </a:rPr>
              <a:t> Quality Assurance </a:t>
            </a:r>
            <a:endParaRPr lang="en-US" sz="2000" b="1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462816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Pemeliharaan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perangkat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lunak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Berorientasi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US" sz="2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FF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087433"/>
            <a:ext cx="7848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Menjamin dengan tingkat kepercayaan yang dapat diterima bahwa aktivitas pemeliharaan perangkat lunak akan sesuai dengan persyaratan teknis fungsional</a:t>
            </a:r>
            <a:r>
              <a:rPr lang="id-ID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Menjamin dengan tingkat kepercayaan yang dapat diterima bahwa aktivitas pemeliharaan perangkat lunak akan sesuai dengan persyaratan penjadwalan manajerial dan anggaran</a:t>
            </a:r>
            <a:r>
              <a:rPr lang="id-ID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Memulai dan mengelola kegiatan untuk memperbaiki dan meningkatkan efisiensi perawatan perangkat lunak dan kegiatan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software </a:t>
            </a:r>
            <a:r>
              <a:rPr lang="id-ID" sz="2000" i="1" dirty="0">
                <a:ea typeface="Calibri" panose="020F0502020204030204" pitchFamily="34" charset="0"/>
                <a:cs typeface="Arial" panose="020B0604020202020204" pitchFamily="34" charset="0"/>
              </a:rPr>
              <a:t>quality assurance</a:t>
            </a:r>
            <a:r>
              <a:rPr lang="id-ID" sz="2000" dirty="0">
                <a:ea typeface="Calibri" panose="020F0502020204030204" pitchFamily="34" charset="0"/>
                <a:cs typeface="Arial" panose="020B0604020202020204" pitchFamily="34" charset="0"/>
              </a:rPr>
              <a:t>. Ini melibatkan peningkatan prospek mencapai persyaratan fungsional dan manajerial sambil mengurangi biaya.</a:t>
            </a:r>
            <a:endParaRPr lang="en-US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890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1147</Words>
  <Application>Microsoft Office PowerPoint</Application>
  <PresentationFormat>On-screen Show (4:3)</PresentationFormat>
  <Paragraphs>202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242</cp:revision>
  <dcterms:created xsi:type="dcterms:W3CDTF">2010-08-24T06:47:44Z</dcterms:created>
  <dcterms:modified xsi:type="dcterms:W3CDTF">2018-01-01T16:03:50Z</dcterms:modified>
</cp:coreProperties>
</file>