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99FA0D-9096-4483-BC03-8E7F912B8137}" type="datetimeFigureOut">
              <a:rPr lang="id-ID"/>
              <a:pPr>
                <a:defRPr/>
              </a:pPr>
              <a:t>03/02/2018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35E715-F1C1-4426-A243-3BB8D1366A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41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533119-9E82-4D8C-A824-D123D574136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2AE0C6-7DF6-4AFD-9D2F-5FE639A1B643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8A3A2E-0936-489A-9D5D-5940321F40E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C5D91-0785-438B-8F5D-F7EF0721B1A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4FC334-F068-426B-8F65-01FE0174893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0511C4-1458-4F0C-8566-E7098BF78F1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F921E9-AA4D-4B64-AAEE-2E8B358AFE9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0A30D-5BA9-4080-A962-02E24D87CF0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0AD706-034A-427E-A138-04A43A5346E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EB5E8-12F2-47B5-A43B-B0C21DD0113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E5F28E-928F-43A6-BCA5-6E41F647FB2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36B39-DF5F-41D0-8FA8-D870E453ADA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96D393-C0B4-4DDF-BB30-53943C63B0B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8FDBC5-CFB1-4B19-BD2A-337179D91A3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FA3-23B8-4A3A-AF48-D51093EAEF1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724-5310-4E89-9F59-05FF483F7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D7B2C-82B6-4598-99F8-135B87FF68E5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D3A2-4E1A-4556-8DA5-3EEE049C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D7-F8F3-4401-9E3C-5C013799E47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DD11-3010-4285-A2BA-83D101CB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E4C6-D623-47BD-A3C6-73C90DFC25B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F14DD-0122-48CE-8527-CA8C5D3BE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9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0BCA5-9179-441C-90B7-45C37284F7A4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B47-5680-4188-BAC7-62D345D20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EF0B-C40B-4248-AED6-DA8F8EA48E6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7C11-C7D1-482C-BB55-11508B20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68EC-6A67-4721-B479-5C1F6A7B771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0762-158D-4537-9AB7-F7AD1DA8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54B55-D88F-4ED1-8276-2FF2FC39129C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A91F-AC8F-4A07-8882-62C18F5B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C74A-584D-4C91-AF27-771152F926B8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4BAE-ECBB-43D9-8C70-7AD1100A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3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4A23-9ACE-47DD-902F-B4C03F95B30A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F4938-7550-4B17-BD74-DBD97AAF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347A-BCE7-4F47-B0B2-6EF58854966E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1812-E1E7-424D-9E06-77CB79C4F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E79C85-556A-4C63-ABE7-286EAE8AABE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FEE2E37-84CE-47C3-9DE4-5821C9D04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Investasi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Investasi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MUNIROH,SE.,MM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MANAJEMEN INFORMASI KESEHATAN  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INVESTASI DIPERUMAHSAKITAN</a:t>
            </a:r>
          </a:p>
          <a:p>
            <a:pPr algn="just">
              <a:buFont typeface="Arial" charset="0"/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Dampak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Perumahsakitan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		</a:t>
            </a:r>
          </a:p>
          <a:p>
            <a:pPr algn="just"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541798"/>
              </p:ext>
            </p:extLst>
          </p:nvPr>
        </p:nvGraphicFramePr>
        <p:xfrm>
          <a:off x="609600" y="1828800"/>
          <a:ext cx="7848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378200"/>
                <a:gridCol w="3784600"/>
              </a:tblGrid>
              <a:tr h="37811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DAMPAK</a:t>
                      </a:r>
                      <a:endParaRPr lang="en-US" dirty="0"/>
                    </a:p>
                  </a:txBody>
                  <a:tcPr/>
                </a:tc>
              </a:tr>
              <a:tr h="6886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PENINGKATAN MUTU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Dikelola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bisnis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Dikelola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Profesional</a:t>
                      </a:r>
                      <a:endParaRPr lang="en-US" dirty="0"/>
                    </a:p>
                  </a:txBody>
                  <a:tcPr/>
                </a:tc>
              </a:tr>
              <a:tr h="1905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ORIENTASI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sosial</a:t>
                      </a:r>
                      <a:r>
                        <a:rPr lang="en-US" baseline="0" dirty="0" smtClean="0"/>
                        <a:t> welfare oriented </a:t>
                      </a:r>
                      <a:r>
                        <a:rPr lang="en-US" baseline="0" dirty="0" err="1" smtClean="0"/>
                        <a:t>menuju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bussines</a:t>
                      </a:r>
                      <a:r>
                        <a:rPr lang="en-US" baseline="0" dirty="0" smtClean="0"/>
                        <a:t> oriented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Perbedaan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tegas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antara</a:t>
                      </a:r>
                      <a:r>
                        <a:rPr lang="en-US" baseline="0" dirty="0" smtClean="0"/>
                        <a:t> for profit hospital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RS </a:t>
                      </a:r>
                      <a:r>
                        <a:rPr lang="en-US" baseline="0" dirty="0" err="1" smtClean="0"/>
                        <a:t>pemerintah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mampu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RS. </a:t>
                      </a:r>
                      <a:r>
                        <a:rPr lang="en-US" baseline="0" dirty="0" err="1" smtClean="0"/>
                        <a:t>Pemerintah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kondisinya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berkurang</a:t>
                      </a:r>
                      <a:endParaRPr lang="en-US" dirty="0"/>
                    </a:p>
                  </a:txBody>
                  <a:tcPr/>
                </a:tc>
              </a:tr>
              <a:tr h="37811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KOMPETENSI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Kesanggupan</a:t>
                      </a:r>
                      <a:r>
                        <a:rPr lang="en-US" dirty="0" smtClean="0"/>
                        <a:t> RS Kota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RS Daerah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Berjalan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DASAR INVESTASI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penanam</a:t>
            </a:r>
            <a:r>
              <a:rPr lang="en-US" sz="2200" dirty="0" smtClean="0">
                <a:latin typeface="Arial" charset="0"/>
                <a:cs typeface="Arial" charset="0"/>
              </a:rPr>
              <a:t> modal yang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berpengaruh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panjang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rasional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dipengaruhi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naluri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berperan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Ada 3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</a:t>
            </a: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sekedar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keinginan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angan-angan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belaka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</a:t>
            </a:r>
            <a:r>
              <a:rPr lang="en-US" sz="2200" dirty="0" err="1" smtClean="0">
                <a:latin typeface="Arial" charset="0"/>
                <a:cs typeface="Arial" charset="0"/>
              </a:rPr>
              <a:t>Layak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dipergunakan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smtClean="0">
                <a:latin typeface="Arial" charset="0"/>
                <a:cs typeface="Arial" charset="0"/>
              </a:rPr>
              <a:t>Evaluasi ( Setelah periode tetentu dilakukan evaluasi)</a:t>
            </a:r>
          </a:p>
          <a:p>
            <a:pPr>
              <a:buFont typeface="Wingdings" pitchFamily="2" charset="2"/>
              <a:buChar char="Ø"/>
            </a:pPr>
            <a:r>
              <a:rPr lang="en-US" sz="2200" smtClean="0">
                <a:latin typeface="Arial" charset="0"/>
                <a:cs typeface="Arial" charset="0"/>
              </a:rPr>
              <a:t>     Apakah telah berjalan lancar</a:t>
            </a:r>
          </a:p>
          <a:p>
            <a:pPr>
              <a:buFont typeface="Wingdings" pitchFamily="2" charset="2"/>
              <a:buChar char="Ø"/>
            </a:pPr>
            <a:r>
              <a:rPr lang="en-US" sz="2200" smtClean="0">
                <a:latin typeface="Arial" charset="0"/>
                <a:cs typeface="Arial" charset="0"/>
              </a:rPr>
              <a:t>     Apakah ada data yang masih tertinggal</a:t>
            </a:r>
          </a:p>
          <a:p>
            <a:pPr>
              <a:buFont typeface="Wingdings" pitchFamily="2" charset="2"/>
              <a:buChar char="Ø"/>
            </a:pPr>
            <a:r>
              <a:rPr lang="en-US" sz="2200" smtClean="0">
                <a:latin typeface="Arial" charset="0"/>
                <a:cs typeface="Arial" charset="0"/>
              </a:rPr>
              <a:t>     Apakah semua prosedur dapat berjalan</a:t>
            </a:r>
          </a:p>
          <a:p>
            <a:pPr>
              <a:buFont typeface="Wingdings" pitchFamily="2" charset="2"/>
              <a:buChar char="Ø"/>
            </a:pPr>
            <a:endParaRPr lang="en-US" sz="2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smtClean="0">
                <a:latin typeface="Arial" charset="0"/>
                <a:cs typeface="Arial" charset="0"/>
              </a:rPr>
              <a:t>Pelaksanaan accrula basis secara murni dapat dilakukandan bila perlu dapat meminta saran pada akuntan untuk dilakukan audit dengan bantuan SKA ( Sistem komputer Akuntansi ) dengan SKA semakin lebih mudah,cepat dan akurat walaupun demikian segi manual harus ditata terlebih dahulu</a:t>
            </a:r>
            <a:endParaRPr lang="id-ID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3 </a:t>
            </a:r>
            <a:r>
              <a:rPr lang="en-US" sz="3200" dirty="0" err="1" smtClean="0">
                <a:latin typeface="Arial" charset="0"/>
                <a:cs typeface="Arial" charset="0"/>
              </a:rPr>
              <a:t>Pokok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Kebutuhan</a:t>
            </a:r>
            <a:r>
              <a:rPr lang="en-US" sz="3200" dirty="0" smtClean="0">
                <a:latin typeface="Arial" charset="0"/>
                <a:cs typeface="Arial" charset="0"/>
              </a:rPr>
              <a:t> di </a:t>
            </a:r>
            <a:r>
              <a:rPr lang="en-US" sz="3200" dirty="0" err="1" smtClean="0">
                <a:latin typeface="Arial" charset="0"/>
                <a:cs typeface="Arial" charset="0"/>
              </a:rPr>
              <a:t>rumah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sakit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Pengguna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Pemilik</a:t>
            </a:r>
            <a:r>
              <a:rPr lang="en-US" sz="2200" dirty="0" smtClean="0">
                <a:latin typeface="Arial" charset="0"/>
                <a:cs typeface="Arial" charset="0"/>
              </a:rPr>
              <a:t> RS, </a:t>
            </a:r>
            <a:r>
              <a:rPr lang="en-US" sz="2200" dirty="0" err="1" smtClean="0">
                <a:latin typeface="Arial" charset="0"/>
                <a:cs typeface="Arial" charset="0"/>
              </a:rPr>
              <a:t>direksi</a:t>
            </a:r>
            <a:r>
              <a:rPr lang="en-US" sz="2200" dirty="0" smtClean="0">
                <a:latin typeface="Arial" charset="0"/>
                <a:cs typeface="Arial" charset="0"/>
              </a:rPr>
              <a:t> RS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Para </a:t>
            </a:r>
            <a:r>
              <a:rPr lang="en-US" sz="2200" dirty="0" err="1" smtClean="0">
                <a:latin typeface="Arial" charset="0"/>
                <a:cs typeface="Arial" charset="0"/>
              </a:rPr>
              <a:t>Profesional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Sasaran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Siapa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memanfaatkan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Faktor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Resiko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Resiko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timbul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KELAYAKAN INVESTASI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488204"/>
              </p:ext>
            </p:extLst>
          </p:nvPr>
        </p:nvGraphicFramePr>
        <p:xfrm>
          <a:off x="471487" y="1143000"/>
          <a:ext cx="82296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590800"/>
                <a:gridCol w="47244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KOMPONEN KELAYAKAN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Memperhitungkan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kemungkinan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kemungkinan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kelayakan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murni,untung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ruginya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KELAYAKAN TEKNIS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Meliputi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kelayakan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teknis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endParaRPr lang="en-US" dirty="0"/>
                    </a:p>
                  </a:txBody>
                  <a:tcPr/>
                </a:tc>
              </a:tr>
              <a:tr h="62739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YURIDIS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kelayakanya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ada</a:t>
                      </a:r>
                      <a:endParaRPr lang="en-US" dirty="0"/>
                    </a:p>
                  </a:txBody>
                  <a:tcPr/>
                </a:tc>
              </a:tr>
              <a:tr h="89628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MANAJEMEN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pelaksanaan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laporan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dirty="0" smtClean="0">
                <a:latin typeface="Arial" charset="0"/>
                <a:cs typeface="Arial" charset="0"/>
              </a:rPr>
              <a:t>PERHITUNGAN KELAYAKAN INVESTASI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layak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2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sering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ROI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: Return On </a:t>
            </a:r>
            <a:r>
              <a:rPr lang="en-US" sz="2200" dirty="0" err="1" smtClean="0">
                <a:latin typeface="Arial" charset="0"/>
                <a:cs typeface="Arial" charset="0"/>
              </a:rPr>
              <a:t>Invesment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persen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penghasilan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diterima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>
              <a:latin typeface="Arial" charset="0"/>
              <a:cs typeface="Arial" charset="0"/>
            </a:endParaRPr>
          </a:p>
          <a:p>
            <a:pPr marL="457200" indent="-457200">
              <a:buAutoNum type="arabicParenR" startAt="2"/>
            </a:pPr>
            <a:r>
              <a:rPr lang="en-US" sz="2200" dirty="0" smtClean="0">
                <a:latin typeface="Arial" charset="0"/>
                <a:cs typeface="Arial" charset="0"/>
              </a:rPr>
              <a:t>Pay Back Period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lama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ditanam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kembali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pembayaran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hasil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518318"/>
            <a:ext cx="8229600" cy="5821363"/>
          </a:xfrm>
        </p:spPr>
        <p:txBody>
          <a:bodyPr/>
          <a:lstStyle/>
          <a:p>
            <a:r>
              <a:rPr lang="en-US" dirty="0" smtClean="0"/>
              <a:t>1. ROI</a:t>
            </a:r>
          </a:p>
          <a:p>
            <a:pPr marL="0" indent="0">
              <a:buNone/>
            </a:pP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Presentasi</a:t>
            </a:r>
            <a:r>
              <a:rPr lang="en-US" sz="1200" dirty="0" smtClean="0"/>
              <a:t> </a:t>
            </a:r>
            <a:r>
              <a:rPr lang="en-US" sz="1200" dirty="0" err="1" smtClean="0"/>
              <a:t>penerimaan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diterima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bentuk</a:t>
            </a:r>
            <a:r>
              <a:rPr lang="en-US" sz="1200" dirty="0" smtClean="0"/>
              <a:t> </a:t>
            </a:r>
            <a:r>
              <a:rPr lang="en-US" sz="1200" dirty="0" err="1" smtClean="0"/>
              <a:t>barang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ditanam</a:t>
            </a: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Rumus</a:t>
            </a:r>
            <a:r>
              <a:rPr lang="en-US" sz="1200" dirty="0" smtClean="0"/>
              <a:t>:           </a:t>
            </a:r>
            <a:r>
              <a:rPr lang="en-US" sz="1200" u="sng" dirty="0" err="1" smtClean="0"/>
              <a:t>Laba</a:t>
            </a:r>
            <a:endParaRPr lang="en-US" sz="1200" u="sng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Rata – Rata </a:t>
            </a:r>
            <a:r>
              <a:rPr lang="en-US" sz="1200" dirty="0" err="1" smtClean="0"/>
              <a:t>Investasi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Contoh</a:t>
            </a:r>
            <a:r>
              <a:rPr lang="en-US" sz="1200" dirty="0" smtClean="0"/>
              <a:t>: </a:t>
            </a:r>
            <a:r>
              <a:rPr lang="en-US" sz="1200" dirty="0" err="1" smtClean="0"/>
              <a:t>Laba</a:t>
            </a:r>
            <a:r>
              <a:rPr lang="en-US" sz="1200" dirty="0" smtClean="0"/>
              <a:t> ( Surplus ) </a:t>
            </a:r>
            <a:r>
              <a:rPr lang="en-US" sz="1200" dirty="0" err="1" smtClean="0"/>
              <a:t>pertahun</a:t>
            </a:r>
            <a:r>
              <a:rPr lang="en-US" sz="1200" dirty="0" smtClean="0"/>
              <a:t> </a:t>
            </a:r>
            <a:r>
              <a:rPr lang="en-US" sz="1200" dirty="0" err="1" smtClean="0"/>
              <a:t>Rp</a:t>
            </a:r>
            <a:r>
              <a:rPr lang="en-US" sz="1200" dirty="0" smtClean="0"/>
              <a:t>. 100.000.000,-rata-rata </a:t>
            </a:r>
            <a:r>
              <a:rPr lang="en-US" sz="1200" dirty="0" err="1" smtClean="0"/>
              <a:t>investasi</a:t>
            </a:r>
            <a:r>
              <a:rPr lang="en-US" sz="1200" dirty="0" smtClean="0"/>
              <a:t> </a:t>
            </a:r>
            <a:r>
              <a:rPr lang="en-US" sz="1200" dirty="0" err="1" smtClean="0"/>
              <a:t>pertahun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1 </a:t>
            </a:r>
            <a:r>
              <a:rPr lang="en-US" sz="1200" dirty="0" err="1" smtClean="0"/>
              <a:t>milyar,maka</a:t>
            </a:r>
            <a:r>
              <a:rPr lang="en-US" sz="1200" dirty="0" smtClean="0"/>
              <a:t> ROI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ROI = </a:t>
            </a:r>
            <a:r>
              <a:rPr lang="en-US" sz="1200" u="sng" dirty="0" smtClean="0"/>
              <a:t>100.000.000 </a:t>
            </a:r>
            <a:r>
              <a:rPr lang="en-US" sz="1200" dirty="0" smtClean="0"/>
              <a:t>         = 0,1 = 10%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1.000.000.000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2. Pay Back Period </a:t>
            </a:r>
          </a:p>
          <a:p>
            <a:pPr marL="0" indent="0">
              <a:buNone/>
            </a:pP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perhitungan</a:t>
            </a:r>
            <a:r>
              <a:rPr lang="en-US" sz="1200" dirty="0" smtClean="0"/>
              <a:t> </a:t>
            </a:r>
            <a:r>
              <a:rPr lang="en-US" sz="1200" dirty="0" err="1" smtClean="0"/>
              <a:t>berapa</a:t>
            </a:r>
            <a:r>
              <a:rPr lang="en-US" sz="1200" dirty="0" smtClean="0"/>
              <a:t> lama </a:t>
            </a:r>
            <a:r>
              <a:rPr lang="en-US" sz="1200" dirty="0" err="1" smtClean="0"/>
              <a:t>waktu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diperlukan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penerima</a:t>
            </a:r>
            <a:r>
              <a:rPr lang="en-US" sz="1200" dirty="0" smtClean="0"/>
              <a:t> </a:t>
            </a:r>
            <a:r>
              <a:rPr lang="en-US" sz="1200" dirty="0" err="1" smtClean="0"/>
              <a:t>tahunan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Rumus</a:t>
            </a:r>
            <a:r>
              <a:rPr lang="en-US" sz="1200" dirty="0" smtClean="0"/>
              <a:t> : Pay Back Period = </a:t>
            </a:r>
            <a:r>
              <a:rPr lang="en-US" sz="1200" u="sng" dirty="0" err="1" smtClean="0"/>
              <a:t>Nilai</a:t>
            </a:r>
            <a:r>
              <a:rPr lang="en-US" sz="1200" u="sng" dirty="0" smtClean="0"/>
              <a:t> </a:t>
            </a:r>
            <a:r>
              <a:rPr lang="en-US" sz="1200" u="sng" dirty="0" err="1" smtClean="0"/>
              <a:t>Investasi</a:t>
            </a:r>
            <a:r>
              <a:rPr lang="en-US" sz="1200" u="sng" dirty="0" smtClean="0"/>
              <a:t> 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                       </a:t>
            </a:r>
            <a:r>
              <a:rPr lang="en-US" sz="1200" dirty="0" err="1" smtClean="0"/>
              <a:t>Penerimaan</a:t>
            </a:r>
            <a:r>
              <a:rPr lang="en-US" sz="1200" dirty="0" smtClean="0"/>
              <a:t> rata – rata </a:t>
            </a:r>
            <a:r>
              <a:rPr lang="en-US" sz="1200" dirty="0" err="1" smtClean="0"/>
              <a:t>pertahunan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Contoh</a:t>
            </a:r>
            <a:r>
              <a:rPr lang="en-US" sz="1200" dirty="0" smtClean="0"/>
              <a:t>: 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r>
              <a:rPr lang="en-US" sz="1200" dirty="0" smtClean="0"/>
              <a:t> : </a:t>
            </a:r>
            <a:r>
              <a:rPr lang="en-US" sz="1200" dirty="0" err="1" smtClean="0"/>
              <a:t>Rp</a:t>
            </a:r>
            <a:r>
              <a:rPr lang="en-US" sz="1200" dirty="0" smtClean="0"/>
              <a:t>. 75.000.000,-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Rata- rata </a:t>
            </a:r>
            <a:r>
              <a:rPr lang="en-US" sz="1200" dirty="0" err="1" smtClean="0"/>
              <a:t>penerimaan</a:t>
            </a:r>
            <a:r>
              <a:rPr lang="en-US" sz="1200" dirty="0" smtClean="0"/>
              <a:t>/</a:t>
            </a:r>
            <a:r>
              <a:rPr lang="en-US" sz="1200" dirty="0" err="1" smtClean="0"/>
              <a:t>tahun</a:t>
            </a:r>
            <a:r>
              <a:rPr lang="en-US" sz="1200" dirty="0" smtClean="0"/>
              <a:t> </a:t>
            </a:r>
            <a:r>
              <a:rPr lang="en-US" sz="1200" dirty="0" err="1" smtClean="0"/>
              <a:t>Rp</a:t>
            </a:r>
            <a:r>
              <a:rPr lang="en-US" sz="1200" dirty="0" smtClean="0"/>
              <a:t>. 25.000.000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</a:t>
            </a:r>
          </a:p>
          <a:p>
            <a:pPr marL="0" indent="0">
              <a:buNone/>
            </a:pPr>
            <a:r>
              <a:rPr lang="en-US" sz="1200" dirty="0" smtClean="0"/>
              <a:t>                       </a:t>
            </a:r>
            <a:r>
              <a:rPr lang="en-US" sz="1200" u="sng" dirty="0" smtClean="0"/>
              <a:t>75.000.000  </a:t>
            </a:r>
            <a:r>
              <a:rPr lang="en-US" sz="1200" dirty="0" smtClean="0"/>
              <a:t>    = 3 </a:t>
            </a:r>
            <a:r>
              <a:rPr lang="en-US" sz="1200" dirty="0" err="1" smtClean="0"/>
              <a:t>TAhun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</a:t>
            </a:r>
            <a:r>
              <a:rPr lang="en-US" sz="1200" dirty="0" err="1" smtClean="0"/>
              <a:t>Rp</a:t>
            </a:r>
            <a:r>
              <a:rPr lang="en-US" sz="1200" dirty="0" smtClean="0"/>
              <a:t> =  25.000.000                </a:t>
            </a:r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0388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2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sumber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kelayakan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smtClean="0">
                <a:latin typeface="Arial" charset="0"/>
                <a:cs typeface="Arial" charset="0"/>
              </a:rPr>
              <a:t>.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INVESTASI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umum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semua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dikeluarkan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selama</a:t>
            </a:r>
            <a:r>
              <a:rPr lang="en-US" sz="2200" dirty="0" smtClean="0">
                <a:latin typeface="Arial" charset="0"/>
                <a:cs typeface="Arial" charset="0"/>
              </a:rPr>
              <a:t> RS </a:t>
            </a:r>
            <a:r>
              <a:rPr lang="en-US" sz="2200" dirty="0" err="1" smtClean="0">
                <a:latin typeface="Arial" charset="0"/>
                <a:cs typeface="Arial" charset="0"/>
              </a:rPr>
              <a:t>belum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dimasukan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modal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asalkan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pengeluaran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tertanam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sarana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mengadakan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waktu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cukup</a:t>
            </a:r>
            <a:r>
              <a:rPr lang="en-US" sz="2200" dirty="0" smtClean="0">
                <a:latin typeface="Arial" charset="0"/>
                <a:cs typeface="Arial" charset="0"/>
              </a:rPr>
              <a:t> lama</a:t>
            </a: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             </a:t>
            </a:r>
            <a:r>
              <a:rPr lang="en-US" sz="2200" dirty="0" err="1" smtClean="0">
                <a:latin typeface="Arial Black" pitchFamily="34" charset="0"/>
                <a:cs typeface="Arial" charset="0"/>
              </a:rPr>
              <a:t>Investasi</a:t>
            </a:r>
            <a:r>
              <a:rPr lang="en-US" sz="2200" dirty="0" smtClean="0">
                <a:latin typeface="Arial Black" pitchFamily="34" charset="0"/>
                <a:cs typeface="Arial" charset="0"/>
              </a:rPr>
              <a:t> </a:t>
            </a:r>
            <a:r>
              <a:rPr lang="en-US" sz="2200" dirty="0" err="1" smtClean="0">
                <a:latin typeface="Arial Black" pitchFamily="34" charset="0"/>
                <a:cs typeface="Arial" charset="0"/>
              </a:rPr>
              <a:t>biasanya</a:t>
            </a:r>
            <a:r>
              <a:rPr lang="en-US" sz="2200" dirty="0" smtClean="0">
                <a:latin typeface="Arial Black" pitchFamily="34" charset="0"/>
                <a:cs typeface="Arial" charset="0"/>
              </a:rPr>
              <a:t> </a:t>
            </a:r>
            <a:r>
              <a:rPr lang="en-US" sz="2200" dirty="0" err="1" smtClean="0">
                <a:latin typeface="Arial Black" pitchFamily="34" charset="0"/>
                <a:cs typeface="Arial" charset="0"/>
              </a:rPr>
              <a:t>meliputi</a:t>
            </a:r>
            <a:endParaRPr lang="en-US" sz="2200" dirty="0" smtClean="0">
              <a:latin typeface="Arial Black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smtClean="0">
                <a:latin typeface="Arial Narrow" pitchFamily="34" charset="0"/>
                <a:cs typeface="Arial" charset="0"/>
              </a:rPr>
              <a:t>Tanah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charset="0"/>
              </a:rPr>
              <a:t>Gedung</a:t>
            </a:r>
            <a:endParaRPr lang="en-US" sz="2200" dirty="0" smtClean="0">
              <a:latin typeface="Arial Narrow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charset="0"/>
              </a:rPr>
              <a:t>Alat</a:t>
            </a:r>
            <a:endParaRPr lang="en-US" sz="2200" dirty="0" smtClean="0">
              <a:latin typeface="Arial Narrow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2200" dirty="0" err="1" smtClean="0">
                <a:latin typeface="Arial Narrow" pitchFamily="34" charset="0"/>
                <a:cs typeface="Arial" charset="0"/>
              </a:rPr>
              <a:t>Profesional</a:t>
            </a:r>
            <a:endParaRPr lang="en-US" sz="2200" dirty="0" smtClean="0">
              <a:latin typeface="Arial Narrow" pitchFamily="34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Kelompok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Investasi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00106"/>
              </p:ext>
            </p:extLst>
          </p:nvPr>
        </p:nvGraphicFramePr>
        <p:xfrm>
          <a:off x="533399" y="1143000"/>
          <a:ext cx="81534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1"/>
                <a:gridCol w="2438400"/>
                <a:gridCol w="4724399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Tanah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Pembelian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tanah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tepat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Penguruhan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Sertifikat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Gedung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Gedung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Instalasi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Air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Instalasi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Listrik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Telepon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Interior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Alat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medis</a:t>
                      </a:r>
                      <a:endParaRPr lang="en-US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Kantor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Pasien</a:t>
                      </a:r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 ( </a:t>
                      </a:r>
                      <a:r>
                        <a:rPr lang="en-US" sz="120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non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medis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transport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Dapur</a:t>
                      </a:r>
                      <a:endParaRPr lang="en-US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Laundry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Alat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pengelolaan</a:t>
                      </a:r>
                      <a:r>
                        <a:rPr lang="en-US" sz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70C0"/>
                          </a:solidFill>
                        </a:rPr>
                        <a:t>limbah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18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Operasional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Ijin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Studi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kelayakan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Desain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dan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Arsitektur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Pelatihan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SDM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Pemasaran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Pra</a:t>
                      </a:r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Operasional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dirty="0" err="1" smtClean="0">
                          <a:solidFill>
                            <a:srgbClr val="0070C0"/>
                          </a:solidFill>
                        </a:rPr>
                        <a:t>Peresmian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SUMBER DANA 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71487" y="1143000"/>
            <a:ext cx="8229600" cy="498316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1600" dirty="0" err="1" smtClean="0">
                <a:latin typeface="Algerian" pitchFamily="82" charset="0"/>
                <a:cs typeface="Arial" charset="0"/>
              </a:rPr>
              <a:t>Sumber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dana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yang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dapat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dipakai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dalam</a:t>
            </a: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1600" dirty="0" err="1" smtClean="0">
                <a:latin typeface="Algerian" pitchFamily="82" charset="0"/>
                <a:cs typeface="Arial" charset="0"/>
              </a:rPr>
              <a:t>investasi</a:t>
            </a: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sz="1600" dirty="0" smtClean="0">
                <a:latin typeface="Algerian" pitchFamily="82" charset="0"/>
                <a:cs typeface="Arial" charset="0"/>
              </a:rPr>
              <a:t> </a:t>
            </a: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  <a:p>
            <a:pPr marL="0" indent="0" algn="ctr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27731"/>
              </p:ext>
            </p:extLst>
          </p:nvPr>
        </p:nvGraphicFramePr>
        <p:xfrm>
          <a:off x="914400" y="1600198"/>
          <a:ext cx="7696201" cy="459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943014"/>
                <a:gridCol w="3762587"/>
              </a:tblGrid>
              <a:tr h="382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</a:tr>
              <a:tr h="382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Sendiri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yang </a:t>
                      </a:r>
                      <a:r>
                        <a:rPr lang="en-US" dirty="0" err="1" smtClean="0"/>
                        <a:t>dimiliki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sendiri</a:t>
                      </a:r>
                      <a:endParaRPr lang="en-US" dirty="0"/>
                    </a:p>
                  </a:txBody>
                  <a:tcPr/>
                </a:tc>
              </a:tr>
              <a:tr h="75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Penyertaan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Orang lain </a:t>
                      </a:r>
                      <a:r>
                        <a:rPr lang="en-US" dirty="0" err="1" smtClean="0"/>
                        <a:t>menyetirkan</a:t>
                      </a:r>
                      <a:r>
                        <a:rPr lang="en-US" dirty="0" smtClean="0"/>
                        <a:t> modal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mendapatkan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pembagian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</a:tr>
              <a:tr h="7293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Pinjaman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Dari bank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membayar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bunga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cicilan</a:t>
                      </a:r>
                      <a:r>
                        <a:rPr lang="en-US" baseline="0" dirty="0" smtClean="0"/>
                        <a:t> modal</a:t>
                      </a:r>
                      <a:endParaRPr lang="en-US" dirty="0"/>
                    </a:p>
                  </a:txBody>
                  <a:tcPr/>
                </a:tc>
              </a:tr>
              <a:tr h="660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Hibah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Subsidi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Pembelian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perlu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dikembalikan</a:t>
                      </a:r>
                      <a:endParaRPr lang="en-US" dirty="0"/>
                    </a:p>
                  </a:txBody>
                  <a:tcPr/>
                </a:tc>
              </a:tr>
              <a:tr h="1015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Biasanya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berbentuk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angsuran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dianggap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menyewa,telah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lunas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milik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sendiri</a:t>
                      </a:r>
                      <a:endParaRPr lang="en-US" dirty="0"/>
                    </a:p>
                  </a:txBody>
                  <a:tcPr/>
                </a:tc>
              </a:tr>
              <a:tr h="660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Pakai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Beberapa</a:t>
                      </a:r>
                      <a:r>
                        <a:rPr lang="en-US" baseline="0" dirty="0" smtClean="0"/>
                        <a:t> RS </a:t>
                      </a:r>
                      <a:r>
                        <a:rPr lang="en-US" baseline="0" dirty="0" err="1" smtClean="0"/>
                        <a:t>membuat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investasi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memakai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bersama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baseline="0" dirty="0" err="1" smtClean="0"/>
                        <a:t>sama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dirty="0" smtClean="0">
                <a:latin typeface="Arial" charset="0"/>
                <a:cs typeface="Arial" charset="0"/>
              </a:rPr>
              <a:t>KEUNTUNGAN MASING – MASING JENIS MODAL DAN UNTUNG RUGI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889082"/>
              </p:ext>
            </p:extLst>
          </p:nvPr>
        </p:nvGraphicFramePr>
        <p:xfrm>
          <a:off x="457200" y="1143000"/>
          <a:ext cx="82296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3622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KEUNTUNGAN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KERUGIAN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SENDIRI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Resiko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 PENYERTAAN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Ikut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campurnya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penyerta</a:t>
                      </a:r>
                      <a:r>
                        <a:rPr lang="en-US" dirty="0" smtClean="0"/>
                        <a:t> modal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PINJAMAN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Bebas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Menggunakan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 </a:t>
                      </a:r>
                      <a:r>
                        <a:rPr lang="en-US" dirty="0" err="1" smtClean="0"/>
                        <a:t>beban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pasti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dibayar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walaupun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rugi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HIBAH/SUBSIDI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beban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SEWA BELI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Pemeliharaan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dijamin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Mahal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PAKAI BERSAMA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Murah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sulit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PERHITUNGAN YANG PERLU DIPERHATIKAN DALAM RANGKA INVESTASI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Biaya</a:t>
            </a:r>
            <a:r>
              <a:rPr lang="en-US" dirty="0" smtClean="0"/>
              <a:t> Modal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smtClean="0"/>
              <a:t>3. Break Even Point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menentukan</a:t>
            </a:r>
            <a:r>
              <a:rPr lang="en-US" sz="2200" dirty="0" smtClean="0">
                <a:latin typeface="Arial" charset="0"/>
                <a:cs typeface="Arial" charset="0"/>
              </a:rPr>
              <a:t> YA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TIDAK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investasi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dilihat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lain yang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diantaranya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 algn="just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pasar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Hukum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Teknis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just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Mutu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lgerian" pitchFamily="82" charset="0"/>
                <a:cs typeface="Arial" charset="0"/>
              </a:rPr>
              <a:t>CARA PERHITUNGAN SECARA RINGKAS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69231"/>
              </p:ext>
            </p:extLst>
          </p:nvPr>
        </p:nvGraphicFramePr>
        <p:xfrm>
          <a:off x="838200" y="880006"/>
          <a:ext cx="7620000" cy="518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3048000"/>
                <a:gridCol w="3505200"/>
              </a:tblGrid>
              <a:tr h="3810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PERHITUNGAN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CARA PERHITUNGAN</a:t>
                      </a:r>
                      <a:endParaRPr lang="en-US" dirty="0"/>
                    </a:p>
                  </a:txBody>
                  <a:tcPr/>
                </a:tc>
              </a:tr>
              <a:tr h="7201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MODAL INVESTASI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Menghitung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seluruh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kebutuhan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investasi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baik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secara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nyata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atau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pemikiran</a:t>
                      </a:r>
                      <a:endParaRPr lang="en-US" sz="1100" dirty="0"/>
                    </a:p>
                  </a:txBody>
                  <a:tcPr/>
                </a:tc>
              </a:tr>
              <a:tr h="977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BIAYA MODAL KERJA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Menghitung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bahan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alat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operasional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biaya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pemasaran</a:t>
                      </a:r>
                      <a:endParaRPr lang="en-US" sz="1100" dirty="0"/>
                    </a:p>
                  </a:txBody>
                  <a:tcPr/>
                </a:tc>
              </a:tr>
              <a:tr h="977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BREAK EVEN POINT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Menghitung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pada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kapasitas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penerimaan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berapa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mencapai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keadaan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inpas</a:t>
                      </a:r>
                      <a:endParaRPr lang="en-US" sz="1100" dirty="0"/>
                    </a:p>
                  </a:txBody>
                  <a:tcPr/>
                </a:tc>
              </a:tr>
              <a:tr h="72887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TARIF LAYANAN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Menentukan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struktur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tarif</a:t>
                      </a:r>
                      <a:r>
                        <a:rPr lang="en-US" sz="1100" baseline="0" dirty="0" smtClean="0"/>
                        <a:t> yang </a:t>
                      </a:r>
                      <a:r>
                        <a:rPr lang="en-US" sz="1100" baseline="0" dirty="0" err="1" smtClean="0"/>
                        <a:t>relevan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menguntungkan</a:t>
                      </a:r>
                      <a:endParaRPr lang="en-US" sz="1100" dirty="0"/>
                    </a:p>
                  </a:txBody>
                  <a:tcPr/>
                </a:tc>
              </a:tr>
              <a:tr h="977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PROYEKSI LABA - RUGI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Dengan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membuat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perhitungan</a:t>
                      </a:r>
                      <a:r>
                        <a:rPr lang="en-US" sz="1100" dirty="0" smtClean="0"/>
                        <a:t> Cash Flow </a:t>
                      </a:r>
                      <a:r>
                        <a:rPr lang="en-US" sz="1100" dirty="0" err="1" smtClean="0"/>
                        <a:t>akan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diketahui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proyeksi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ini</a:t>
                      </a:r>
                      <a:endParaRPr lang="en-US" sz="1100" dirty="0"/>
                    </a:p>
                  </a:txBody>
                  <a:tcPr/>
                </a:tc>
              </a:tr>
              <a:tr h="3161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PEMILIHAN JENIS INVESTASI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Sebagai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investasi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dihitung</a:t>
                      </a:r>
                      <a:r>
                        <a:rPr lang="en-US" sz="1100" baseline="0" dirty="0" smtClean="0"/>
                        <a:t> internal rate of return </a:t>
                      </a:r>
                      <a:r>
                        <a:rPr lang="en-US" sz="1100" baseline="0" dirty="0" err="1" smtClean="0"/>
                        <a:t>dan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dibandingkan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dengan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bunga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deposito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936</Words>
  <Application>Microsoft Office PowerPoint</Application>
  <PresentationFormat>On-screen Show (4:3)</PresentationFormat>
  <Paragraphs>256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KEMAMPUAN AKHIR YANG DIHARAPKAN</vt:lpstr>
      <vt:lpstr>INVESTASI</vt:lpstr>
      <vt:lpstr>Kelompok Investasi Biaya</vt:lpstr>
      <vt:lpstr>SUMBER DANA </vt:lpstr>
      <vt:lpstr>KEUNTUNGAN MASING – MASING JENIS MODAL DAN UNTUNG RUGI</vt:lpstr>
      <vt:lpstr>PERHITUNGAN YANG PERLU DIPERHATIKAN DALAM RANGKA INVESTASI </vt:lpstr>
      <vt:lpstr>PowerPoint Presentation</vt:lpstr>
      <vt:lpstr>CARA PERHITUNGAN SECARA RINGKAS</vt:lpstr>
      <vt:lpstr>PowerPoint Presentation</vt:lpstr>
      <vt:lpstr>DASAR INVESTASI</vt:lpstr>
      <vt:lpstr>PowerPoint Presentation</vt:lpstr>
      <vt:lpstr>3 Pokok Kebutuhan di rumah sakit</vt:lpstr>
      <vt:lpstr>KELAYAKAN INVESTASI</vt:lpstr>
      <vt:lpstr>PERHITUNGAN KELAYAKAN INVESTASI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237</cp:revision>
  <dcterms:created xsi:type="dcterms:W3CDTF">2010-08-24T06:47:44Z</dcterms:created>
  <dcterms:modified xsi:type="dcterms:W3CDTF">2018-02-03T06:03:11Z</dcterms:modified>
</cp:coreProperties>
</file>