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35" r:id="rId3"/>
    <p:sldId id="365" r:id="rId4"/>
    <p:sldId id="366" r:id="rId5"/>
    <p:sldId id="367" r:id="rId6"/>
    <p:sldId id="380" r:id="rId7"/>
    <p:sldId id="381" r:id="rId8"/>
    <p:sldId id="382" r:id="rId9"/>
    <p:sldId id="383" r:id="rId10"/>
    <p:sldId id="384" r:id="rId11"/>
    <p:sldId id="385" r:id="rId12"/>
    <p:sldId id="38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0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7AC4A-901F-4F6C-A457-C61A0DFC0FE7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461110C-C380-4928-B600-76C1F0B06FB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DD2A1638-CEF7-420B-BF76-920CB76CF4CD}" type="parTrans" cxnId="{294D6020-8F3D-4EF5-B447-0EE09230D496}">
      <dgm:prSet/>
      <dgm:spPr/>
      <dgm:t>
        <a:bodyPr/>
        <a:lstStyle/>
        <a:p>
          <a:endParaRPr lang="en-US"/>
        </a:p>
      </dgm:t>
    </dgm:pt>
    <dgm:pt modelId="{7F9B083B-6D22-4BBE-B8F2-0D4E61FD7259}" type="sibTrans" cxnId="{294D6020-8F3D-4EF5-B447-0EE09230D496}">
      <dgm:prSet/>
      <dgm:spPr/>
      <dgm:t>
        <a:bodyPr/>
        <a:lstStyle/>
        <a:p>
          <a:endParaRPr lang="en-US"/>
        </a:p>
      </dgm:t>
    </dgm:pt>
    <dgm:pt modelId="{CD06430A-126C-4F98-9335-4AC83056D934}">
      <dgm:prSet phldrT="[Text]"/>
      <dgm:spPr/>
      <dgm:t>
        <a:bodyPr/>
        <a:lstStyle/>
        <a:p>
          <a:r>
            <a:rPr lang="en-US" dirty="0" err="1" smtClean="0"/>
            <a:t>Pembelian</a:t>
          </a:r>
          <a:r>
            <a:rPr lang="en-US" dirty="0" smtClean="0"/>
            <a:t> (</a:t>
          </a:r>
          <a:r>
            <a:rPr lang="en-US" dirty="0" err="1" smtClean="0"/>
            <a:t>Persediaan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aktiva</a:t>
          </a:r>
          <a:r>
            <a:rPr lang="en-US" dirty="0" smtClean="0"/>
            <a:t> </a:t>
          </a:r>
          <a:r>
            <a:rPr lang="en-US" dirty="0" err="1" smtClean="0"/>
            <a:t>tetap</a:t>
          </a:r>
          <a:r>
            <a:rPr lang="en-US" dirty="0" smtClean="0"/>
            <a:t> )</a:t>
          </a:r>
          <a:endParaRPr lang="en-US" dirty="0"/>
        </a:p>
      </dgm:t>
    </dgm:pt>
    <dgm:pt modelId="{D06F638D-241B-46BF-A3AF-EAD06EC5B4AA}" type="parTrans" cxnId="{43DBEABA-D198-4A00-9560-D386E95CBDE0}">
      <dgm:prSet/>
      <dgm:spPr/>
      <dgm:t>
        <a:bodyPr/>
        <a:lstStyle/>
        <a:p>
          <a:endParaRPr lang="en-US"/>
        </a:p>
      </dgm:t>
    </dgm:pt>
    <dgm:pt modelId="{7F43DACB-DCBE-44B7-9FDE-76CB4674D329}" type="sibTrans" cxnId="{43DBEABA-D198-4A00-9560-D386E95CBDE0}">
      <dgm:prSet/>
      <dgm:spPr/>
      <dgm:t>
        <a:bodyPr/>
        <a:lstStyle/>
        <a:p>
          <a:endParaRPr lang="en-US"/>
        </a:p>
      </dgm:t>
    </dgm:pt>
    <dgm:pt modelId="{0EC5EFF4-5F3E-46EF-A2DD-65B3A8DFFA98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1FC21A39-E01A-43E3-93A9-7688CDD5CDC9}" type="parTrans" cxnId="{CDCF0F97-25B6-44BB-A16C-2B0EF8CADE4E}">
      <dgm:prSet/>
      <dgm:spPr/>
      <dgm:t>
        <a:bodyPr/>
        <a:lstStyle/>
        <a:p>
          <a:endParaRPr lang="en-US"/>
        </a:p>
      </dgm:t>
    </dgm:pt>
    <dgm:pt modelId="{FB5F013A-5386-4C23-866C-7CA1C7A44650}" type="sibTrans" cxnId="{CDCF0F97-25B6-44BB-A16C-2B0EF8CADE4E}">
      <dgm:prSet/>
      <dgm:spPr/>
      <dgm:t>
        <a:bodyPr/>
        <a:lstStyle/>
        <a:p>
          <a:endParaRPr lang="en-US"/>
        </a:p>
      </dgm:t>
    </dgm:pt>
    <dgm:pt modelId="{83EDF47C-0E82-4F73-AB62-336496136648}">
      <dgm:prSet phldrT="[Text]"/>
      <dgm:spPr/>
      <dgm:t>
        <a:bodyPr/>
        <a:lstStyle/>
        <a:p>
          <a:r>
            <a:rPr lang="en-US" dirty="0" err="1" smtClean="0"/>
            <a:t>Penggajian</a:t>
          </a:r>
          <a:endParaRPr lang="en-US" dirty="0"/>
        </a:p>
      </dgm:t>
    </dgm:pt>
    <dgm:pt modelId="{F20770A3-7B4B-4C19-A728-AE5F5C11EB9C}" type="parTrans" cxnId="{55ADE803-DE99-411D-BE79-E1B3612421A6}">
      <dgm:prSet/>
      <dgm:spPr/>
      <dgm:t>
        <a:bodyPr/>
        <a:lstStyle/>
        <a:p>
          <a:endParaRPr lang="en-US"/>
        </a:p>
      </dgm:t>
    </dgm:pt>
    <dgm:pt modelId="{A72B1827-12D5-4D5B-A992-D44FE5A3C9C5}" type="sibTrans" cxnId="{55ADE803-DE99-411D-BE79-E1B3612421A6}">
      <dgm:prSet/>
      <dgm:spPr/>
      <dgm:t>
        <a:bodyPr/>
        <a:lstStyle/>
        <a:p>
          <a:endParaRPr lang="en-US"/>
        </a:p>
      </dgm:t>
    </dgm:pt>
    <dgm:pt modelId="{CCDEA29C-38EA-4FAD-9609-CCF35ECB56FA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A396403F-C3CE-4823-904F-998481AA5BFC}" type="parTrans" cxnId="{2D52702E-E12B-4CB1-AE15-CF9E7542DB53}">
      <dgm:prSet/>
      <dgm:spPr/>
      <dgm:t>
        <a:bodyPr/>
        <a:lstStyle/>
        <a:p>
          <a:endParaRPr lang="en-US"/>
        </a:p>
      </dgm:t>
    </dgm:pt>
    <dgm:pt modelId="{F13B57D9-FCFE-4EEC-8658-EE7AD71F184A}" type="sibTrans" cxnId="{2D52702E-E12B-4CB1-AE15-CF9E7542DB53}">
      <dgm:prSet/>
      <dgm:spPr/>
      <dgm:t>
        <a:bodyPr/>
        <a:lstStyle/>
        <a:p>
          <a:endParaRPr lang="en-US"/>
        </a:p>
      </dgm:t>
    </dgm:pt>
    <dgm:pt modelId="{FF1234D3-8EFC-4EE9-8F64-949789CE6847}">
      <dgm:prSet phldrT="[Text]"/>
      <dgm:spPr/>
      <dgm:t>
        <a:bodyPr/>
        <a:lstStyle/>
        <a:p>
          <a:r>
            <a:rPr lang="en-US" dirty="0" err="1" smtClean="0"/>
            <a:t>Utang</a:t>
          </a:r>
          <a:r>
            <a:rPr lang="en-US" dirty="0" smtClean="0"/>
            <a:t> </a:t>
          </a:r>
          <a:r>
            <a:rPr lang="en-US" dirty="0" err="1" smtClean="0"/>
            <a:t>Jangka</a:t>
          </a:r>
          <a:r>
            <a:rPr lang="en-US" dirty="0" smtClean="0"/>
            <a:t> </a:t>
          </a:r>
          <a:r>
            <a:rPr lang="en-US" dirty="0" err="1" smtClean="0"/>
            <a:t>Panjang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ekuitas</a:t>
          </a:r>
          <a:r>
            <a:rPr lang="en-US" dirty="0" smtClean="0"/>
            <a:t> </a:t>
          </a:r>
          <a:r>
            <a:rPr lang="en-US" dirty="0" err="1" smtClean="0"/>
            <a:t>Pemegang</a:t>
          </a:r>
          <a:r>
            <a:rPr lang="en-US" dirty="0" smtClean="0"/>
            <a:t> </a:t>
          </a:r>
          <a:r>
            <a:rPr lang="en-US" dirty="0" err="1" smtClean="0"/>
            <a:t>saham</a:t>
          </a:r>
          <a:endParaRPr lang="en-US" dirty="0"/>
        </a:p>
      </dgm:t>
    </dgm:pt>
    <dgm:pt modelId="{72FB0FCB-BB0D-4122-9AD2-B82B53533318}" type="parTrans" cxnId="{46C1DD13-80B7-4A04-A0CF-38C45FF313AD}">
      <dgm:prSet/>
      <dgm:spPr/>
      <dgm:t>
        <a:bodyPr/>
        <a:lstStyle/>
        <a:p>
          <a:endParaRPr lang="en-US"/>
        </a:p>
      </dgm:t>
    </dgm:pt>
    <dgm:pt modelId="{D6D2841F-5A16-430A-BFF5-CF6510155513}" type="sibTrans" cxnId="{46C1DD13-80B7-4A04-A0CF-38C45FF313AD}">
      <dgm:prSet/>
      <dgm:spPr/>
      <dgm:t>
        <a:bodyPr/>
        <a:lstStyle/>
        <a:p>
          <a:endParaRPr lang="en-US"/>
        </a:p>
      </dgm:t>
    </dgm:pt>
    <dgm:pt modelId="{BC951B31-DFA7-43CC-849A-B2C945F54D0E}" type="pres">
      <dgm:prSet presAssocID="{91F7AC4A-901F-4F6C-A457-C61A0DFC0F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8636B0-506F-42A0-AFB2-5301E8DD814A}" type="pres">
      <dgm:prSet presAssocID="{6461110C-C380-4928-B600-76C1F0B06FB2}" presName="composite" presStyleCnt="0"/>
      <dgm:spPr/>
    </dgm:pt>
    <dgm:pt modelId="{F5FF1C02-2559-49FA-AB62-37A02D5A46C8}" type="pres">
      <dgm:prSet presAssocID="{6461110C-C380-4928-B600-76C1F0B06FB2}" presName="parentText" presStyleLbl="alignNode1" presStyleIdx="0" presStyleCnt="3" custLinFactNeighborX="14957" custLinFactNeighborY="-1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FA400-3146-469E-AD83-4A1D1DB0CFFB}" type="pres">
      <dgm:prSet presAssocID="{6461110C-C380-4928-B600-76C1F0B06FB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90C52-2C5B-4C3B-AC1E-205CEF751433}" type="pres">
      <dgm:prSet presAssocID="{7F9B083B-6D22-4BBE-B8F2-0D4E61FD7259}" presName="sp" presStyleCnt="0"/>
      <dgm:spPr/>
    </dgm:pt>
    <dgm:pt modelId="{7BD76AFE-1AF1-40B5-ABA4-ED82E7C9D700}" type="pres">
      <dgm:prSet presAssocID="{0EC5EFF4-5F3E-46EF-A2DD-65B3A8DFFA98}" presName="composite" presStyleCnt="0"/>
      <dgm:spPr/>
    </dgm:pt>
    <dgm:pt modelId="{F4F85EBA-E37E-4776-A66F-439103D1444F}" type="pres">
      <dgm:prSet presAssocID="{0EC5EFF4-5F3E-46EF-A2DD-65B3A8DFFA9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06C88-965E-417C-AEBA-1ECDE5382912}" type="pres">
      <dgm:prSet presAssocID="{0EC5EFF4-5F3E-46EF-A2DD-65B3A8DFFA9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CE753-3A78-4161-836D-43A6D218B959}" type="pres">
      <dgm:prSet presAssocID="{FB5F013A-5386-4C23-866C-7CA1C7A44650}" presName="sp" presStyleCnt="0"/>
      <dgm:spPr/>
    </dgm:pt>
    <dgm:pt modelId="{393FCB67-5557-4B83-BC18-084DD10A2EB3}" type="pres">
      <dgm:prSet presAssocID="{CCDEA29C-38EA-4FAD-9609-CCF35ECB56FA}" presName="composite" presStyleCnt="0"/>
      <dgm:spPr/>
    </dgm:pt>
    <dgm:pt modelId="{E301B695-AA15-47E9-A74A-7D0336F23FD0}" type="pres">
      <dgm:prSet presAssocID="{CCDEA29C-38EA-4FAD-9609-CCF35ECB56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7FA0A-630C-4231-AFEB-1851A364B2F6}" type="pres">
      <dgm:prSet presAssocID="{CCDEA29C-38EA-4FAD-9609-CCF35ECB56F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4E466A-A885-43D0-8064-1CD7E3BEA76E}" type="presOf" srcId="{91F7AC4A-901F-4F6C-A457-C61A0DFC0FE7}" destId="{BC951B31-DFA7-43CC-849A-B2C945F54D0E}" srcOrd="0" destOrd="0" presId="urn:microsoft.com/office/officeart/2005/8/layout/chevron2"/>
    <dgm:cxn modelId="{0816D260-6BF8-48B4-B09D-AD2092F6B5A0}" type="presOf" srcId="{6461110C-C380-4928-B600-76C1F0B06FB2}" destId="{F5FF1C02-2559-49FA-AB62-37A02D5A46C8}" srcOrd="0" destOrd="0" presId="urn:microsoft.com/office/officeart/2005/8/layout/chevron2"/>
    <dgm:cxn modelId="{46C1DD13-80B7-4A04-A0CF-38C45FF313AD}" srcId="{CCDEA29C-38EA-4FAD-9609-CCF35ECB56FA}" destId="{FF1234D3-8EFC-4EE9-8F64-949789CE6847}" srcOrd="0" destOrd="0" parTransId="{72FB0FCB-BB0D-4122-9AD2-B82B53533318}" sibTransId="{D6D2841F-5A16-430A-BFF5-CF6510155513}"/>
    <dgm:cxn modelId="{2D52702E-E12B-4CB1-AE15-CF9E7542DB53}" srcId="{91F7AC4A-901F-4F6C-A457-C61A0DFC0FE7}" destId="{CCDEA29C-38EA-4FAD-9609-CCF35ECB56FA}" srcOrd="2" destOrd="0" parTransId="{A396403F-C3CE-4823-904F-998481AA5BFC}" sibTransId="{F13B57D9-FCFE-4EEC-8658-EE7AD71F184A}"/>
    <dgm:cxn modelId="{DEF52E7C-535A-4988-AF95-1620EB105E3C}" type="presOf" srcId="{0EC5EFF4-5F3E-46EF-A2DD-65B3A8DFFA98}" destId="{F4F85EBA-E37E-4776-A66F-439103D1444F}" srcOrd="0" destOrd="0" presId="urn:microsoft.com/office/officeart/2005/8/layout/chevron2"/>
    <dgm:cxn modelId="{5B6F758F-857D-4AAD-9324-8E32067EB5C4}" type="presOf" srcId="{CCDEA29C-38EA-4FAD-9609-CCF35ECB56FA}" destId="{E301B695-AA15-47E9-A74A-7D0336F23FD0}" srcOrd="0" destOrd="0" presId="urn:microsoft.com/office/officeart/2005/8/layout/chevron2"/>
    <dgm:cxn modelId="{43DBEABA-D198-4A00-9560-D386E95CBDE0}" srcId="{6461110C-C380-4928-B600-76C1F0B06FB2}" destId="{CD06430A-126C-4F98-9335-4AC83056D934}" srcOrd="0" destOrd="0" parTransId="{D06F638D-241B-46BF-A3AF-EAD06EC5B4AA}" sibTransId="{7F43DACB-DCBE-44B7-9FDE-76CB4674D329}"/>
    <dgm:cxn modelId="{96C5EA26-A8DB-4A9C-B160-ED38A75C37AA}" type="presOf" srcId="{FF1234D3-8EFC-4EE9-8F64-949789CE6847}" destId="{1E87FA0A-630C-4231-AFEB-1851A364B2F6}" srcOrd="0" destOrd="0" presId="urn:microsoft.com/office/officeart/2005/8/layout/chevron2"/>
    <dgm:cxn modelId="{55ADE803-DE99-411D-BE79-E1B3612421A6}" srcId="{0EC5EFF4-5F3E-46EF-A2DD-65B3A8DFFA98}" destId="{83EDF47C-0E82-4F73-AB62-336496136648}" srcOrd="0" destOrd="0" parTransId="{F20770A3-7B4B-4C19-A728-AE5F5C11EB9C}" sibTransId="{A72B1827-12D5-4D5B-A992-D44FE5A3C9C5}"/>
    <dgm:cxn modelId="{6033F157-E9EB-48DC-9A3B-7D299045BF92}" type="presOf" srcId="{CD06430A-126C-4F98-9335-4AC83056D934}" destId="{0ACFA400-3146-469E-AD83-4A1D1DB0CFFB}" srcOrd="0" destOrd="0" presId="urn:microsoft.com/office/officeart/2005/8/layout/chevron2"/>
    <dgm:cxn modelId="{294D6020-8F3D-4EF5-B447-0EE09230D496}" srcId="{91F7AC4A-901F-4F6C-A457-C61A0DFC0FE7}" destId="{6461110C-C380-4928-B600-76C1F0B06FB2}" srcOrd="0" destOrd="0" parTransId="{DD2A1638-CEF7-420B-BF76-920CB76CF4CD}" sibTransId="{7F9B083B-6D22-4BBE-B8F2-0D4E61FD7259}"/>
    <dgm:cxn modelId="{CDCF0F97-25B6-44BB-A16C-2B0EF8CADE4E}" srcId="{91F7AC4A-901F-4F6C-A457-C61A0DFC0FE7}" destId="{0EC5EFF4-5F3E-46EF-A2DD-65B3A8DFFA98}" srcOrd="1" destOrd="0" parTransId="{1FC21A39-E01A-43E3-93A9-7688CDD5CDC9}" sibTransId="{FB5F013A-5386-4C23-866C-7CA1C7A44650}"/>
    <dgm:cxn modelId="{5594A74D-5F3E-4A28-BDC0-2EA2013C697B}" type="presOf" srcId="{83EDF47C-0E82-4F73-AB62-336496136648}" destId="{AA706C88-965E-417C-AEBA-1ECDE5382912}" srcOrd="0" destOrd="0" presId="urn:microsoft.com/office/officeart/2005/8/layout/chevron2"/>
    <dgm:cxn modelId="{2854FECC-943A-4AE4-A48D-CAE98F940235}" type="presParOf" srcId="{BC951B31-DFA7-43CC-849A-B2C945F54D0E}" destId="{C48636B0-506F-42A0-AFB2-5301E8DD814A}" srcOrd="0" destOrd="0" presId="urn:microsoft.com/office/officeart/2005/8/layout/chevron2"/>
    <dgm:cxn modelId="{0A003D09-26AF-49E6-B41B-7911C39A8BF2}" type="presParOf" srcId="{C48636B0-506F-42A0-AFB2-5301E8DD814A}" destId="{F5FF1C02-2559-49FA-AB62-37A02D5A46C8}" srcOrd="0" destOrd="0" presId="urn:microsoft.com/office/officeart/2005/8/layout/chevron2"/>
    <dgm:cxn modelId="{76AD2033-DAB2-4EEB-ABE1-F42CD597CFF2}" type="presParOf" srcId="{C48636B0-506F-42A0-AFB2-5301E8DD814A}" destId="{0ACFA400-3146-469E-AD83-4A1D1DB0CFFB}" srcOrd="1" destOrd="0" presId="urn:microsoft.com/office/officeart/2005/8/layout/chevron2"/>
    <dgm:cxn modelId="{11E889B5-3CEB-4B10-82E0-68D650FEE13C}" type="presParOf" srcId="{BC951B31-DFA7-43CC-849A-B2C945F54D0E}" destId="{0E790C52-2C5B-4C3B-AC1E-205CEF751433}" srcOrd="1" destOrd="0" presId="urn:microsoft.com/office/officeart/2005/8/layout/chevron2"/>
    <dgm:cxn modelId="{FB8178BD-3AEB-4155-9D76-E515B27AFE8A}" type="presParOf" srcId="{BC951B31-DFA7-43CC-849A-B2C945F54D0E}" destId="{7BD76AFE-1AF1-40B5-ABA4-ED82E7C9D700}" srcOrd="2" destOrd="0" presId="urn:microsoft.com/office/officeart/2005/8/layout/chevron2"/>
    <dgm:cxn modelId="{679420A8-CF89-4BCC-9543-FAFDF5778677}" type="presParOf" srcId="{7BD76AFE-1AF1-40B5-ABA4-ED82E7C9D700}" destId="{F4F85EBA-E37E-4776-A66F-439103D1444F}" srcOrd="0" destOrd="0" presId="urn:microsoft.com/office/officeart/2005/8/layout/chevron2"/>
    <dgm:cxn modelId="{FC86AE5F-A2A2-47E8-A9F1-3E2B1D0C4D8F}" type="presParOf" srcId="{7BD76AFE-1AF1-40B5-ABA4-ED82E7C9D700}" destId="{AA706C88-965E-417C-AEBA-1ECDE5382912}" srcOrd="1" destOrd="0" presId="urn:microsoft.com/office/officeart/2005/8/layout/chevron2"/>
    <dgm:cxn modelId="{A79A12D2-CE74-40D8-8FCC-1955C249D413}" type="presParOf" srcId="{BC951B31-DFA7-43CC-849A-B2C945F54D0E}" destId="{C7CCE753-3A78-4161-836D-43A6D218B959}" srcOrd="3" destOrd="0" presId="urn:microsoft.com/office/officeart/2005/8/layout/chevron2"/>
    <dgm:cxn modelId="{D0419237-598D-420E-8410-0DF1851CD2B6}" type="presParOf" srcId="{BC951B31-DFA7-43CC-849A-B2C945F54D0E}" destId="{393FCB67-5557-4B83-BC18-084DD10A2EB3}" srcOrd="4" destOrd="0" presId="urn:microsoft.com/office/officeart/2005/8/layout/chevron2"/>
    <dgm:cxn modelId="{107A3B14-7877-4290-B5FA-C7E0225530BF}" type="presParOf" srcId="{393FCB67-5557-4B83-BC18-084DD10A2EB3}" destId="{E301B695-AA15-47E9-A74A-7D0336F23FD0}" srcOrd="0" destOrd="0" presId="urn:microsoft.com/office/officeart/2005/8/layout/chevron2"/>
    <dgm:cxn modelId="{AB07DEE6-AFBE-4BBE-A6DB-C40156BEC8C1}" type="presParOf" srcId="{393FCB67-5557-4B83-BC18-084DD10A2EB3}" destId="{1E87FA0A-630C-4231-AFEB-1851A364B2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F1C02-2559-49FA-AB62-37A02D5A46C8}">
      <dsp:nvSpPr>
        <dsp:cNvPr id="0" name=""/>
        <dsp:cNvSpPr/>
      </dsp:nvSpPr>
      <dsp:spPr>
        <a:xfrm rot="5400000">
          <a:off x="-32969" y="109169"/>
          <a:ext cx="727794" cy="50945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</a:t>
          </a:r>
          <a:endParaRPr lang="en-US" sz="1400" kern="1200" dirty="0"/>
        </a:p>
      </dsp:txBody>
      <dsp:txXfrm rot="-5400000">
        <a:off x="76200" y="254728"/>
        <a:ext cx="509456" cy="218338"/>
      </dsp:txXfrm>
    </dsp:sp>
    <dsp:sp modelId="{0ACFA400-3146-469E-AD83-4A1D1DB0CFFB}">
      <dsp:nvSpPr>
        <dsp:cNvPr id="0" name=""/>
        <dsp:cNvSpPr/>
      </dsp:nvSpPr>
      <dsp:spPr>
        <a:xfrm rot="5400000">
          <a:off x="3066194" y="-2555793"/>
          <a:ext cx="473066" cy="55865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Pembelian</a:t>
          </a:r>
          <a:r>
            <a:rPr lang="en-US" sz="1900" kern="1200" dirty="0" smtClean="0"/>
            <a:t> (</a:t>
          </a:r>
          <a:r>
            <a:rPr lang="en-US" sz="1900" kern="1200" dirty="0" err="1" smtClean="0"/>
            <a:t>Persediaan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aktiva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tetap</a:t>
          </a:r>
          <a:r>
            <a:rPr lang="en-US" sz="1900" kern="1200" dirty="0" smtClean="0"/>
            <a:t> )</a:t>
          </a:r>
          <a:endParaRPr lang="en-US" sz="1900" kern="1200" dirty="0"/>
        </a:p>
      </dsp:txBody>
      <dsp:txXfrm rot="-5400000">
        <a:off x="509456" y="24038"/>
        <a:ext cx="5563450" cy="426880"/>
      </dsp:txXfrm>
    </dsp:sp>
    <dsp:sp modelId="{F4F85EBA-E37E-4776-A66F-439103D1444F}">
      <dsp:nvSpPr>
        <dsp:cNvPr id="0" name=""/>
        <dsp:cNvSpPr/>
      </dsp:nvSpPr>
      <dsp:spPr>
        <a:xfrm rot="5400000">
          <a:off x="-109169" y="685071"/>
          <a:ext cx="727794" cy="509456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</a:t>
          </a:r>
          <a:endParaRPr lang="en-US" sz="1400" kern="1200" dirty="0"/>
        </a:p>
      </dsp:txBody>
      <dsp:txXfrm rot="-5400000">
        <a:off x="0" y="830630"/>
        <a:ext cx="509456" cy="218338"/>
      </dsp:txXfrm>
    </dsp:sp>
    <dsp:sp modelId="{AA706C88-965E-417C-AEBA-1ECDE5382912}">
      <dsp:nvSpPr>
        <dsp:cNvPr id="0" name=""/>
        <dsp:cNvSpPr/>
      </dsp:nvSpPr>
      <dsp:spPr>
        <a:xfrm rot="5400000">
          <a:off x="3066194" y="-1980835"/>
          <a:ext cx="473066" cy="55865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Penggajian</a:t>
          </a:r>
          <a:endParaRPr lang="en-US" sz="1900" kern="1200" dirty="0"/>
        </a:p>
      </dsp:txBody>
      <dsp:txXfrm rot="-5400000">
        <a:off x="509456" y="598996"/>
        <a:ext cx="5563450" cy="426880"/>
      </dsp:txXfrm>
    </dsp:sp>
    <dsp:sp modelId="{E301B695-AA15-47E9-A74A-7D0336F23FD0}">
      <dsp:nvSpPr>
        <dsp:cNvPr id="0" name=""/>
        <dsp:cNvSpPr/>
      </dsp:nvSpPr>
      <dsp:spPr>
        <a:xfrm rot="5400000">
          <a:off x="-109169" y="1260029"/>
          <a:ext cx="727794" cy="509456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</a:t>
          </a:r>
          <a:endParaRPr lang="en-US" sz="1400" kern="1200" dirty="0"/>
        </a:p>
      </dsp:txBody>
      <dsp:txXfrm rot="-5400000">
        <a:off x="0" y="1405588"/>
        <a:ext cx="509456" cy="218338"/>
      </dsp:txXfrm>
    </dsp:sp>
    <dsp:sp modelId="{1E87FA0A-630C-4231-AFEB-1851A364B2F6}">
      <dsp:nvSpPr>
        <dsp:cNvPr id="0" name=""/>
        <dsp:cNvSpPr/>
      </dsp:nvSpPr>
      <dsp:spPr>
        <a:xfrm rot="5400000">
          <a:off x="3066194" y="-1405878"/>
          <a:ext cx="473066" cy="55865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Utang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Jangka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Panjang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ekuitas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Pemegang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saham</a:t>
          </a:r>
          <a:endParaRPr lang="en-US" sz="1900" kern="1200" dirty="0"/>
        </a:p>
      </dsp:txBody>
      <dsp:txXfrm rot="-5400000">
        <a:off x="509456" y="1173953"/>
        <a:ext cx="5563450" cy="426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99FA0D-9096-4483-BC03-8E7F912B8137}" type="datetimeFigureOut">
              <a:rPr lang="id-ID"/>
              <a:pPr>
                <a:defRPr/>
              </a:pPr>
              <a:t>03/02/2018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35E715-F1C1-4426-A243-3BB8D1366A1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3414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533119-9E82-4D8C-A824-D123D574136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F921E9-AA4D-4B64-AAEE-2E8B358AFE9E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80A30D-5BA9-4080-A962-02E24D87CF0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0AD706-034A-427E-A138-04A43A5346EC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CFA3-23B8-4A3A-AF48-D51093EAEF1F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9724-5310-4E89-9F59-05FF483F7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5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D7B2C-82B6-4598-99F8-135B87FF68E5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4D3A2-4E1A-4556-8DA5-3EEE049C1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B4D7-F8F3-4401-9E3C-5C013799E47A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DD11-3010-4285-A2BA-83D101CBA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0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7E4C6-D623-47BD-A3C6-73C90DFC25BA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14DD-0122-48CE-8527-CA8C5D3BE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9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BCA5-9179-441C-90B7-45C37284F7A4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0B47-5680-4188-BAC7-62D345D20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EF0B-C40B-4248-AED6-DA8F8EA48E66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7C11-C7D1-482C-BB55-11508B20E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0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68EC-6A67-4721-B479-5C1F6A7B7716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0762-158D-4537-9AB7-F7AD1DA83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4B55-D88F-4ED1-8276-2FF2FC39129C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1A91F-AC8F-4A07-8882-62C18F5BF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AC74A-584D-4C91-AF27-771152F926B8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34BAE-ECBB-43D9-8C70-7AD1100A6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3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64A23-9ACE-47DD-902F-B4C03F95B30A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F4938-7550-4B17-BD74-DBD97AAFE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347A-BCE7-4F47-B0B2-6EF58854966E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1812-E1E7-424D-9E06-77CB79C4F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2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E79C85-556A-4C63-ABE7-286EAE8AABEF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FEE2E37-84CE-47C3-9DE4-5821C9D04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Audit </a:t>
            </a:r>
            <a:r>
              <a:rPr lang="en-US" sz="2000" b="1" dirty="0" err="1" smtClean="0">
                <a:solidFill>
                  <a:schemeClr val="bg1"/>
                </a:solidFill>
              </a:rPr>
              <a:t>Keuangan</a:t>
            </a:r>
            <a:r>
              <a:rPr lang="en-US" sz="2000" b="1" dirty="0" smtClean="0">
                <a:solidFill>
                  <a:schemeClr val="bg1"/>
                </a:solidFill>
              </a:rPr>
              <a:t> RS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14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MUNIROH,SE.,MM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MANAJEMEN INFORMASI KESEHATAN  &amp; FAKULTAS ILMU – ILMU KESEHATAN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7" y="-762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1430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1443841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perkantoran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1.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Kearsipan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</a:p>
          <a:p>
            <a:r>
              <a:rPr lang="en-US" dirty="0"/>
              <a:t>e.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</a:t>
            </a:r>
          </a:p>
          <a:p>
            <a:r>
              <a:rPr lang="en-US" dirty="0"/>
              <a:t>f.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1).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smtClean="0"/>
              <a:t>bank</a:t>
            </a:r>
            <a:endParaRPr lang="en-US" dirty="0"/>
          </a:p>
          <a:p>
            <a:r>
              <a:rPr lang="en-US" dirty="0"/>
              <a:t>2). </a:t>
            </a:r>
            <a:r>
              <a:rPr lang="en-US" dirty="0" err="1"/>
              <a:t>Giro</a:t>
            </a:r>
            <a:r>
              <a:rPr lang="en-US" dirty="0"/>
              <a:t> </a:t>
            </a:r>
            <a:r>
              <a:rPr lang="en-US" dirty="0" err="1"/>
              <a:t>pos</a:t>
            </a:r>
            <a:endParaRPr lang="en-US" dirty="0"/>
          </a:p>
          <a:p>
            <a:r>
              <a:rPr lang="en-US" dirty="0"/>
              <a:t>3).  </a:t>
            </a:r>
            <a:r>
              <a:rPr lang="en-US" dirty="0" err="1"/>
              <a:t>Materai</a:t>
            </a:r>
            <a:endParaRPr lang="en-US" dirty="0"/>
          </a:p>
          <a:p>
            <a:r>
              <a:rPr lang="en-US" dirty="0"/>
              <a:t>4). PPH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giro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5772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7" y="-762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1430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8382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Penyusutan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amortisasi</a:t>
            </a:r>
            <a:endParaRPr lang="en-US" dirty="0"/>
          </a:p>
          <a:p>
            <a:pPr marL="342900" indent="-342900">
              <a:buAutoNum type="arabicParenR"/>
            </a:pP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(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h.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Penyisihan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piutangi</a:t>
            </a:r>
            <a:r>
              <a:rPr lang="en-US" dirty="0"/>
              <a:t>.</a:t>
            </a:r>
          </a:p>
          <a:p>
            <a:r>
              <a:rPr lang="en-US" dirty="0"/>
              <a:t>i.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</a:p>
          <a:p>
            <a:r>
              <a:rPr lang="en-US" dirty="0"/>
              <a:t>j.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iuran</a:t>
            </a:r>
            <a:endParaRPr lang="en-US" dirty="0"/>
          </a:p>
          <a:p>
            <a:r>
              <a:rPr lang="en-US" dirty="0" smtClean="0"/>
              <a:t>1.iuran </a:t>
            </a:r>
            <a:r>
              <a:rPr lang="en-US" dirty="0" err="1"/>
              <a:t>keanggotaan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organisasik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k.Beban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 smtClean="0"/>
              <a:t>lainnya</a:t>
            </a:r>
            <a:endParaRPr lang="en-US" dirty="0"/>
          </a:p>
          <a:p>
            <a:r>
              <a:rPr lang="en-US" dirty="0" err="1" smtClean="0"/>
              <a:t>l.Beban</a:t>
            </a:r>
            <a:r>
              <a:rPr lang="en-US" dirty="0" smtClean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lainya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a.	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(KSO) </a:t>
            </a:r>
            <a:r>
              <a:rPr lang="en-US" dirty="0" err="1"/>
              <a:t>aktiva</a:t>
            </a:r>
            <a:r>
              <a:rPr lang="en-US" dirty="0"/>
              <a:t> non </a:t>
            </a:r>
            <a:r>
              <a:rPr lang="en-US" dirty="0" err="1"/>
              <a:t>medisb</a:t>
            </a:r>
            <a:r>
              <a:rPr lang="en-US" dirty="0"/>
              <a:t>.</a:t>
            </a:r>
          </a:p>
          <a:p>
            <a:r>
              <a:rPr lang="en-US" dirty="0"/>
              <a:t>b.	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Penyusutan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non </a:t>
            </a:r>
            <a:r>
              <a:rPr lang="en-US" dirty="0" err="1"/>
              <a:t>medis</a:t>
            </a:r>
            <a:r>
              <a:rPr lang="en-US" dirty="0"/>
              <a:t> yang </a:t>
            </a:r>
            <a:r>
              <a:rPr lang="en-US" dirty="0" err="1"/>
              <a:t>disewakanc</a:t>
            </a:r>
            <a:r>
              <a:rPr lang="en-US" dirty="0"/>
              <a:t>.</a:t>
            </a:r>
          </a:p>
          <a:p>
            <a:r>
              <a:rPr lang="en-US" dirty="0"/>
              <a:t>c.	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kantin</a:t>
            </a:r>
            <a:r>
              <a:rPr lang="en-US" dirty="0"/>
              <a:t> </a:t>
            </a:r>
            <a:r>
              <a:rPr lang="en-US" dirty="0" err="1"/>
              <a:t>karyawand</a:t>
            </a:r>
            <a:r>
              <a:rPr lang="en-US" dirty="0"/>
              <a:t>.</a:t>
            </a:r>
          </a:p>
          <a:p>
            <a:r>
              <a:rPr lang="en-US" dirty="0"/>
              <a:t>d.	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00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7" y="-762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1430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7772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264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Audit RS</a:t>
            </a: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Tujuan</a:t>
            </a:r>
            <a:r>
              <a:rPr lang="en-US" sz="2200" dirty="0" smtClean="0">
                <a:latin typeface="Arial" charset="0"/>
                <a:cs typeface="Arial" charset="0"/>
              </a:rPr>
              <a:t> Audit</a:t>
            </a: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kondisi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terkait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-3810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AUDIT KEUANGAN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838201"/>
            <a:ext cx="9448800" cy="51054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Audit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merupakan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awal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pembuka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cakrawala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lebih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mendalam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karena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memberikan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gambaran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situasi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ada.hal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lebih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memperjelas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perkiraan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asumsi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selama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selain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itu</a:t>
            </a:r>
            <a:r>
              <a:rPr lang="en-US" sz="2200" dirty="0" smtClean="0">
                <a:latin typeface="Arial" charset="0"/>
                <a:cs typeface="Arial" charset="0"/>
              </a:rPr>
              <a:t> audit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marL="0" indent="0" algn="just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Memberikan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arahan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seharusnya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diharapkan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Juga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diketahui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kekurangan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diperbaiki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TUJUAN AUDIT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457200" indent="-457200"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gambaran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kondisi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terkait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Mengetahui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jelas</a:t>
            </a:r>
            <a:r>
              <a:rPr lang="en-US" sz="2200" dirty="0" smtClean="0">
                <a:latin typeface="Arial" charset="0"/>
                <a:cs typeface="Arial" charset="0"/>
              </a:rPr>
              <a:t> di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2200" dirty="0" smtClean="0">
                <a:latin typeface="Arial" charset="0"/>
                <a:cs typeface="Arial" charset="0"/>
              </a:rPr>
              <a:t> internal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Kekayaan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Kewajiban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Pengeluaran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3. </a:t>
            </a:r>
            <a:r>
              <a:rPr lang="en-US" sz="2200" dirty="0" err="1" smtClean="0">
                <a:latin typeface="Arial" charset="0"/>
                <a:cs typeface="Arial" charset="0"/>
              </a:rPr>
              <a:t>Diketahuinya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masalah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dikembangkan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lebih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lanjut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4. </a:t>
            </a: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rekomendasi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pengembangan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dijalankan</a:t>
            </a:r>
            <a:r>
              <a:rPr lang="en-US" sz="2200" dirty="0" smtClean="0">
                <a:latin typeface="Arial" charset="0"/>
                <a:cs typeface="Arial" charset="0"/>
              </a:rPr>
              <a:t>	</a:t>
            </a:r>
            <a:r>
              <a:rPr lang="en-US" sz="2200" dirty="0">
                <a:latin typeface="Arial" charset="0"/>
                <a:cs typeface="Arial" charset="0"/>
              </a:rPr>
              <a:t>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TUJUAN PEMERIKSAAN AUDIT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71487" y="1524000"/>
            <a:ext cx="8229600" cy="4602163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2000" dirty="0" err="1" smtClean="0">
                <a:ea typeface="Calibri"/>
                <a:cs typeface="Times New Roman"/>
              </a:rPr>
              <a:t>Prosedur</a:t>
            </a: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ini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dibuat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untuk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melakukan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 smtClean="0">
                <a:ea typeface="Calibri"/>
                <a:cs typeface="Times New Roman"/>
              </a:rPr>
              <a:t>pemeriksaan</a:t>
            </a: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 smtClean="0">
                <a:ea typeface="Calibri"/>
                <a:cs typeface="Times New Roman"/>
              </a:rPr>
              <a:t>tentang</a:t>
            </a:r>
            <a:r>
              <a:rPr lang="en-US" sz="2000" dirty="0" smtClean="0">
                <a:ea typeface="Calibri"/>
                <a:cs typeface="Times New Roman"/>
              </a:rPr>
              <a:t> :</a:t>
            </a:r>
          </a:p>
          <a:p>
            <a:pPr marL="0" indent="0" algn="just">
              <a:buNone/>
              <a:defRPr/>
            </a:pPr>
            <a:endParaRPr lang="en-US" sz="2000" dirty="0" smtClean="0"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pengeluaran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kas</a:t>
            </a:r>
            <a:r>
              <a:rPr lang="en-US" sz="2000" dirty="0">
                <a:ea typeface="Calibri"/>
                <a:cs typeface="Times New Roman"/>
              </a:rPr>
              <a:t>, </a:t>
            </a:r>
            <a:endParaRPr lang="en-US" sz="2000" dirty="0" smtClean="0"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000" dirty="0" err="1" smtClean="0">
                <a:ea typeface="Calibri"/>
                <a:cs typeface="Times New Roman"/>
              </a:rPr>
              <a:t>memperkecil</a:t>
            </a: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kemungkinan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terjadinya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kecurangan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atau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penyelewengan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uang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kas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perusahaan</a:t>
            </a:r>
            <a:r>
              <a:rPr lang="en-US" sz="2000" dirty="0">
                <a:ea typeface="Calibri"/>
                <a:cs typeface="Times New Roman"/>
              </a:rPr>
              <a:t> , </a:t>
            </a:r>
            <a:endParaRPr lang="en-US" sz="2000" dirty="0" smtClean="0"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000" dirty="0" err="1" smtClean="0">
                <a:ea typeface="Calibri"/>
                <a:cs typeface="Times New Roman"/>
              </a:rPr>
              <a:t>apakah</a:t>
            </a: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pengeluaran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kas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benar</a:t>
            </a:r>
            <a:r>
              <a:rPr lang="en-US" sz="2000" dirty="0">
                <a:ea typeface="Calibri"/>
                <a:cs typeface="Times New Roman"/>
              </a:rPr>
              <a:t> </a:t>
            </a:r>
            <a:r>
              <a:rPr lang="en-US" sz="2000" dirty="0" err="1">
                <a:ea typeface="Calibri"/>
                <a:cs typeface="Times New Roman"/>
              </a:rPr>
              <a:t>benar</a:t>
            </a:r>
            <a:r>
              <a:rPr lang="en-US" sz="2000" dirty="0">
                <a:ea typeface="Calibri"/>
                <a:cs typeface="Times New Roman"/>
              </a:rPr>
              <a:t> </a:t>
            </a:r>
            <a:r>
              <a:rPr lang="en-US" sz="2000" dirty="0" err="1" smtClean="0">
                <a:ea typeface="Calibri"/>
                <a:cs typeface="Times New Roman"/>
              </a:rPr>
              <a:t>terjadi</a:t>
            </a: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dilengkapi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dokumen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pendukungnya</a:t>
            </a:r>
            <a:r>
              <a:rPr lang="en-US" sz="2000" dirty="0" smtClean="0">
                <a:ea typeface="Calibri"/>
                <a:cs typeface="Times New Roman"/>
              </a:rPr>
              <a:t>,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pengeluarannya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sesuai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dengan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kebijakan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manajement</a:t>
            </a:r>
            <a:r>
              <a:rPr lang="en-US" sz="2000" dirty="0">
                <a:ea typeface="Calibri"/>
                <a:cs typeface="Times New Roman"/>
              </a:rPr>
              <a:t> </a:t>
            </a:r>
            <a:endParaRPr lang="en-US" sz="2000" dirty="0" smtClean="0"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000" dirty="0" err="1" smtClean="0">
                <a:ea typeface="Calibri"/>
                <a:cs typeface="Times New Roman"/>
              </a:rPr>
              <a:t>dan</a:t>
            </a: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penyajiannya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apakah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sesuai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dengan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prinsip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akuntansi</a:t>
            </a:r>
            <a:r>
              <a:rPr lang="en-US" sz="2000" dirty="0">
                <a:ea typeface="Calibri"/>
                <a:cs typeface="Times New Roman"/>
              </a:rPr>
              <a:t> yang </a:t>
            </a:r>
            <a:r>
              <a:rPr lang="en-US" sz="2000" dirty="0" err="1">
                <a:ea typeface="Calibri"/>
                <a:cs typeface="Times New Roman"/>
              </a:rPr>
              <a:t>berlaku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umum</a:t>
            </a:r>
            <a:r>
              <a:rPr lang="en-US" sz="2000" dirty="0">
                <a:ea typeface="Calibri"/>
                <a:cs typeface="Times New Roman"/>
              </a:rPr>
              <a:t> , </a:t>
            </a:r>
            <a:r>
              <a:rPr lang="en-US" sz="2000" dirty="0" err="1">
                <a:ea typeface="Calibri"/>
                <a:cs typeface="Times New Roman"/>
              </a:rPr>
              <a:t>sehingga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dapat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tercapainya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pengendalian</a:t>
            </a:r>
            <a:r>
              <a:rPr lang="en-US" sz="2000" dirty="0">
                <a:ea typeface="Calibri"/>
                <a:cs typeface="Times New Roman"/>
              </a:rPr>
              <a:t> intern control yang </a:t>
            </a:r>
            <a:r>
              <a:rPr lang="en-US" sz="2000" dirty="0" err="1" smtClean="0">
                <a:ea typeface="Calibri"/>
                <a:cs typeface="Times New Roman"/>
              </a:rPr>
              <a:t>baik</a:t>
            </a:r>
            <a:endParaRPr lang="en-US" sz="2000" dirty="0" smtClean="0"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ü"/>
              <a:defRPr/>
            </a:pPr>
            <a:endParaRPr lang="en-US" sz="2000" dirty="0">
              <a:ea typeface="Calibri"/>
              <a:cs typeface="Times New Roman"/>
            </a:endParaRPr>
          </a:p>
          <a:p>
            <a:pPr marL="0" indent="0" algn="just">
              <a:buNone/>
              <a:defRPr/>
            </a:pPr>
            <a:endParaRPr lang="en-US" sz="1600" dirty="0">
              <a:ea typeface="Calibri"/>
              <a:cs typeface="Times New Roman"/>
            </a:endParaRPr>
          </a:p>
          <a:p>
            <a:pPr marL="0" indent="0" algn="ctr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  <a:p>
            <a:pPr marL="0" indent="0" algn="ctr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/>
              <a:t>RUANG LINGKUP PEMERIKSAAN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algn="just"/>
            <a:r>
              <a:rPr lang="en-US" sz="2000" dirty="0" err="1"/>
              <a:t>Prosedur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pengeluaran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harta</a:t>
            </a:r>
            <a:r>
              <a:rPr lang="en-US" sz="2000" dirty="0"/>
              <a:t> </a:t>
            </a:r>
            <a:r>
              <a:rPr lang="en-US" sz="2000" dirty="0" err="1"/>
              <a:t>lancar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diselewengkan</a:t>
            </a:r>
            <a:r>
              <a:rPr lang="en-US" sz="2000" dirty="0"/>
              <a:t> .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/>
              <a:t>menyangkut</a:t>
            </a:r>
            <a:r>
              <a:rPr lang="en-US" sz="2000" dirty="0"/>
              <a:t> </a:t>
            </a:r>
            <a:r>
              <a:rPr lang="en-US" sz="2000" dirty="0" err="1"/>
              <a:t>pengeluaran</a:t>
            </a:r>
            <a:r>
              <a:rPr lang="en-US" sz="2000" dirty="0"/>
              <a:t> </a:t>
            </a:r>
            <a:r>
              <a:rPr lang="en-US" sz="2000" dirty="0" err="1" smtClean="0"/>
              <a:t>kas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Pengeluaran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</a:p>
          <a:p>
            <a:pPr marL="0" indent="0" algn="just">
              <a:buNone/>
            </a:pPr>
            <a:endParaRPr lang="en-US" sz="2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44878163"/>
              </p:ext>
            </p:extLst>
          </p:nvPr>
        </p:nvGraphicFramePr>
        <p:xfrm>
          <a:off x="1524000" y="3581400"/>
          <a:ext cx="60960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072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sz="3200" dirty="0" err="1"/>
              <a:t>Beban-beban</a:t>
            </a:r>
            <a:r>
              <a:rPr lang="en-US" sz="3200" dirty="0"/>
              <a:t> yang </a:t>
            </a:r>
            <a:r>
              <a:rPr lang="en-US" sz="3200" dirty="0" err="1"/>
              <a:t>terkait</a:t>
            </a:r>
            <a:r>
              <a:rPr lang="en-US" sz="3200" dirty="0"/>
              <a:t> </a:t>
            </a:r>
            <a:r>
              <a:rPr lang="en-US" sz="3200" dirty="0" err="1"/>
              <a:t>pengeluaran</a:t>
            </a:r>
            <a:r>
              <a:rPr lang="en-US" sz="3200" dirty="0"/>
              <a:t> </a:t>
            </a:r>
            <a:r>
              <a:rPr lang="en-US" sz="3200" dirty="0" err="1"/>
              <a:t>kas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/>
              <a:t> 1.Beban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administrasi</a:t>
            </a:r>
            <a:endParaRPr lang="en-US" sz="2000" dirty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   </a:t>
            </a:r>
            <a:r>
              <a:rPr lang="en-US" sz="2000" dirty="0" err="1"/>
              <a:t>a.Beban</a:t>
            </a:r>
            <a:r>
              <a:rPr lang="en-US" sz="2000" dirty="0"/>
              <a:t> </a:t>
            </a:r>
            <a:r>
              <a:rPr lang="en-US" sz="2000" dirty="0" err="1"/>
              <a:t>personil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1). </a:t>
            </a:r>
            <a:r>
              <a:rPr lang="en-US" sz="2000" dirty="0" err="1" smtClean="0"/>
              <a:t>Gaji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2). </a:t>
            </a:r>
            <a:r>
              <a:rPr lang="en-US" sz="2000" dirty="0" err="1" smtClean="0"/>
              <a:t>Tunjangan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3). </a:t>
            </a:r>
            <a:r>
              <a:rPr lang="en-US" sz="2000" dirty="0" err="1" smtClean="0"/>
              <a:t>Jaminan</a:t>
            </a:r>
            <a:r>
              <a:rPr lang="en-US" sz="2000" dirty="0" smtClean="0"/>
              <a:t> </a:t>
            </a:r>
            <a:r>
              <a:rPr lang="en-US" sz="2000" dirty="0"/>
              <a:t>social</a:t>
            </a:r>
          </a:p>
          <a:p>
            <a:pPr marL="0" indent="0" algn="just">
              <a:buNone/>
            </a:pPr>
            <a:r>
              <a:rPr lang="en-US" sz="2000" dirty="0" smtClean="0"/>
              <a:t>4). Honor 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   </a:t>
            </a:r>
            <a:r>
              <a:rPr lang="en-US" sz="2000" dirty="0" err="1"/>
              <a:t>b.Beban</a:t>
            </a:r>
            <a:r>
              <a:rPr lang="en-US" sz="2000" dirty="0"/>
              <a:t> </a:t>
            </a:r>
            <a:r>
              <a:rPr lang="en-US" sz="2000" dirty="0" err="1"/>
              <a:t>Perlengkapan</a:t>
            </a:r>
            <a:r>
              <a:rPr lang="en-US" sz="2000" dirty="0"/>
              <a:t> Kantor</a:t>
            </a:r>
          </a:p>
          <a:p>
            <a:pPr marL="0" indent="0" algn="just">
              <a:buNone/>
            </a:pPr>
            <a:r>
              <a:rPr lang="en-US" sz="2000" dirty="0" smtClean="0"/>
              <a:t>1). </a:t>
            </a:r>
            <a:r>
              <a:rPr lang="en-US" sz="2000" dirty="0" err="1" smtClean="0"/>
              <a:t>Pencetakan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2). </a:t>
            </a:r>
            <a:r>
              <a:rPr lang="en-US" sz="2000" dirty="0" err="1" smtClean="0"/>
              <a:t>Fotokopi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3).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/>
              <a:t>ATK</a:t>
            </a:r>
          </a:p>
          <a:p>
            <a:pPr marL="0" indent="0" algn="just">
              <a:buNone/>
            </a:pPr>
            <a:r>
              <a:rPr lang="en-US" sz="2000" dirty="0" smtClean="0"/>
              <a:t>4). </a:t>
            </a:r>
            <a:r>
              <a:rPr lang="en-US" sz="2000" dirty="0" err="1" smtClean="0"/>
              <a:t>Perlengkapan</a:t>
            </a:r>
            <a:r>
              <a:rPr lang="en-US" sz="2000" dirty="0" smtClean="0"/>
              <a:t> </a:t>
            </a:r>
            <a:r>
              <a:rPr lang="en-US" sz="2000" dirty="0"/>
              <a:t>computer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pakai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184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305342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c. </a:t>
            </a:r>
            <a:r>
              <a:rPr lang="en-US" b="1" dirty="0" err="1"/>
              <a:t>Beban</a:t>
            </a:r>
            <a:r>
              <a:rPr lang="en-US" b="1" dirty="0"/>
              <a:t> </a:t>
            </a:r>
            <a:r>
              <a:rPr lang="en-US" b="1" dirty="0" err="1"/>
              <a:t>energi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 smtClean="0"/>
              <a:t>komunikasi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1</a:t>
            </a:r>
            <a:r>
              <a:rPr lang="en-US" dirty="0"/>
              <a:t>). </a:t>
            </a:r>
            <a:r>
              <a:rPr lang="en-US" dirty="0" err="1"/>
              <a:t>Pemakaian</a:t>
            </a:r>
            <a:r>
              <a:rPr lang="en-US" dirty="0"/>
              <a:t> air </a:t>
            </a:r>
          </a:p>
          <a:p>
            <a:r>
              <a:rPr lang="en-US" dirty="0" smtClean="0"/>
              <a:t>2</a:t>
            </a:r>
            <a:r>
              <a:rPr lang="en-US" dirty="0"/>
              <a:t>).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listrik</a:t>
            </a:r>
            <a:endParaRPr lang="en-US" dirty="0"/>
          </a:p>
          <a:p>
            <a:r>
              <a:rPr lang="en-US" dirty="0"/>
              <a:t>3).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telepon</a:t>
            </a:r>
            <a:endParaRPr lang="en-US" dirty="0"/>
          </a:p>
          <a:p>
            <a:r>
              <a:rPr lang="en-US" dirty="0"/>
              <a:t>4). </a:t>
            </a:r>
            <a:r>
              <a:rPr lang="en-US" dirty="0" err="1"/>
              <a:t>Faks</a:t>
            </a:r>
            <a:endParaRPr lang="en-US" dirty="0"/>
          </a:p>
          <a:p>
            <a:r>
              <a:rPr lang="en-US" dirty="0"/>
              <a:t>5). Internet</a:t>
            </a:r>
          </a:p>
          <a:p>
            <a:r>
              <a:rPr lang="en-US" dirty="0"/>
              <a:t>6).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</a:p>
          <a:p>
            <a:r>
              <a:rPr lang="en-US" dirty="0"/>
              <a:t>7). </a:t>
            </a:r>
            <a:r>
              <a:rPr lang="en-US" dirty="0" err="1"/>
              <a:t>Majalah</a:t>
            </a:r>
            <a:r>
              <a:rPr lang="en-US" dirty="0"/>
              <a:t>/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 smtClean="0"/>
              <a:t>kabar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b="1" dirty="0"/>
              <a:t>d. </a:t>
            </a:r>
            <a:r>
              <a:rPr lang="en-US" b="1" dirty="0" err="1"/>
              <a:t>Beban</a:t>
            </a:r>
            <a:r>
              <a:rPr lang="en-US" b="1" dirty="0"/>
              <a:t> </a:t>
            </a:r>
            <a:r>
              <a:rPr lang="en-US" b="1" dirty="0" err="1"/>
              <a:t>Pemeliharaan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Pengelolaan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endParaRPr lang="en-US" b="1" dirty="0"/>
          </a:p>
          <a:p>
            <a:r>
              <a:rPr lang="en-US" dirty="0"/>
              <a:t>1).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gedung</a:t>
            </a:r>
            <a:endParaRPr lang="en-US" dirty="0"/>
          </a:p>
          <a:p>
            <a:r>
              <a:rPr lang="en-US" dirty="0"/>
              <a:t>2).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dinas</a:t>
            </a:r>
            <a:endParaRPr lang="en-US" dirty="0"/>
          </a:p>
          <a:p>
            <a:r>
              <a:rPr lang="en-US" dirty="0"/>
              <a:t>3).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</a:p>
          <a:p>
            <a:r>
              <a:rPr lang="en-US" dirty="0"/>
              <a:t>4). </a:t>
            </a:r>
            <a:r>
              <a:rPr lang="en-US" dirty="0" err="1"/>
              <a:t>Peralatan</a:t>
            </a:r>
            <a:r>
              <a:rPr lang="en-US" dirty="0"/>
              <a:t> computer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5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143000"/>
            <a:ext cx="701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rapat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1). </a:t>
            </a:r>
            <a:r>
              <a:rPr lang="en-US" dirty="0" err="1"/>
              <a:t>Plastik</a:t>
            </a:r>
            <a:r>
              <a:rPr lang="en-US" dirty="0"/>
              <a:t>, linen</a:t>
            </a:r>
          </a:p>
          <a:p>
            <a:r>
              <a:rPr lang="en-US" dirty="0"/>
              <a:t>2). </a:t>
            </a:r>
            <a:r>
              <a:rPr lang="en-US" dirty="0" err="1"/>
              <a:t>Rapat</a:t>
            </a:r>
            <a:endParaRPr lang="en-US" dirty="0"/>
          </a:p>
          <a:p>
            <a:r>
              <a:rPr lang="en-US" dirty="0"/>
              <a:t>3).</a:t>
            </a:r>
            <a:r>
              <a:rPr lang="en-US" dirty="0" err="1" smtClean="0"/>
              <a:t>Pertemuan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b.Beban</a:t>
            </a:r>
            <a:r>
              <a:rPr lang="en-US" dirty="0" smtClean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1)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gedung</a:t>
            </a:r>
            <a:endParaRPr lang="en-US" dirty="0"/>
          </a:p>
          <a:p>
            <a:r>
              <a:rPr lang="en-US" dirty="0" smtClean="0"/>
              <a:t>2)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/>
              <a:t>dinas</a:t>
            </a:r>
            <a:endParaRPr lang="en-US" dirty="0"/>
          </a:p>
          <a:p>
            <a:r>
              <a:rPr lang="en-US" dirty="0" smtClean="0"/>
              <a:t>3)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</a:p>
          <a:p>
            <a:r>
              <a:rPr lang="en-US" dirty="0" smtClean="0"/>
              <a:t>4)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/>
              <a:t>computer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1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478</Words>
  <Application>Microsoft Office PowerPoint</Application>
  <PresentationFormat>On-screen Show (4:3)</PresentationFormat>
  <Paragraphs>125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KEMAMPUAN AKHIR YANG DIHARAPKAN</vt:lpstr>
      <vt:lpstr>AUDIT KEUANGAN</vt:lpstr>
      <vt:lpstr>TUJUAN AUDIT</vt:lpstr>
      <vt:lpstr>TUJUAN PEMERIKSAAN AUDIT</vt:lpstr>
      <vt:lpstr>RUANG LINGKUP PEMERIKSAAN</vt:lpstr>
      <vt:lpstr>Beban-beban yang terkait pengeluaran kas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243</cp:revision>
  <dcterms:created xsi:type="dcterms:W3CDTF">2010-08-24T06:47:44Z</dcterms:created>
  <dcterms:modified xsi:type="dcterms:W3CDTF">2018-02-03T06:04:08Z</dcterms:modified>
</cp:coreProperties>
</file>