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71" r:id="rId4"/>
    <p:sldId id="260" r:id="rId5"/>
    <p:sldId id="265" r:id="rId6"/>
    <p:sldId id="266" r:id="rId7"/>
    <p:sldId id="267" r:id="rId8"/>
    <p:sldId id="268" r:id="rId9"/>
    <p:sldId id="269" r:id="rId10"/>
    <p:sldId id="270" r:id="rId11"/>
    <p:sldId id="272" r:id="rId12"/>
    <p:sldId id="273" r:id="rId13"/>
    <p:sldId id="274" r:id="rId14"/>
    <p:sldId id="275" r:id="rId15"/>
    <p:sldId id="276" r:id="rId16"/>
    <p:sldId id="277" r:id="rId17"/>
    <p:sldId id="278" r:id="rId18"/>
    <p:sldId id="279" r:id="rId19"/>
    <p:sldId id="280"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544" y="-7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2F045-DAF9-470D-ABC5-D053804D65AB}" type="doc">
      <dgm:prSet loTypeId="urn:microsoft.com/office/officeart/2005/8/layout/vList2" loCatId="list" qsTypeId="urn:microsoft.com/office/officeart/2005/8/quickstyle/3d1" qsCatId="3D" csTypeId="urn:microsoft.com/office/officeart/2005/8/colors/accent1_4" csCatId="accent1" phldr="1"/>
      <dgm:spPr/>
    </dgm:pt>
    <dgm:pt modelId="{031EE797-DF53-4219-AC75-3FAE48E1724D}">
      <dgm:prSet phldrT="[Text]"/>
      <dgm:spPr/>
      <dgm:t>
        <a:bodyPr/>
        <a:lstStyle/>
        <a:p>
          <a:pPr algn="ctr"/>
          <a:r>
            <a:rPr lang="id-ID" dirty="0" smtClean="0"/>
            <a:t>Mahasiswa mampu menguraikan </a:t>
          </a:r>
          <a:r>
            <a:rPr lang="en-US" dirty="0" err="1" smtClean="0"/>
            <a:t>konsep</a:t>
          </a:r>
          <a:r>
            <a:rPr lang="en-US" dirty="0" smtClean="0"/>
            <a:t> </a:t>
          </a:r>
          <a:r>
            <a:rPr lang="en-US" dirty="0" err="1" smtClean="0"/>
            <a:t>manajemen</a:t>
          </a:r>
          <a:r>
            <a:rPr lang="en-US" dirty="0" smtClean="0"/>
            <a:t> </a:t>
          </a:r>
          <a:r>
            <a:rPr lang="en-US" dirty="0" err="1" smtClean="0"/>
            <a:t>perubahan</a:t>
          </a:r>
          <a:endParaRPr lang="en-US" dirty="0"/>
        </a:p>
      </dgm:t>
    </dgm:pt>
    <dgm:pt modelId="{B010DD37-1D05-4804-926D-86C704E62EC3}" type="parTrans" cxnId="{70C8D4E8-827C-4270-9188-E52D56401977}">
      <dgm:prSet/>
      <dgm:spPr/>
      <dgm:t>
        <a:bodyPr/>
        <a:lstStyle/>
        <a:p>
          <a:pPr algn="ctr"/>
          <a:endParaRPr lang="en-US"/>
        </a:p>
      </dgm:t>
    </dgm:pt>
    <dgm:pt modelId="{24C06427-E34D-47E4-BE76-9939DA3BED92}" type="sibTrans" cxnId="{70C8D4E8-827C-4270-9188-E52D56401977}">
      <dgm:prSet/>
      <dgm:spPr/>
      <dgm:t>
        <a:bodyPr/>
        <a:lstStyle/>
        <a:p>
          <a:pPr algn="ctr"/>
          <a:endParaRPr lang="en-US"/>
        </a:p>
      </dgm:t>
    </dgm:pt>
    <dgm:pt modelId="{542F87D6-02B1-4D92-A2A4-43886DEF8D49}" type="pres">
      <dgm:prSet presAssocID="{2692F045-DAF9-470D-ABC5-D053804D65AB}" presName="linear" presStyleCnt="0">
        <dgm:presLayoutVars>
          <dgm:animLvl val="lvl"/>
          <dgm:resizeHandles val="exact"/>
        </dgm:presLayoutVars>
      </dgm:prSet>
      <dgm:spPr/>
    </dgm:pt>
    <dgm:pt modelId="{41E11F48-32EF-4182-952E-6FF5F4563A00}" type="pres">
      <dgm:prSet presAssocID="{031EE797-DF53-4219-AC75-3FAE48E1724D}" presName="parentText" presStyleLbl="node1" presStyleIdx="0" presStyleCnt="1" custLinFactNeighborX="-3083" custLinFactNeighborY="-121">
        <dgm:presLayoutVars>
          <dgm:chMax val="0"/>
          <dgm:bulletEnabled val="1"/>
        </dgm:presLayoutVars>
      </dgm:prSet>
      <dgm:spPr/>
      <dgm:t>
        <a:bodyPr/>
        <a:lstStyle/>
        <a:p>
          <a:endParaRPr lang="en-US"/>
        </a:p>
      </dgm:t>
    </dgm:pt>
  </dgm:ptLst>
  <dgm:cxnLst>
    <dgm:cxn modelId="{7E68E74A-C133-45A1-B86C-3515A566725A}" type="presOf" srcId="{031EE797-DF53-4219-AC75-3FAE48E1724D}" destId="{41E11F48-32EF-4182-952E-6FF5F4563A00}" srcOrd="0" destOrd="0" presId="urn:microsoft.com/office/officeart/2005/8/layout/vList2"/>
    <dgm:cxn modelId="{70C8D4E8-827C-4270-9188-E52D56401977}" srcId="{2692F045-DAF9-470D-ABC5-D053804D65AB}" destId="{031EE797-DF53-4219-AC75-3FAE48E1724D}" srcOrd="0" destOrd="0" parTransId="{B010DD37-1D05-4804-926D-86C704E62EC3}" sibTransId="{24C06427-E34D-47E4-BE76-9939DA3BED92}"/>
    <dgm:cxn modelId="{CF037675-3B54-4AC4-8148-881D4448A28C}" type="presOf" srcId="{2692F045-DAF9-470D-ABC5-D053804D65AB}" destId="{542F87D6-02B1-4D92-A2A4-43886DEF8D49}" srcOrd="0" destOrd="0" presId="urn:microsoft.com/office/officeart/2005/8/layout/vList2"/>
    <dgm:cxn modelId="{52245C8B-70F2-4F19-84AD-E7794E8DC959}" type="presParOf" srcId="{542F87D6-02B1-4D92-A2A4-43886DEF8D49}" destId="{41E11F48-32EF-4182-952E-6FF5F4563A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5AF20-5CC0-41E4-9B09-7196382E8B49}"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id-ID"/>
        </a:p>
      </dgm:t>
    </dgm:pt>
    <dgm:pt modelId="{C6349F8B-B92F-4E31-BBD8-6124201A54CF}">
      <dgm:prSet phldrT="[Text]"/>
      <dgm:spPr/>
      <dgm:t>
        <a:bodyPr/>
        <a:lstStyle/>
        <a:p>
          <a:r>
            <a:rPr lang="en-US" dirty="0" err="1" smtClean="0"/>
            <a:t>Perubahan</a:t>
          </a:r>
          <a:r>
            <a:rPr lang="en-US" dirty="0" smtClean="0"/>
            <a:t> </a:t>
          </a:r>
          <a:r>
            <a:rPr lang="en-US" dirty="0" err="1" smtClean="0"/>
            <a:t>Rutin</a:t>
          </a:r>
          <a:endParaRPr lang="id-ID" dirty="0"/>
        </a:p>
      </dgm:t>
    </dgm:pt>
    <dgm:pt modelId="{F9E1509E-7AC2-4256-B9CD-D27B8CCE6DE2}" type="parTrans" cxnId="{DCD4C904-4FE7-495A-B988-7DA0637228DF}">
      <dgm:prSet/>
      <dgm:spPr/>
      <dgm:t>
        <a:bodyPr/>
        <a:lstStyle/>
        <a:p>
          <a:endParaRPr lang="id-ID"/>
        </a:p>
      </dgm:t>
    </dgm:pt>
    <dgm:pt modelId="{CBE8EF92-06AB-4684-A460-82DDF37FB217}" type="sibTrans" cxnId="{DCD4C904-4FE7-495A-B988-7DA0637228DF}">
      <dgm:prSet/>
      <dgm:spPr/>
      <dgm:t>
        <a:bodyPr/>
        <a:lstStyle/>
        <a:p>
          <a:endParaRPr lang="id-ID"/>
        </a:p>
      </dgm:t>
    </dgm:pt>
    <dgm:pt modelId="{391E1F36-D302-4108-B470-90CE60EB907E}">
      <dgm:prSet phldrT="[Text]"/>
      <dgm:spPr/>
      <dgm:t>
        <a:bodyPr/>
        <a:lstStyle/>
        <a:p>
          <a:r>
            <a:rPr lang="en-US" dirty="0" err="1" smtClean="0"/>
            <a:t>Perubahan</a:t>
          </a:r>
          <a:endParaRPr lang="en-US" dirty="0" smtClean="0"/>
        </a:p>
        <a:p>
          <a:r>
            <a:rPr lang="en-US" dirty="0" err="1" smtClean="0"/>
            <a:t>Peningkatan</a:t>
          </a:r>
          <a:endParaRPr lang="id-ID" dirty="0"/>
        </a:p>
      </dgm:t>
    </dgm:pt>
    <dgm:pt modelId="{D8183123-B3A1-4A49-953F-EAD0C61A6DD9}" type="parTrans" cxnId="{BF1E9540-70B8-44EA-9792-92A64CEE0FFD}">
      <dgm:prSet/>
      <dgm:spPr/>
      <dgm:t>
        <a:bodyPr/>
        <a:lstStyle/>
        <a:p>
          <a:endParaRPr lang="id-ID"/>
        </a:p>
      </dgm:t>
    </dgm:pt>
    <dgm:pt modelId="{AC67EED7-27E4-496F-B2BC-F18D7DA9996E}" type="sibTrans" cxnId="{BF1E9540-70B8-44EA-9792-92A64CEE0FFD}">
      <dgm:prSet/>
      <dgm:spPr/>
      <dgm:t>
        <a:bodyPr/>
        <a:lstStyle/>
        <a:p>
          <a:endParaRPr lang="id-ID"/>
        </a:p>
      </dgm:t>
    </dgm:pt>
    <dgm:pt modelId="{FC9D8A86-5118-45B0-AB7E-6C16EC73F4E9}">
      <dgm:prSet phldrT="[Text]"/>
      <dgm:spPr/>
      <dgm:t>
        <a:bodyPr/>
        <a:lstStyle/>
        <a:p>
          <a:r>
            <a:rPr lang="en-US" dirty="0" err="1" smtClean="0"/>
            <a:t>Perubahan</a:t>
          </a:r>
          <a:r>
            <a:rPr lang="en-US" dirty="0" smtClean="0"/>
            <a:t> </a:t>
          </a:r>
          <a:r>
            <a:rPr lang="en-US" dirty="0" err="1" smtClean="0"/>
            <a:t>Inovatif</a:t>
          </a:r>
          <a:endParaRPr lang="en-US" dirty="0" smtClean="0"/>
        </a:p>
        <a:p>
          <a:endParaRPr lang="id-ID" dirty="0"/>
        </a:p>
      </dgm:t>
    </dgm:pt>
    <dgm:pt modelId="{C1596CE8-4A25-456B-A2C0-5D5B9640DC43}" type="parTrans" cxnId="{6E436639-A6A2-44A9-B05C-3C0FB93E6C88}">
      <dgm:prSet/>
      <dgm:spPr/>
      <dgm:t>
        <a:bodyPr/>
        <a:lstStyle/>
        <a:p>
          <a:endParaRPr lang="id-ID"/>
        </a:p>
      </dgm:t>
    </dgm:pt>
    <dgm:pt modelId="{E4D95E96-2C69-4304-BCD6-FB4B0DC5D9C5}" type="sibTrans" cxnId="{6E436639-A6A2-44A9-B05C-3C0FB93E6C88}">
      <dgm:prSet/>
      <dgm:spPr/>
      <dgm:t>
        <a:bodyPr/>
        <a:lstStyle/>
        <a:p>
          <a:endParaRPr lang="id-ID"/>
        </a:p>
      </dgm:t>
    </dgm:pt>
    <dgm:pt modelId="{27D56FED-0D11-47AC-8BED-1353FD2654A3}" type="pres">
      <dgm:prSet presAssocID="{E445AF20-5CC0-41E4-9B09-7196382E8B49}" presName="rootnode" presStyleCnt="0">
        <dgm:presLayoutVars>
          <dgm:chMax/>
          <dgm:chPref/>
          <dgm:dir/>
          <dgm:animLvl val="lvl"/>
        </dgm:presLayoutVars>
      </dgm:prSet>
      <dgm:spPr/>
    </dgm:pt>
    <dgm:pt modelId="{57554BC2-96A7-46D8-8C49-DF31E5E81FDB}" type="pres">
      <dgm:prSet presAssocID="{C6349F8B-B92F-4E31-BBD8-6124201A54CF}" presName="composite" presStyleCnt="0"/>
      <dgm:spPr/>
    </dgm:pt>
    <dgm:pt modelId="{6E5BE1DA-5C0F-44DE-A962-059153973D1A}" type="pres">
      <dgm:prSet presAssocID="{C6349F8B-B92F-4E31-BBD8-6124201A54CF}" presName="LShape" presStyleLbl="alignNode1" presStyleIdx="0" presStyleCnt="5"/>
      <dgm:spPr/>
    </dgm:pt>
    <dgm:pt modelId="{1C891727-090D-4996-8573-5E30098E9574}" type="pres">
      <dgm:prSet presAssocID="{C6349F8B-B92F-4E31-BBD8-6124201A54CF}" presName="ParentText" presStyleLbl="revTx" presStyleIdx="0" presStyleCnt="3">
        <dgm:presLayoutVars>
          <dgm:chMax val="0"/>
          <dgm:chPref val="0"/>
          <dgm:bulletEnabled val="1"/>
        </dgm:presLayoutVars>
      </dgm:prSet>
      <dgm:spPr/>
    </dgm:pt>
    <dgm:pt modelId="{4626B234-EF7E-4911-A857-A2617E52AFC2}" type="pres">
      <dgm:prSet presAssocID="{C6349F8B-B92F-4E31-BBD8-6124201A54CF}" presName="Triangle" presStyleLbl="alignNode1" presStyleIdx="1" presStyleCnt="5"/>
      <dgm:spPr/>
    </dgm:pt>
    <dgm:pt modelId="{979BA2C0-9244-4A87-B1AE-2D1DD9BEC262}" type="pres">
      <dgm:prSet presAssocID="{CBE8EF92-06AB-4684-A460-82DDF37FB217}" presName="sibTrans" presStyleCnt="0"/>
      <dgm:spPr/>
    </dgm:pt>
    <dgm:pt modelId="{9D4A38DE-1B3A-4695-8624-9F17895CDF47}" type="pres">
      <dgm:prSet presAssocID="{CBE8EF92-06AB-4684-A460-82DDF37FB217}" presName="space" presStyleCnt="0"/>
      <dgm:spPr/>
    </dgm:pt>
    <dgm:pt modelId="{B4A728DB-CFF4-4792-9D4A-4C4C47FEEDBA}" type="pres">
      <dgm:prSet presAssocID="{391E1F36-D302-4108-B470-90CE60EB907E}" presName="composite" presStyleCnt="0"/>
      <dgm:spPr/>
    </dgm:pt>
    <dgm:pt modelId="{CE653A7C-F029-4E70-B91F-4571193ACCE3}" type="pres">
      <dgm:prSet presAssocID="{391E1F36-D302-4108-B470-90CE60EB907E}" presName="LShape" presStyleLbl="alignNode1" presStyleIdx="2" presStyleCnt="5"/>
      <dgm:spPr/>
    </dgm:pt>
    <dgm:pt modelId="{FDD172EB-861A-4B1F-8790-0440635DBD3F}" type="pres">
      <dgm:prSet presAssocID="{391E1F36-D302-4108-B470-90CE60EB907E}" presName="ParentText" presStyleLbl="revTx" presStyleIdx="1" presStyleCnt="3">
        <dgm:presLayoutVars>
          <dgm:chMax val="0"/>
          <dgm:chPref val="0"/>
          <dgm:bulletEnabled val="1"/>
        </dgm:presLayoutVars>
      </dgm:prSet>
      <dgm:spPr/>
    </dgm:pt>
    <dgm:pt modelId="{F42F46A0-2188-4126-95CD-56AB956C3612}" type="pres">
      <dgm:prSet presAssocID="{391E1F36-D302-4108-B470-90CE60EB907E}" presName="Triangle" presStyleLbl="alignNode1" presStyleIdx="3" presStyleCnt="5"/>
      <dgm:spPr/>
    </dgm:pt>
    <dgm:pt modelId="{98C621A0-0B30-4BBE-8BE9-FE4B83120AA0}" type="pres">
      <dgm:prSet presAssocID="{AC67EED7-27E4-496F-B2BC-F18D7DA9996E}" presName="sibTrans" presStyleCnt="0"/>
      <dgm:spPr/>
    </dgm:pt>
    <dgm:pt modelId="{151CAA24-032F-4242-B04B-ACF04EB6FC11}" type="pres">
      <dgm:prSet presAssocID="{AC67EED7-27E4-496F-B2BC-F18D7DA9996E}" presName="space" presStyleCnt="0"/>
      <dgm:spPr/>
    </dgm:pt>
    <dgm:pt modelId="{3657EE23-B35A-4AE8-B2DA-5F9502BA8C6C}" type="pres">
      <dgm:prSet presAssocID="{FC9D8A86-5118-45B0-AB7E-6C16EC73F4E9}" presName="composite" presStyleCnt="0"/>
      <dgm:spPr/>
    </dgm:pt>
    <dgm:pt modelId="{343693AC-6C28-41B9-A37C-85180312CAEB}" type="pres">
      <dgm:prSet presAssocID="{FC9D8A86-5118-45B0-AB7E-6C16EC73F4E9}" presName="LShape" presStyleLbl="alignNode1" presStyleIdx="4" presStyleCnt="5"/>
      <dgm:spPr/>
    </dgm:pt>
    <dgm:pt modelId="{8E456F07-B044-4972-8EDA-598C412DD89F}" type="pres">
      <dgm:prSet presAssocID="{FC9D8A86-5118-45B0-AB7E-6C16EC73F4E9}" presName="ParentText" presStyleLbl="revTx" presStyleIdx="2" presStyleCnt="3">
        <dgm:presLayoutVars>
          <dgm:chMax val="0"/>
          <dgm:chPref val="0"/>
          <dgm:bulletEnabled val="1"/>
        </dgm:presLayoutVars>
      </dgm:prSet>
      <dgm:spPr/>
    </dgm:pt>
  </dgm:ptLst>
  <dgm:cxnLst>
    <dgm:cxn modelId="{AFF6B7BC-C81B-4293-8C62-AD935861AF26}" type="presOf" srcId="{FC9D8A86-5118-45B0-AB7E-6C16EC73F4E9}" destId="{8E456F07-B044-4972-8EDA-598C412DD89F}" srcOrd="0" destOrd="0" presId="urn:microsoft.com/office/officeart/2009/3/layout/StepUpProcess"/>
    <dgm:cxn modelId="{363E1973-6589-4AE0-8F56-75CEF47E825C}" type="presOf" srcId="{C6349F8B-B92F-4E31-BBD8-6124201A54CF}" destId="{1C891727-090D-4996-8573-5E30098E9574}" srcOrd="0" destOrd="0" presId="urn:microsoft.com/office/officeart/2009/3/layout/StepUpProcess"/>
    <dgm:cxn modelId="{6E436639-A6A2-44A9-B05C-3C0FB93E6C88}" srcId="{E445AF20-5CC0-41E4-9B09-7196382E8B49}" destId="{FC9D8A86-5118-45B0-AB7E-6C16EC73F4E9}" srcOrd="2" destOrd="0" parTransId="{C1596CE8-4A25-456B-A2C0-5D5B9640DC43}" sibTransId="{E4D95E96-2C69-4304-BCD6-FB4B0DC5D9C5}"/>
    <dgm:cxn modelId="{DCD4C904-4FE7-495A-B988-7DA0637228DF}" srcId="{E445AF20-5CC0-41E4-9B09-7196382E8B49}" destId="{C6349F8B-B92F-4E31-BBD8-6124201A54CF}" srcOrd="0" destOrd="0" parTransId="{F9E1509E-7AC2-4256-B9CD-D27B8CCE6DE2}" sibTransId="{CBE8EF92-06AB-4684-A460-82DDF37FB217}"/>
    <dgm:cxn modelId="{0B9B51AB-EF9E-4D30-A5E8-64F3A81B0050}" type="presOf" srcId="{E445AF20-5CC0-41E4-9B09-7196382E8B49}" destId="{27D56FED-0D11-47AC-8BED-1353FD2654A3}" srcOrd="0" destOrd="0" presId="urn:microsoft.com/office/officeart/2009/3/layout/StepUpProcess"/>
    <dgm:cxn modelId="{6A18713A-38ED-47AF-977E-D98C63563677}" type="presOf" srcId="{391E1F36-D302-4108-B470-90CE60EB907E}" destId="{FDD172EB-861A-4B1F-8790-0440635DBD3F}" srcOrd="0" destOrd="0" presId="urn:microsoft.com/office/officeart/2009/3/layout/StepUpProcess"/>
    <dgm:cxn modelId="{BF1E9540-70B8-44EA-9792-92A64CEE0FFD}" srcId="{E445AF20-5CC0-41E4-9B09-7196382E8B49}" destId="{391E1F36-D302-4108-B470-90CE60EB907E}" srcOrd="1" destOrd="0" parTransId="{D8183123-B3A1-4A49-953F-EAD0C61A6DD9}" sibTransId="{AC67EED7-27E4-496F-B2BC-F18D7DA9996E}"/>
    <dgm:cxn modelId="{C5A2B672-470C-4672-B56F-C0C5B4D0AD3D}" type="presParOf" srcId="{27D56FED-0D11-47AC-8BED-1353FD2654A3}" destId="{57554BC2-96A7-46D8-8C49-DF31E5E81FDB}" srcOrd="0" destOrd="0" presId="urn:microsoft.com/office/officeart/2009/3/layout/StepUpProcess"/>
    <dgm:cxn modelId="{D34F3806-7A49-435A-BFCC-7161F5FEF038}" type="presParOf" srcId="{57554BC2-96A7-46D8-8C49-DF31E5E81FDB}" destId="{6E5BE1DA-5C0F-44DE-A962-059153973D1A}" srcOrd="0" destOrd="0" presId="urn:microsoft.com/office/officeart/2009/3/layout/StepUpProcess"/>
    <dgm:cxn modelId="{C354C976-E0E9-4CB6-940E-494114D5697E}" type="presParOf" srcId="{57554BC2-96A7-46D8-8C49-DF31E5E81FDB}" destId="{1C891727-090D-4996-8573-5E30098E9574}" srcOrd="1" destOrd="0" presId="urn:microsoft.com/office/officeart/2009/3/layout/StepUpProcess"/>
    <dgm:cxn modelId="{3E71B1B2-7DC0-41C4-BDC5-54F1088C7D34}" type="presParOf" srcId="{57554BC2-96A7-46D8-8C49-DF31E5E81FDB}" destId="{4626B234-EF7E-4911-A857-A2617E52AFC2}" srcOrd="2" destOrd="0" presId="urn:microsoft.com/office/officeart/2009/3/layout/StepUpProcess"/>
    <dgm:cxn modelId="{1E49F9AB-8F99-4FBB-9133-A563BFBBA271}" type="presParOf" srcId="{27D56FED-0D11-47AC-8BED-1353FD2654A3}" destId="{979BA2C0-9244-4A87-B1AE-2D1DD9BEC262}" srcOrd="1" destOrd="0" presId="urn:microsoft.com/office/officeart/2009/3/layout/StepUpProcess"/>
    <dgm:cxn modelId="{041FFFFC-053E-4A78-BF4E-32FEC9C0C366}" type="presParOf" srcId="{979BA2C0-9244-4A87-B1AE-2D1DD9BEC262}" destId="{9D4A38DE-1B3A-4695-8624-9F17895CDF47}" srcOrd="0" destOrd="0" presId="urn:microsoft.com/office/officeart/2009/3/layout/StepUpProcess"/>
    <dgm:cxn modelId="{74860ECB-E62E-4D8A-A757-321A6EE2F991}" type="presParOf" srcId="{27D56FED-0D11-47AC-8BED-1353FD2654A3}" destId="{B4A728DB-CFF4-4792-9D4A-4C4C47FEEDBA}" srcOrd="2" destOrd="0" presId="urn:microsoft.com/office/officeart/2009/3/layout/StepUpProcess"/>
    <dgm:cxn modelId="{4529993C-49B3-4AA9-A0B8-0A22C21F1366}" type="presParOf" srcId="{B4A728DB-CFF4-4792-9D4A-4C4C47FEEDBA}" destId="{CE653A7C-F029-4E70-B91F-4571193ACCE3}" srcOrd="0" destOrd="0" presId="urn:microsoft.com/office/officeart/2009/3/layout/StepUpProcess"/>
    <dgm:cxn modelId="{07687F87-3FFC-451A-BD76-1B0B07D78510}" type="presParOf" srcId="{B4A728DB-CFF4-4792-9D4A-4C4C47FEEDBA}" destId="{FDD172EB-861A-4B1F-8790-0440635DBD3F}" srcOrd="1" destOrd="0" presId="urn:microsoft.com/office/officeart/2009/3/layout/StepUpProcess"/>
    <dgm:cxn modelId="{68429A08-3FBF-429C-AAF3-F793257656C3}" type="presParOf" srcId="{B4A728DB-CFF4-4792-9D4A-4C4C47FEEDBA}" destId="{F42F46A0-2188-4126-95CD-56AB956C3612}" srcOrd="2" destOrd="0" presId="urn:microsoft.com/office/officeart/2009/3/layout/StepUpProcess"/>
    <dgm:cxn modelId="{26240E62-DD4D-46EF-895A-E3C60E8142A7}" type="presParOf" srcId="{27D56FED-0D11-47AC-8BED-1353FD2654A3}" destId="{98C621A0-0B30-4BBE-8BE9-FE4B83120AA0}" srcOrd="3" destOrd="0" presId="urn:microsoft.com/office/officeart/2009/3/layout/StepUpProcess"/>
    <dgm:cxn modelId="{FFCACCC8-F20D-40F3-BCAD-FFAC80DDBD04}" type="presParOf" srcId="{98C621A0-0B30-4BBE-8BE9-FE4B83120AA0}" destId="{151CAA24-032F-4242-B04B-ACF04EB6FC11}" srcOrd="0" destOrd="0" presId="urn:microsoft.com/office/officeart/2009/3/layout/StepUpProcess"/>
    <dgm:cxn modelId="{F313F778-28E2-477D-9D22-6248E7D26697}" type="presParOf" srcId="{27D56FED-0D11-47AC-8BED-1353FD2654A3}" destId="{3657EE23-B35A-4AE8-B2DA-5F9502BA8C6C}" srcOrd="4" destOrd="0" presId="urn:microsoft.com/office/officeart/2009/3/layout/StepUpProcess"/>
    <dgm:cxn modelId="{5A8FBF19-A7CD-4401-A882-F8E37BCE5588}" type="presParOf" srcId="{3657EE23-B35A-4AE8-B2DA-5F9502BA8C6C}" destId="{343693AC-6C28-41B9-A37C-85180312CAEB}" srcOrd="0" destOrd="0" presId="urn:microsoft.com/office/officeart/2009/3/layout/StepUpProcess"/>
    <dgm:cxn modelId="{2478549F-BCDA-4AA6-8ACD-51113167F947}" type="presParOf" srcId="{3657EE23-B35A-4AE8-B2DA-5F9502BA8C6C}" destId="{8E456F07-B044-4972-8EDA-598C412DD89F}"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1F48-32EF-4182-952E-6FF5F4563A00}">
      <dsp:nvSpPr>
        <dsp:cNvPr id="0" name=""/>
        <dsp:cNvSpPr/>
      </dsp:nvSpPr>
      <dsp:spPr>
        <a:xfrm>
          <a:off x="0" y="26260"/>
          <a:ext cx="5715000" cy="314028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4400" kern="1200" dirty="0" smtClean="0"/>
            <a:t>Mahasiswa mampu menguraikan </a:t>
          </a:r>
          <a:r>
            <a:rPr lang="en-US" sz="4400" kern="1200" dirty="0" err="1" smtClean="0"/>
            <a:t>konsep</a:t>
          </a:r>
          <a:r>
            <a:rPr lang="en-US" sz="4400" kern="1200" dirty="0" smtClean="0"/>
            <a:t> </a:t>
          </a:r>
          <a:r>
            <a:rPr lang="en-US" sz="4400" kern="1200" dirty="0" err="1" smtClean="0"/>
            <a:t>manajemen</a:t>
          </a:r>
          <a:r>
            <a:rPr lang="en-US" sz="4400" kern="1200" dirty="0" smtClean="0"/>
            <a:t> </a:t>
          </a:r>
          <a:r>
            <a:rPr lang="en-US" sz="4400" kern="1200" dirty="0" err="1" smtClean="0"/>
            <a:t>perubahan</a:t>
          </a:r>
          <a:endParaRPr lang="en-US" sz="4400" kern="1200" dirty="0"/>
        </a:p>
      </dsp:txBody>
      <dsp:txXfrm>
        <a:off x="153296" y="179556"/>
        <a:ext cx="5408408" cy="2833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BE1DA-5C0F-44DE-A962-059153973D1A}">
      <dsp:nvSpPr>
        <dsp:cNvPr id="0" name=""/>
        <dsp:cNvSpPr/>
      </dsp:nvSpPr>
      <dsp:spPr>
        <a:xfrm rot="5400000">
          <a:off x="513948" y="1312414"/>
          <a:ext cx="1538357" cy="2559791"/>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91727-090D-4996-8573-5E30098E9574}">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t>Perubahan</a:t>
          </a:r>
          <a:r>
            <a:rPr lang="en-US" sz="3200" kern="1200" dirty="0" smtClean="0"/>
            <a:t> </a:t>
          </a:r>
          <a:r>
            <a:rPr lang="en-US" sz="3200" kern="1200" dirty="0" err="1" smtClean="0"/>
            <a:t>Rutin</a:t>
          </a:r>
          <a:endParaRPr lang="id-ID" sz="3200" kern="1200" dirty="0"/>
        </a:p>
      </dsp:txBody>
      <dsp:txXfrm>
        <a:off x="257157" y="2077240"/>
        <a:ext cx="2310994" cy="2025722"/>
      </dsp:txXfrm>
    </dsp:sp>
    <dsp:sp modelId="{4626B234-EF7E-4911-A857-A2617E52AFC2}">
      <dsp:nvSpPr>
        <dsp:cNvPr id="0" name=""/>
        <dsp:cNvSpPr/>
      </dsp:nvSpPr>
      <dsp:spPr>
        <a:xfrm>
          <a:off x="2132115" y="1123959"/>
          <a:ext cx="436036" cy="436036"/>
        </a:xfrm>
        <a:prstGeom prst="triangle">
          <a:avLst>
            <a:gd name="adj" fmla="val 10000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53A7C-F029-4E70-B91F-4571193ACCE3}">
      <dsp:nvSpPr>
        <dsp:cNvPr id="0" name=""/>
        <dsp:cNvSpPr/>
      </dsp:nvSpPr>
      <dsp:spPr>
        <a:xfrm rot="5400000">
          <a:off x="3343056" y="612348"/>
          <a:ext cx="1538357" cy="2559791"/>
        </a:xfrm>
        <a:prstGeom prst="corner">
          <a:avLst>
            <a:gd name="adj1" fmla="val 16120"/>
            <a:gd name="adj2" fmla="val 1611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172EB-861A-4B1F-8790-0440635DBD3F}">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t>Perubahan</a:t>
          </a:r>
          <a:endParaRPr lang="en-US" sz="3200" kern="1200" dirty="0" smtClean="0"/>
        </a:p>
        <a:p>
          <a:pPr lvl="0" algn="l" defTabSz="1422400">
            <a:lnSpc>
              <a:spcPct val="90000"/>
            </a:lnSpc>
            <a:spcBef>
              <a:spcPct val="0"/>
            </a:spcBef>
            <a:spcAft>
              <a:spcPct val="35000"/>
            </a:spcAft>
          </a:pPr>
          <a:r>
            <a:rPr lang="en-US" sz="3200" kern="1200" dirty="0" err="1" smtClean="0"/>
            <a:t>Peningkatan</a:t>
          </a:r>
          <a:endParaRPr lang="id-ID" sz="3200" kern="1200" dirty="0"/>
        </a:p>
      </dsp:txBody>
      <dsp:txXfrm>
        <a:off x="3086266" y="1377174"/>
        <a:ext cx="2310994" cy="2025722"/>
      </dsp:txXfrm>
    </dsp:sp>
    <dsp:sp modelId="{F42F46A0-2188-4126-95CD-56AB956C3612}">
      <dsp:nvSpPr>
        <dsp:cNvPr id="0" name=""/>
        <dsp:cNvSpPr/>
      </dsp:nvSpPr>
      <dsp:spPr>
        <a:xfrm>
          <a:off x="4961224" y="423894"/>
          <a:ext cx="436036" cy="436036"/>
        </a:xfrm>
        <a:prstGeom prst="triangle">
          <a:avLst>
            <a:gd name="adj" fmla="val 10000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693AC-6C28-41B9-A37C-85180312CAEB}">
      <dsp:nvSpPr>
        <dsp:cNvPr id="0" name=""/>
        <dsp:cNvSpPr/>
      </dsp:nvSpPr>
      <dsp:spPr>
        <a:xfrm rot="5400000">
          <a:off x="6172165" y="-87716"/>
          <a:ext cx="1538357" cy="2559791"/>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56F07-B044-4972-8EDA-598C412DD89F}">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t>Perubahan</a:t>
          </a:r>
          <a:r>
            <a:rPr lang="en-US" sz="3200" kern="1200" dirty="0" smtClean="0"/>
            <a:t> </a:t>
          </a:r>
          <a:r>
            <a:rPr lang="en-US" sz="3200" kern="1200" dirty="0" err="1" smtClean="0"/>
            <a:t>Inovatif</a:t>
          </a:r>
          <a:endParaRPr lang="en-US" sz="3200" kern="1200" dirty="0" smtClean="0"/>
        </a:p>
        <a:p>
          <a:pPr lvl="0" algn="l" defTabSz="1422400">
            <a:lnSpc>
              <a:spcPct val="90000"/>
            </a:lnSpc>
            <a:spcBef>
              <a:spcPct val="0"/>
            </a:spcBef>
            <a:spcAft>
              <a:spcPct val="35000"/>
            </a:spcAft>
          </a:pPr>
          <a:endParaRPr lang="id-ID" sz="3200" kern="1200" dirty="0"/>
        </a:p>
      </dsp:txBody>
      <dsp:txXfrm>
        <a:off x="5915374" y="677109"/>
        <a:ext cx="2310994" cy="20257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0D42F-5AAC-4BF4-B682-FF257FF4A604}" type="datetimeFigureOut">
              <a:rPr lang="id-ID" smtClean="0"/>
              <a:t>21/11/2017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64177-AE39-43EC-8F2C-7A7106FD55C2}" type="slidenum">
              <a:rPr lang="id-ID" smtClean="0"/>
              <a:t>‹#›</a:t>
            </a:fld>
            <a:endParaRPr lang="id-ID"/>
          </a:p>
        </p:txBody>
      </p:sp>
    </p:spTree>
    <p:extLst>
      <p:ext uri="{BB962C8B-B14F-4D97-AF65-F5344CB8AC3E}">
        <p14:creationId xmlns:p14="http://schemas.microsoft.com/office/powerpoint/2010/main" val="37850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5A5E8FB-4207-4962-9801-6D94BF2E6027}"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18</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12ECB-CB04-4817-9691-37227483C879}"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483F9EF-AB69-49FD-8C4E-F99848B81E24}"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201990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483F9EF-AB69-49FD-8C4E-F99848B81E24}"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397512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483F9EF-AB69-49FD-8C4E-F99848B81E24}"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67379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483F9EF-AB69-49FD-8C4E-F99848B81E24}"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413176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3F9EF-AB69-49FD-8C4E-F99848B81E24}"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330443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483F9EF-AB69-49FD-8C4E-F99848B81E24}" type="datetimeFigureOut">
              <a:rPr lang="id-ID" smtClean="0"/>
              <a:t>21/11/2017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148925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483F9EF-AB69-49FD-8C4E-F99848B81E24}" type="datetimeFigureOut">
              <a:rPr lang="id-ID" smtClean="0"/>
              <a:t>21/11/2017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127269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483F9EF-AB69-49FD-8C4E-F99848B81E24}" type="datetimeFigureOut">
              <a:rPr lang="id-ID" smtClean="0"/>
              <a:t>21/11/2017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131940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3F9EF-AB69-49FD-8C4E-F99848B81E24}" type="datetimeFigureOut">
              <a:rPr lang="id-ID" smtClean="0"/>
              <a:t>21/11/2017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186585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3F9EF-AB69-49FD-8C4E-F99848B81E24}" type="datetimeFigureOut">
              <a:rPr lang="id-ID" smtClean="0"/>
              <a:t>21/11/2017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164124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3F9EF-AB69-49FD-8C4E-F99848B81E24}" type="datetimeFigureOut">
              <a:rPr lang="id-ID" smtClean="0"/>
              <a:t>21/11/2017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105D02-2186-4D8B-AC35-FD32FD1EB039}" type="slidenum">
              <a:rPr lang="id-ID" smtClean="0"/>
              <a:t>‹#›</a:t>
            </a:fld>
            <a:endParaRPr lang="id-ID"/>
          </a:p>
        </p:txBody>
      </p:sp>
    </p:spTree>
    <p:extLst>
      <p:ext uri="{BB962C8B-B14F-4D97-AF65-F5344CB8AC3E}">
        <p14:creationId xmlns:p14="http://schemas.microsoft.com/office/powerpoint/2010/main" val="363721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3F9EF-AB69-49FD-8C4E-F99848B81E24}" type="datetimeFigureOut">
              <a:rPr lang="id-ID" smtClean="0"/>
              <a:t>21/11/2017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05D02-2186-4D8B-AC35-FD32FD1EB039}" type="slidenum">
              <a:rPr lang="id-ID" smtClean="0"/>
              <a:t>‹#›</a:t>
            </a:fld>
            <a:endParaRPr lang="id-ID"/>
          </a:p>
        </p:txBody>
      </p:sp>
    </p:spTree>
    <p:extLst>
      <p:ext uri="{BB962C8B-B14F-4D97-AF65-F5344CB8AC3E}">
        <p14:creationId xmlns:p14="http://schemas.microsoft.com/office/powerpoint/2010/main" val="18550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725863"/>
            <a:ext cx="5638800" cy="1261884"/>
          </a:xfrm>
          <a:prstGeom prst="rect">
            <a:avLst/>
          </a:prstGeom>
          <a:noFill/>
          <a:ln w="9525">
            <a:noFill/>
            <a:miter lim="800000"/>
            <a:headEnd/>
            <a:tailEnd/>
          </a:ln>
        </p:spPr>
        <p:txBody>
          <a:bodyPr>
            <a:spAutoFit/>
          </a:bodyPr>
          <a:lstStyle/>
          <a:p>
            <a:pPr algn="ctr">
              <a:defRPr/>
            </a:pPr>
            <a:r>
              <a:rPr lang="en-US" sz="1600" b="1" dirty="0" smtClean="0">
                <a:solidFill>
                  <a:schemeClr val="bg1"/>
                </a:solidFill>
              </a:rPr>
              <a:t>KONSEP MANAJEMEN PERUBAHAN</a:t>
            </a:r>
            <a:endParaRPr lang="en-US" sz="1600" b="1" dirty="0">
              <a:solidFill>
                <a:schemeClr val="bg1"/>
              </a:solidFill>
            </a:endParaRPr>
          </a:p>
          <a:p>
            <a:pPr marL="342900" indent="-342900" algn="ctr">
              <a:defRPr/>
            </a:pPr>
            <a:endParaRPr lang="en-US" b="1" dirty="0">
              <a:solidFill>
                <a:schemeClr val="bg1"/>
              </a:solidFill>
            </a:endParaRPr>
          </a:p>
          <a:p>
            <a:pPr algn="ctr">
              <a:defRPr/>
            </a:pPr>
            <a:r>
              <a:rPr lang="en-US" sz="1400" b="1">
                <a:solidFill>
                  <a:schemeClr val="bg1"/>
                </a:solidFill>
              </a:rPr>
              <a:t>PERTEMUAN  </a:t>
            </a:r>
            <a:r>
              <a:rPr lang="en-US" sz="1400" b="1" dirty="0">
                <a:solidFill>
                  <a:schemeClr val="bg1"/>
                </a:solidFill>
              </a:rPr>
              <a:t>8</a:t>
            </a:r>
            <a:endParaRPr lang="en-US" sz="1400" b="1" dirty="0" smtClean="0">
              <a:solidFill>
                <a:schemeClr val="bg1"/>
              </a:solidFill>
            </a:endParaRPr>
          </a:p>
          <a:p>
            <a:pPr algn="ctr">
              <a:defRPr/>
            </a:pPr>
            <a:r>
              <a:rPr lang="en-US" sz="1400" b="1" dirty="0" smtClean="0">
                <a:solidFill>
                  <a:schemeClr val="bg1"/>
                </a:solidFill>
              </a:rPr>
              <a:t>NAURI </a:t>
            </a:r>
            <a:r>
              <a:rPr lang="en-US" sz="1400" b="1" dirty="0">
                <a:solidFill>
                  <a:schemeClr val="bg1"/>
                </a:solidFill>
              </a:rPr>
              <a:t>ANGGITA TEMESVARI, SKM., MKM</a:t>
            </a:r>
          </a:p>
          <a:p>
            <a:pPr algn="ctr">
              <a:defRPr/>
            </a:pPr>
            <a:r>
              <a:rPr lang="en-US" sz="1400" b="1" dirty="0">
                <a:solidFill>
                  <a:schemeClr val="bg1"/>
                </a:solidFill>
              </a:rPr>
              <a:t>PRODI MIK, FIKES</a:t>
            </a:r>
          </a:p>
        </p:txBody>
      </p:sp>
    </p:spTree>
    <p:extLst>
      <p:ext uri="{BB962C8B-B14F-4D97-AF65-F5344CB8AC3E}">
        <p14:creationId xmlns:p14="http://schemas.microsoft.com/office/powerpoint/2010/main" val="180122845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3 </a:t>
            </a:r>
            <a:r>
              <a:rPr lang="en-US" dirty="0" err="1" smtClean="0"/>
              <a:t>Tipe</a:t>
            </a:r>
            <a:r>
              <a:rPr lang="en-US" dirty="0" smtClean="0"/>
              <a:t> </a:t>
            </a:r>
            <a:r>
              <a:rPr lang="en-US" dirty="0" err="1" smtClean="0"/>
              <a:t>Perubahan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6737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660224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Perubahan</a:t>
            </a:r>
            <a:r>
              <a:rPr lang="en-US" dirty="0" smtClean="0"/>
              <a:t> </a:t>
            </a:r>
            <a:r>
              <a:rPr lang="en-US" dirty="0" err="1" smtClean="0"/>
              <a:t>Rutin</a:t>
            </a:r>
            <a:endParaRPr lang="id-ID" dirty="0"/>
          </a:p>
        </p:txBody>
      </p:sp>
      <p:sp>
        <p:nvSpPr>
          <p:cNvPr id="3" name="Content Placeholder 2"/>
          <p:cNvSpPr>
            <a:spLocks noGrp="1"/>
          </p:cNvSpPr>
          <p:nvPr>
            <p:ph idx="1"/>
          </p:nvPr>
        </p:nvSpPr>
        <p:spPr/>
        <p:txBody>
          <a:bodyPr/>
          <a:lstStyle/>
          <a:p>
            <a:r>
              <a:rPr lang="id-ID" dirty="0"/>
              <a:t>Perubahan Rutin, dimana telah direncanakan dan dibangun melalui proses </a:t>
            </a:r>
            <a:r>
              <a:rPr lang="id-ID" dirty="0" smtClean="0"/>
              <a:t>organisas</a:t>
            </a:r>
            <a:r>
              <a:rPr lang="en-US" dirty="0" smtClean="0"/>
              <a:t>i</a:t>
            </a:r>
          </a:p>
          <a:p>
            <a:pPr lvl="1"/>
            <a:r>
              <a:rPr lang="id-ID" dirty="0" smtClean="0"/>
              <a:t>Hampir </a:t>
            </a:r>
            <a:r>
              <a:rPr lang="id-ID" dirty="0"/>
              <a:t>selalu dihadapi manajer setiap hari, misalnya produktivitas kerja, ketidakhadiran karyawan, perputaran karyawan, keluhan-keluhan karyawan. Sifat perubahan hampir terjadi dari waktu ke waktu yang menuntut tindakan cepat.</a:t>
            </a:r>
          </a:p>
        </p:txBody>
      </p:sp>
    </p:spTree>
    <p:extLst>
      <p:ext uri="{BB962C8B-B14F-4D97-AF65-F5344CB8AC3E}">
        <p14:creationId xmlns:p14="http://schemas.microsoft.com/office/powerpoint/2010/main" val="272013830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Perubahan</a:t>
            </a:r>
            <a:r>
              <a:rPr lang="en-US" dirty="0" smtClean="0"/>
              <a:t> </a:t>
            </a:r>
            <a:r>
              <a:rPr lang="en-US" dirty="0" err="1" smtClean="0"/>
              <a:t>Rutin</a:t>
            </a:r>
            <a:endParaRPr lang="id-ID" dirty="0"/>
          </a:p>
        </p:txBody>
      </p:sp>
      <p:sp>
        <p:nvSpPr>
          <p:cNvPr id="3" name="Content Placeholder 2"/>
          <p:cNvSpPr>
            <a:spLocks noGrp="1"/>
          </p:cNvSpPr>
          <p:nvPr>
            <p:ph idx="1"/>
          </p:nvPr>
        </p:nvSpPr>
        <p:spPr/>
        <p:txBody>
          <a:bodyPr/>
          <a:lstStyle/>
          <a:p>
            <a:r>
              <a:rPr lang="id-ID" dirty="0"/>
              <a:t>Apakah perubahan itu bersifat siklis ?</a:t>
            </a:r>
          </a:p>
          <a:p>
            <a:r>
              <a:rPr lang="id-ID" dirty="0"/>
              <a:t>Apakah para karyawan mengantisipasi perubahan ini ?</a:t>
            </a:r>
          </a:p>
          <a:p>
            <a:r>
              <a:rPr lang="id-ID" dirty="0"/>
              <a:t>Apakah perubahan itu berarti terjadi pergerakan dari rutinitas ke lainnya </a:t>
            </a:r>
            <a:r>
              <a:rPr lang="id-ID" dirty="0" smtClean="0"/>
              <a:t>?</a:t>
            </a:r>
            <a:endParaRPr lang="en-US" dirty="0" smtClean="0"/>
          </a:p>
          <a:p>
            <a:endParaRPr lang="en-US" dirty="0"/>
          </a:p>
          <a:p>
            <a:pPr marL="0" indent="0">
              <a:buNone/>
            </a:pPr>
            <a:r>
              <a:rPr lang="id-ID" dirty="0"/>
              <a:t>Jika jawabannya “ya”, berarti terjadi </a:t>
            </a:r>
            <a:r>
              <a:rPr lang="id-ID" b="1" dirty="0"/>
              <a:t>perubahan rutinitas</a:t>
            </a:r>
            <a:endParaRPr lang="id-ID" dirty="0"/>
          </a:p>
        </p:txBody>
      </p:sp>
    </p:spTree>
    <p:extLst>
      <p:ext uri="{BB962C8B-B14F-4D97-AF65-F5344CB8AC3E}">
        <p14:creationId xmlns:p14="http://schemas.microsoft.com/office/powerpoint/2010/main" val="2814622077"/>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Perubahan</a:t>
            </a:r>
            <a:r>
              <a:rPr lang="en-US" dirty="0" smtClean="0"/>
              <a:t> </a:t>
            </a:r>
            <a:r>
              <a:rPr lang="en-US" dirty="0" err="1" smtClean="0"/>
              <a:t>Peningkatan</a:t>
            </a:r>
            <a:endParaRPr lang="id-ID" dirty="0"/>
          </a:p>
        </p:txBody>
      </p:sp>
      <p:sp>
        <p:nvSpPr>
          <p:cNvPr id="3" name="Content Placeholder 2"/>
          <p:cNvSpPr>
            <a:spLocks noGrp="1"/>
          </p:cNvSpPr>
          <p:nvPr>
            <p:ph idx="1"/>
          </p:nvPr>
        </p:nvSpPr>
        <p:spPr/>
        <p:txBody>
          <a:bodyPr>
            <a:normAutofit fontScale="92500" lnSpcReduction="20000"/>
          </a:bodyPr>
          <a:lstStyle/>
          <a:p>
            <a:pPr lvl="0"/>
            <a:r>
              <a:rPr lang="en-GB" dirty="0" err="1"/>
              <a:t>Perubahan</a:t>
            </a:r>
            <a:r>
              <a:rPr lang="en-GB" dirty="0"/>
              <a:t> </a:t>
            </a:r>
            <a:r>
              <a:rPr lang="en-GB" dirty="0" err="1"/>
              <a:t>Peningkatan</a:t>
            </a:r>
            <a:r>
              <a:rPr lang="en-GB" dirty="0"/>
              <a:t>, yang </a:t>
            </a:r>
            <a:r>
              <a:rPr lang="en-GB" dirty="0" err="1"/>
              <a:t>mencakup</a:t>
            </a:r>
            <a:r>
              <a:rPr lang="en-GB" dirty="0"/>
              <a:t> </a:t>
            </a:r>
            <a:r>
              <a:rPr lang="en-GB" dirty="0" err="1"/>
              <a:t>keuntungan</a:t>
            </a:r>
            <a:r>
              <a:rPr lang="en-GB" dirty="0"/>
              <a:t> </a:t>
            </a:r>
            <a:r>
              <a:rPr lang="en-GB" dirty="0" err="1"/>
              <a:t>atau</a:t>
            </a:r>
            <a:r>
              <a:rPr lang="en-GB" dirty="0"/>
              <a:t> </a:t>
            </a:r>
            <a:r>
              <a:rPr lang="en-GB" dirty="0" err="1"/>
              <a:t>nilai</a:t>
            </a:r>
            <a:r>
              <a:rPr lang="en-GB" dirty="0"/>
              <a:t> yang </a:t>
            </a:r>
            <a:r>
              <a:rPr lang="en-GB" dirty="0" err="1"/>
              <a:t>telah</a:t>
            </a:r>
            <a:r>
              <a:rPr lang="en-GB" dirty="0"/>
              <a:t> </a:t>
            </a:r>
            <a:r>
              <a:rPr lang="en-GB" dirty="0" err="1"/>
              <a:t>dicapai</a:t>
            </a:r>
            <a:r>
              <a:rPr lang="en-GB" dirty="0"/>
              <a:t> </a:t>
            </a:r>
            <a:r>
              <a:rPr lang="en-GB" dirty="0" err="1" smtClean="0"/>
              <a:t>organisasi</a:t>
            </a:r>
            <a:endParaRPr lang="en-GB" dirty="0" smtClean="0"/>
          </a:p>
          <a:p>
            <a:pPr lvl="1"/>
            <a:r>
              <a:rPr lang="id-ID" dirty="0"/>
              <a:t>Biasanya suatu organisasi melakukan perubahan ini jika pemimpin organisasi tersebut menyadari bahwa ada masalah atau tujuan yang tidak tercapai sehingga organisasi tersebut tidak mampu memenuhi kebutuhan pelanggan. Untuk mencapai tujuan tersebut, maka organisasi harus meninggalkan keadaan lama melalui proses transisi menuju keadaan baru. Pada perubahan ini, kebutuhan akan individu (SDM) dapat diprediksi atau dikelola. </a:t>
            </a:r>
            <a:endParaRPr lang="id-ID" dirty="0"/>
          </a:p>
        </p:txBody>
      </p:sp>
    </p:spTree>
    <p:extLst>
      <p:ext uri="{BB962C8B-B14F-4D97-AF65-F5344CB8AC3E}">
        <p14:creationId xmlns:p14="http://schemas.microsoft.com/office/powerpoint/2010/main" val="248150766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Perubahan</a:t>
            </a:r>
            <a:r>
              <a:rPr lang="en-US" dirty="0" smtClean="0"/>
              <a:t> </a:t>
            </a:r>
            <a:r>
              <a:rPr lang="en-US" dirty="0" err="1"/>
              <a:t>Peningkatan</a:t>
            </a:r>
            <a:endParaRPr lang="id-ID" dirty="0"/>
          </a:p>
        </p:txBody>
      </p:sp>
      <p:sp>
        <p:nvSpPr>
          <p:cNvPr id="3" name="Content Placeholder 2"/>
          <p:cNvSpPr>
            <a:spLocks noGrp="1"/>
          </p:cNvSpPr>
          <p:nvPr>
            <p:ph idx="1"/>
          </p:nvPr>
        </p:nvSpPr>
        <p:spPr/>
        <p:txBody>
          <a:bodyPr/>
          <a:lstStyle/>
          <a:p>
            <a:pPr lvl="0"/>
            <a:r>
              <a:rPr lang="en-GB" dirty="0" err="1"/>
              <a:t>Akankah</a:t>
            </a:r>
            <a:r>
              <a:rPr lang="en-GB" dirty="0"/>
              <a:t> </a:t>
            </a:r>
            <a:r>
              <a:rPr lang="en-GB" dirty="0" err="1"/>
              <a:t>perubahan</a:t>
            </a:r>
            <a:r>
              <a:rPr lang="en-GB" dirty="0"/>
              <a:t> </a:t>
            </a:r>
            <a:r>
              <a:rPr lang="en-GB" dirty="0" err="1"/>
              <a:t>tersebut</a:t>
            </a:r>
            <a:r>
              <a:rPr lang="en-GB" dirty="0"/>
              <a:t> </a:t>
            </a:r>
            <a:r>
              <a:rPr lang="en-GB" dirty="0" err="1"/>
              <a:t>memberikan</a:t>
            </a:r>
            <a:r>
              <a:rPr lang="en-GB" dirty="0"/>
              <a:t> </a:t>
            </a:r>
            <a:r>
              <a:rPr lang="en-GB" dirty="0" err="1"/>
              <a:t>jalan</a:t>
            </a:r>
            <a:r>
              <a:rPr lang="en-GB" dirty="0"/>
              <a:t> yang </a:t>
            </a:r>
            <a:r>
              <a:rPr lang="en-GB" dirty="0" err="1"/>
              <a:t>lebih</a:t>
            </a:r>
            <a:r>
              <a:rPr lang="en-GB" dirty="0"/>
              <a:t> </a:t>
            </a:r>
            <a:r>
              <a:rPr lang="en-GB" dirty="0" err="1"/>
              <a:t>baik</a:t>
            </a:r>
            <a:r>
              <a:rPr lang="en-GB" dirty="0"/>
              <a:t> </a:t>
            </a:r>
            <a:r>
              <a:rPr lang="en-GB" dirty="0" err="1"/>
              <a:t>dalam</a:t>
            </a:r>
            <a:r>
              <a:rPr lang="en-GB" dirty="0"/>
              <a:t> </a:t>
            </a:r>
            <a:r>
              <a:rPr lang="en-GB" dirty="0" err="1"/>
              <a:t>pelaksanaan</a:t>
            </a:r>
            <a:r>
              <a:rPr lang="en-GB" dirty="0"/>
              <a:t> </a:t>
            </a:r>
            <a:r>
              <a:rPr lang="en-GB" dirty="0" err="1"/>
              <a:t>aktivitas</a:t>
            </a:r>
            <a:r>
              <a:rPr lang="en-GB" dirty="0"/>
              <a:t> </a:t>
            </a:r>
            <a:r>
              <a:rPr lang="en-GB" dirty="0" err="1"/>
              <a:t>saat</a:t>
            </a:r>
            <a:r>
              <a:rPr lang="en-GB" dirty="0"/>
              <a:t> </a:t>
            </a:r>
            <a:r>
              <a:rPr lang="en-GB" dirty="0" err="1"/>
              <a:t>ini</a:t>
            </a:r>
            <a:r>
              <a:rPr lang="en-GB" dirty="0"/>
              <a:t> ?</a:t>
            </a:r>
            <a:endParaRPr lang="id-ID" dirty="0"/>
          </a:p>
          <a:p>
            <a:pPr lvl="0"/>
            <a:r>
              <a:rPr lang="en-GB" dirty="0" err="1"/>
              <a:t>Apakah</a:t>
            </a:r>
            <a:r>
              <a:rPr lang="en-GB" dirty="0"/>
              <a:t> </a:t>
            </a:r>
            <a:r>
              <a:rPr lang="en-GB" dirty="0" err="1"/>
              <a:t>perubahan</a:t>
            </a:r>
            <a:r>
              <a:rPr lang="en-GB" dirty="0"/>
              <a:t> </a:t>
            </a:r>
            <a:r>
              <a:rPr lang="en-GB" dirty="0" err="1"/>
              <a:t>mempertinggi</a:t>
            </a:r>
            <a:r>
              <a:rPr lang="en-GB" dirty="0"/>
              <a:t> </a:t>
            </a:r>
            <a:r>
              <a:rPr lang="en-GB" dirty="0" err="1"/>
              <a:t>intensitas</a:t>
            </a:r>
            <a:r>
              <a:rPr lang="en-GB" dirty="0"/>
              <a:t> </a:t>
            </a:r>
            <a:r>
              <a:rPr lang="en-GB" dirty="0" err="1"/>
              <a:t>kegiatan</a:t>
            </a:r>
            <a:r>
              <a:rPr lang="en-GB" dirty="0"/>
              <a:t> yang </a:t>
            </a:r>
            <a:r>
              <a:rPr lang="en-GB" dirty="0" err="1"/>
              <a:t>ada</a:t>
            </a:r>
            <a:r>
              <a:rPr lang="en-GB" dirty="0"/>
              <a:t> ?</a:t>
            </a:r>
            <a:endParaRPr lang="id-ID" dirty="0"/>
          </a:p>
          <a:p>
            <a:pPr marL="0" indent="0">
              <a:buNone/>
            </a:pPr>
            <a:endParaRPr lang="en-GB" dirty="0" smtClean="0"/>
          </a:p>
          <a:p>
            <a:pPr marL="0" indent="0">
              <a:buNone/>
            </a:pPr>
            <a:r>
              <a:rPr lang="en-GB" dirty="0" err="1" smtClean="0"/>
              <a:t>Jika</a:t>
            </a:r>
            <a:r>
              <a:rPr lang="en-GB" dirty="0" smtClean="0"/>
              <a:t> </a:t>
            </a:r>
            <a:r>
              <a:rPr lang="en-GB" dirty="0" err="1"/>
              <a:t>jawabannya</a:t>
            </a:r>
            <a:r>
              <a:rPr lang="en-GB" dirty="0"/>
              <a:t> “</a:t>
            </a:r>
            <a:r>
              <a:rPr lang="en-GB" dirty="0" err="1"/>
              <a:t>ya</a:t>
            </a:r>
            <a:r>
              <a:rPr lang="en-GB" dirty="0"/>
              <a:t>”, </a:t>
            </a:r>
            <a:r>
              <a:rPr lang="en-GB" dirty="0" err="1"/>
              <a:t>berarti</a:t>
            </a:r>
            <a:r>
              <a:rPr lang="en-GB" dirty="0"/>
              <a:t> </a:t>
            </a:r>
            <a:r>
              <a:rPr lang="en-GB" dirty="0" err="1"/>
              <a:t>terjadi</a:t>
            </a:r>
            <a:r>
              <a:rPr lang="en-GB" dirty="0"/>
              <a:t> </a:t>
            </a:r>
            <a:r>
              <a:rPr lang="en-GB" b="1" dirty="0" err="1"/>
              <a:t>peningkatan</a:t>
            </a:r>
            <a:r>
              <a:rPr lang="en-GB" b="1" dirty="0"/>
              <a:t> </a:t>
            </a:r>
            <a:r>
              <a:rPr lang="en-GB" b="1" dirty="0" err="1"/>
              <a:t>perubahan</a:t>
            </a:r>
            <a:endParaRPr lang="id-ID" dirty="0"/>
          </a:p>
        </p:txBody>
      </p:sp>
    </p:spTree>
    <p:extLst>
      <p:ext uri="{BB962C8B-B14F-4D97-AF65-F5344CB8AC3E}">
        <p14:creationId xmlns:p14="http://schemas.microsoft.com/office/powerpoint/2010/main" val="374566157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Perubahan</a:t>
            </a:r>
            <a:r>
              <a:rPr lang="en-US" dirty="0" smtClean="0"/>
              <a:t> </a:t>
            </a:r>
            <a:r>
              <a:rPr lang="en-US" dirty="0" err="1" smtClean="0"/>
              <a:t>Inovatif</a:t>
            </a:r>
            <a:endParaRPr lang="id-ID" dirty="0"/>
          </a:p>
        </p:txBody>
      </p:sp>
      <p:sp>
        <p:nvSpPr>
          <p:cNvPr id="3" name="Content Placeholder 2"/>
          <p:cNvSpPr>
            <a:spLocks noGrp="1"/>
          </p:cNvSpPr>
          <p:nvPr>
            <p:ph idx="1"/>
          </p:nvPr>
        </p:nvSpPr>
        <p:spPr/>
        <p:txBody>
          <a:bodyPr>
            <a:normAutofit fontScale="92500"/>
          </a:bodyPr>
          <a:lstStyle/>
          <a:p>
            <a:pPr lvl="0"/>
            <a:r>
              <a:rPr lang="en-GB" dirty="0" err="1"/>
              <a:t>Perubahan</a:t>
            </a:r>
            <a:r>
              <a:rPr lang="en-GB" dirty="0"/>
              <a:t> </a:t>
            </a:r>
            <a:r>
              <a:rPr lang="en-GB" dirty="0" err="1"/>
              <a:t>Inovatif</a:t>
            </a:r>
            <a:r>
              <a:rPr lang="en-GB" dirty="0"/>
              <a:t>, yang </a:t>
            </a:r>
            <a:r>
              <a:rPr lang="en-GB" dirty="0" err="1"/>
              <a:t>mencakup</a:t>
            </a:r>
            <a:r>
              <a:rPr lang="en-GB" dirty="0"/>
              <a:t> </a:t>
            </a:r>
            <a:r>
              <a:rPr lang="en-GB" dirty="0" err="1"/>
              <a:t>cara</a:t>
            </a:r>
            <a:r>
              <a:rPr lang="en-GB" dirty="0"/>
              <a:t> </a:t>
            </a:r>
            <a:r>
              <a:rPr lang="en-GB" dirty="0" err="1"/>
              <a:t>bagaimana</a:t>
            </a:r>
            <a:r>
              <a:rPr lang="en-GB" dirty="0"/>
              <a:t> </a:t>
            </a:r>
            <a:r>
              <a:rPr lang="en-GB" dirty="0" err="1"/>
              <a:t>organisasi</a:t>
            </a:r>
            <a:r>
              <a:rPr lang="en-GB" dirty="0"/>
              <a:t> </a:t>
            </a:r>
            <a:r>
              <a:rPr lang="en-GB" dirty="0" err="1"/>
              <a:t>memberikan</a:t>
            </a:r>
            <a:r>
              <a:rPr lang="en-GB" dirty="0"/>
              <a:t> </a:t>
            </a:r>
            <a:r>
              <a:rPr lang="en-GB" dirty="0" err="1"/>
              <a:t>pelayanannya</a:t>
            </a:r>
            <a:r>
              <a:rPr lang="en-GB" dirty="0" smtClean="0"/>
              <a:t>.</a:t>
            </a:r>
          </a:p>
          <a:p>
            <a:pPr lvl="1"/>
            <a:r>
              <a:rPr lang="id-ID" dirty="0"/>
              <a:t>Perubahan ini adalah yang paling radikal, sehingga membutuhkan pergeseran budaya, pola pikir, dan perilaku dari organisasi agar perubahan ini berhasil diimplementasikan dan bertahan lama. Perubahan ini akan dilakukan jika kondisi organisasi sangat genting sehingga harus dilakukan perubahan secara menyeluruh untuk menyelamatkan kondisi organisasi dalam kompetisi.</a:t>
            </a:r>
            <a:r>
              <a:rPr lang="en-GB" dirty="0" smtClean="0"/>
              <a:t> </a:t>
            </a:r>
            <a:endParaRPr lang="id-ID" dirty="0"/>
          </a:p>
        </p:txBody>
      </p:sp>
    </p:spTree>
    <p:extLst>
      <p:ext uri="{BB962C8B-B14F-4D97-AF65-F5344CB8AC3E}">
        <p14:creationId xmlns:p14="http://schemas.microsoft.com/office/powerpoint/2010/main" val="70579760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Perubahan</a:t>
            </a:r>
            <a:r>
              <a:rPr lang="en-US" dirty="0" smtClean="0"/>
              <a:t> </a:t>
            </a:r>
            <a:r>
              <a:rPr lang="en-US" dirty="0" err="1" smtClean="0"/>
              <a:t>Inovatif</a:t>
            </a:r>
            <a:endParaRPr lang="id-ID" dirty="0"/>
          </a:p>
        </p:txBody>
      </p:sp>
      <p:sp>
        <p:nvSpPr>
          <p:cNvPr id="3" name="Content Placeholder 2"/>
          <p:cNvSpPr>
            <a:spLocks noGrp="1"/>
          </p:cNvSpPr>
          <p:nvPr>
            <p:ph idx="1"/>
          </p:nvPr>
        </p:nvSpPr>
        <p:spPr/>
        <p:txBody>
          <a:bodyPr>
            <a:normAutofit lnSpcReduction="10000"/>
          </a:bodyPr>
          <a:lstStyle/>
          <a:p>
            <a:pPr lvl="0"/>
            <a:r>
              <a:rPr lang="de-DE" dirty="0"/>
              <a:t>Apakah perubahan merupakan pendekatan baru secara keseluruhan atau sebuah ide untuk organisasi ?</a:t>
            </a:r>
            <a:endParaRPr lang="id-ID" dirty="0"/>
          </a:p>
          <a:p>
            <a:pPr lvl="0"/>
            <a:r>
              <a:rPr lang="en-GB" dirty="0" err="1"/>
              <a:t>Apakah</a:t>
            </a:r>
            <a:r>
              <a:rPr lang="en-GB" dirty="0"/>
              <a:t> </a:t>
            </a:r>
            <a:r>
              <a:rPr lang="en-GB" dirty="0" err="1"/>
              <a:t>perubahan</a:t>
            </a:r>
            <a:r>
              <a:rPr lang="en-GB" dirty="0"/>
              <a:t> </a:t>
            </a:r>
            <a:r>
              <a:rPr lang="en-GB" dirty="0" err="1"/>
              <a:t>tersebut</a:t>
            </a:r>
            <a:r>
              <a:rPr lang="en-GB" dirty="0"/>
              <a:t> </a:t>
            </a:r>
            <a:r>
              <a:rPr lang="en-GB" dirty="0" err="1"/>
              <a:t>memerlukan</a:t>
            </a:r>
            <a:r>
              <a:rPr lang="en-GB" dirty="0"/>
              <a:t> </a:t>
            </a:r>
            <a:r>
              <a:rPr lang="en-GB" dirty="0" err="1"/>
              <a:t>pemikiran</a:t>
            </a:r>
            <a:r>
              <a:rPr lang="en-GB" dirty="0"/>
              <a:t> </a:t>
            </a:r>
            <a:r>
              <a:rPr lang="en-GB" dirty="0" err="1"/>
              <a:t>ulang</a:t>
            </a:r>
            <a:r>
              <a:rPr lang="en-GB" dirty="0"/>
              <a:t> </a:t>
            </a:r>
            <a:r>
              <a:rPr lang="en-GB" dirty="0" err="1"/>
              <a:t>dari</a:t>
            </a:r>
            <a:r>
              <a:rPr lang="en-GB" dirty="0"/>
              <a:t> </a:t>
            </a:r>
            <a:r>
              <a:rPr lang="en-GB" dirty="0" err="1"/>
              <a:t>prosedur-prosedur</a:t>
            </a:r>
            <a:r>
              <a:rPr lang="en-GB" dirty="0"/>
              <a:t> </a:t>
            </a:r>
            <a:r>
              <a:rPr lang="en-GB" dirty="0" err="1"/>
              <a:t>organisasi</a:t>
            </a:r>
            <a:r>
              <a:rPr lang="en-GB" dirty="0"/>
              <a:t> </a:t>
            </a:r>
            <a:r>
              <a:rPr lang="en-GB" dirty="0" err="1"/>
              <a:t>saat</a:t>
            </a:r>
            <a:r>
              <a:rPr lang="en-GB" dirty="0"/>
              <a:t> </a:t>
            </a:r>
            <a:r>
              <a:rPr lang="en-GB" dirty="0" err="1"/>
              <a:t>ini</a:t>
            </a:r>
            <a:r>
              <a:rPr lang="en-GB" dirty="0"/>
              <a:t> ?</a:t>
            </a:r>
            <a:endParaRPr lang="id-ID" dirty="0"/>
          </a:p>
          <a:p>
            <a:pPr marL="0" indent="0">
              <a:buNone/>
            </a:pPr>
            <a:endParaRPr lang="en-GB" dirty="0" smtClean="0"/>
          </a:p>
          <a:p>
            <a:r>
              <a:rPr lang="en-GB" dirty="0" err="1" smtClean="0"/>
              <a:t>Jika</a:t>
            </a:r>
            <a:r>
              <a:rPr lang="en-GB" dirty="0" smtClean="0"/>
              <a:t> </a:t>
            </a:r>
            <a:r>
              <a:rPr lang="en-GB" dirty="0" err="1"/>
              <a:t>jawabannya</a:t>
            </a:r>
            <a:r>
              <a:rPr lang="en-GB" dirty="0"/>
              <a:t> “</a:t>
            </a:r>
            <a:r>
              <a:rPr lang="en-GB" dirty="0" err="1"/>
              <a:t>ya</a:t>
            </a:r>
            <a:r>
              <a:rPr lang="en-GB" dirty="0"/>
              <a:t>”, </a:t>
            </a:r>
            <a:r>
              <a:rPr lang="en-GB" dirty="0" err="1"/>
              <a:t>berarti</a:t>
            </a:r>
            <a:r>
              <a:rPr lang="en-GB" dirty="0"/>
              <a:t> </a:t>
            </a:r>
            <a:r>
              <a:rPr lang="en-GB" dirty="0" err="1"/>
              <a:t>terjadi</a:t>
            </a:r>
            <a:r>
              <a:rPr lang="en-GB" dirty="0"/>
              <a:t> </a:t>
            </a:r>
            <a:r>
              <a:rPr lang="en-GB" b="1" dirty="0" err="1"/>
              <a:t>perubahan</a:t>
            </a:r>
            <a:r>
              <a:rPr lang="en-GB" b="1" dirty="0"/>
              <a:t> </a:t>
            </a:r>
            <a:r>
              <a:rPr lang="en-GB" b="1" dirty="0" err="1"/>
              <a:t>inovatif</a:t>
            </a:r>
            <a:endParaRPr lang="id-ID" dirty="0"/>
          </a:p>
        </p:txBody>
      </p:sp>
    </p:spTree>
    <p:extLst>
      <p:ext uri="{BB962C8B-B14F-4D97-AF65-F5344CB8AC3E}">
        <p14:creationId xmlns:p14="http://schemas.microsoft.com/office/powerpoint/2010/main" val="251325990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533400"/>
            <a:ext cx="9677400" cy="1143000"/>
          </a:xfrm>
        </p:spPr>
        <p:txBody>
          <a:bodyPr>
            <a:normAutofit fontScale="90000"/>
          </a:bodyPr>
          <a:lstStyle/>
          <a:p>
            <a:r>
              <a:rPr lang="en-US" dirty="0" smtClean="0"/>
              <a:t>2 </a:t>
            </a:r>
            <a:r>
              <a:rPr lang="en-US" dirty="0" err="1" smtClean="0"/>
              <a:t>Jenis</a:t>
            </a:r>
            <a:r>
              <a:rPr lang="en-US" dirty="0" smtClean="0"/>
              <a:t> </a:t>
            </a:r>
            <a:r>
              <a:rPr lang="en-US" dirty="0" err="1" smtClean="0"/>
              <a:t>Perubahan</a:t>
            </a:r>
            <a:r>
              <a:rPr lang="en-US" dirty="0" smtClean="0"/>
              <a:t> </a:t>
            </a:r>
            <a:r>
              <a:rPr lang="en-US" dirty="0"/>
              <a:t/>
            </a:r>
            <a:br>
              <a:rPr lang="en-US" dirty="0"/>
            </a:br>
            <a:r>
              <a:rPr lang="en-US" dirty="0" err="1" smtClean="0"/>
              <a:t>Menurut</a:t>
            </a:r>
            <a:r>
              <a:rPr lang="en-US" dirty="0" smtClean="0"/>
              <a:t> </a:t>
            </a:r>
            <a:r>
              <a:rPr lang="id-ID" dirty="0">
                <a:solidFill>
                  <a:srgbClr val="FF0000"/>
                </a:solidFill>
              </a:rPr>
              <a:t>Greenberg dan Baron</a:t>
            </a:r>
            <a:endParaRPr lang="id-ID" dirty="0"/>
          </a:p>
        </p:txBody>
      </p:sp>
      <p:sp>
        <p:nvSpPr>
          <p:cNvPr id="3" name="Content Placeholder 2"/>
          <p:cNvSpPr>
            <a:spLocks noGrp="1"/>
          </p:cNvSpPr>
          <p:nvPr>
            <p:ph idx="1"/>
          </p:nvPr>
        </p:nvSpPr>
        <p:spPr>
          <a:xfrm>
            <a:off x="457200" y="1951037"/>
            <a:ext cx="8229600" cy="4525963"/>
          </a:xfrm>
        </p:spPr>
        <p:txBody>
          <a:bodyPr>
            <a:normAutofit/>
          </a:bodyPr>
          <a:lstStyle/>
          <a:p>
            <a:pPr lvl="0"/>
            <a:r>
              <a:rPr lang="en-US" dirty="0" err="1" smtClean="0"/>
              <a:t>Perubahan</a:t>
            </a:r>
            <a:r>
              <a:rPr lang="en-US" dirty="0" smtClean="0"/>
              <a:t> </a:t>
            </a:r>
            <a:r>
              <a:rPr lang="en-US" dirty="0" err="1"/>
              <a:t>T</a:t>
            </a:r>
            <a:r>
              <a:rPr lang="en-US" dirty="0" err="1" smtClean="0"/>
              <a:t>erencana</a:t>
            </a:r>
            <a:endParaRPr lang="en-US" dirty="0" smtClean="0"/>
          </a:p>
          <a:p>
            <a:pPr lvl="0"/>
            <a:r>
              <a:rPr lang="en-US" dirty="0" err="1" smtClean="0"/>
              <a:t>Perubahan</a:t>
            </a:r>
            <a:r>
              <a:rPr lang="en-US" dirty="0" smtClean="0"/>
              <a:t> </a:t>
            </a:r>
            <a:r>
              <a:rPr lang="en-US" dirty="0" err="1" smtClean="0"/>
              <a:t>Tidak</a:t>
            </a:r>
            <a:r>
              <a:rPr lang="en-US" dirty="0" smtClean="0"/>
              <a:t> </a:t>
            </a:r>
            <a:r>
              <a:rPr lang="en-US" dirty="0" err="1" smtClean="0"/>
              <a:t>Terencana</a:t>
            </a:r>
            <a:endParaRPr lang="id-ID" dirty="0"/>
          </a:p>
        </p:txBody>
      </p:sp>
    </p:spTree>
    <p:extLst>
      <p:ext uri="{BB962C8B-B14F-4D97-AF65-F5344CB8AC3E}">
        <p14:creationId xmlns:p14="http://schemas.microsoft.com/office/powerpoint/2010/main" val="381047424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533400"/>
            <a:ext cx="9677400" cy="1143000"/>
          </a:xfrm>
        </p:spPr>
        <p:txBody>
          <a:bodyPr>
            <a:normAutofit/>
          </a:bodyPr>
          <a:lstStyle/>
          <a:p>
            <a:r>
              <a:rPr lang="en-US" dirty="0" err="1" smtClean="0"/>
              <a:t>Perubahan</a:t>
            </a:r>
            <a:r>
              <a:rPr lang="en-US" dirty="0" smtClean="0"/>
              <a:t> </a:t>
            </a:r>
            <a:r>
              <a:rPr lang="en-US" dirty="0" err="1" smtClean="0"/>
              <a:t>Terencana</a:t>
            </a:r>
            <a:endParaRPr lang="id-ID" dirty="0"/>
          </a:p>
        </p:txBody>
      </p:sp>
      <p:sp>
        <p:nvSpPr>
          <p:cNvPr id="3" name="Content Placeholder 2"/>
          <p:cNvSpPr>
            <a:spLocks noGrp="1"/>
          </p:cNvSpPr>
          <p:nvPr>
            <p:ph idx="1"/>
          </p:nvPr>
        </p:nvSpPr>
        <p:spPr>
          <a:xfrm>
            <a:off x="457200" y="1951037"/>
            <a:ext cx="8229600" cy="4525963"/>
          </a:xfrm>
        </p:spPr>
        <p:txBody>
          <a:bodyPr>
            <a:normAutofit/>
          </a:bodyPr>
          <a:lstStyle/>
          <a:p>
            <a:r>
              <a:rPr lang="sv-SE" dirty="0" smtClean="0"/>
              <a:t>Usaha </a:t>
            </a:r>
            <a:r>
              <a:rPr lang="sv-SE" dirty="0"/>
              <a:t>sistematik untuk mendesain ulang suatu organisasi dengan cara </a:t>
            </a:r>
            <a:r>
              <a:rPr lang="sv-SE" dirty="0" smtClean="0"/>
              <a:t>melakukan </a:t>
            </a:r>
            <a:r>
              <a:rPr lang="sv-SE" dirty="0"/>
              <a:t>adaptasi pada perubahan yang terjadi pada lingkungan eksternal atau mencapai sasaran baru</a:t>
            </a:r>
            <a:r>
              <a:rPr lang="sv-SE" dirty="0" smtClean="0"/>
              <a:t>.</a:t>
            </a:r>
          </a:p>
          <a:p>
            <a:pPr lvl="1"/>
            <a:r>
              <a:rPr lang="sv-SE" dirty="0" smtClean="0"/>
              <a:t>Contoh: </a:t>
            </a:r>
            <a:endParaRPr lang="id-ID" dirty="0"/>
          </a:p>
          <a:p>
            <a:pPr lvl="0"/>
            <a:endParaRPr lang="id-ID" dirty="0"/>
          </a:p>
        </p:txBody>
      </p:sp>
    </p:spTree>
    <p:extLst>
      <p:ext uri="{BB962C8B-B14F-4D97-AF65-F5344CB8AC3E}">
        <p14:creationId xmlns:p14="http://schemas.microsoft.com/office/powerpoint/2010/main" val="174017757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533400"/>
            <a:ext cx="9677400" cy="1143000"/>
          </a:xfrm>
        </p:spPr>
        <p:txBody>
          <a:bodyPr>
            <a:normAutofit/>
          </a:bodyPr>
          <a:lstStyle/>
          <a:p>
            <a:r>
              <a:rPr lang="en-US" dirty="0" err="1" smtClean="0"/>
              <a:t>Perubahan</a:t>
            </a:r>
            <a:r>
              <a:rPr lang="en-US" dirty="0" smtClean="0"/>
              <a:t> </a:t>
            </a:r>
            <a:r>
              <a:rPr lang="en-US" dirty="0" err="1" smtClean="0"/>
              <a:t>Tidak</a:t>
            </a:r>
            <a:r>
              <a:rPr lang="en-US" dirty="0" smtClean="0"/>
              <a:t> </a:t>
            </a:r>
            <a:r>
              <a:rPr lang="en-US" dirty="0" err="1" smtClean="0"/>
              <a:t>Terencana</a:t>
            </a:r>
            <a:endParaRPr lang="id-ID" dirty="0"/>
          </a:p>
        </p:txBody>
      </p:sp>
      <p:sp>
        <p:nvSpPr>
          <p:cNvPr id="3" name="Content Placeholder 2"/>
          <p:cNvSpPr>
            <a:spLocks noGrp="1"/>
          </p:cNvSpPr>
          <p:nvPr>
            <p:ph idx="1"/>
          </p:nvPr>
        </p:nvSpPr>
        <p:spPr>
          <a:xfrm>
            <a:off x="457200" y="1951037"/>
            <a:ext cx="8229600" cy="4525963"/>
          </a:xfrm>
        </p:spPr>
        <p:txBody>
          <a:bodyPr>
            <a:normAutofit lnSpcReduction="10000"/>
          </a:bodyPr>
          <a:lstStyle/>
          <a:p>
            <a:r>
              <a:rPr lang="en-GB" dirty="0" err="1" smtClean="0"/>
              <a:t>Merupakan</a:t>
            </a:r>
            <a:r>
              <a:rPr lang="en-GB" dirty="0" smtClean="0"/>
              <a:t> </a:t>
            </a:r>
            <a:r>
              <a:rPr lang="en-GB" dirty="0" err="1"/>
              <a:t>pergeseran</a:t>
            </a:r>
            <a:r>
              <a:rPr lang="en-GB" dirty="0"/>
              <a:t> </a:t>
            </a:r>
            <a:r>
              <a:rPr lang="en-GB" dirty="0" err="1"/>
              <a:t>aktivitas</a:t>
            </a:r>
            <a:r>
              <a:rPr lang="en-GB" dirty="0"/>
              <a:t> </a:t>
            </a:r>
            <a:r>
              <a:rPr lang="en-GB" dirty="0" err="1"/>
              <a:t>organisasional</a:t>
            </a:r>
            <a:r>
              <a:rPr lang="en-GB" dirty="0"/>
              <a:t>, </a:t>
            </a:r>
            <a:r>
              <a:rPr lang="en-GB" dirty="0" err="1"/>
              <a:t>karena</a:t>
            </a:r>
            <a:r>
              <a:rPr lang="en-GB" dirty="0"/>
              <a:t> </a:t>
            </a:r>
            <a:r>
              <a:rPr lang="en-GB" dirty="0" err="1"/>
              <a:t>adanya</a:t>
            </a:r>
            <a:r>
              <a:rPr lang="en-GB" dirty="0"/>
              <a:t> </a:t>
            </a:r>
            <a:r>
              <a:rPr lang="en-GB" dirty="0" err="1"/>
              <a:t>kekuatan</a:t>
            </a:r>
            <a:r>
              <a:rPr lang="en-GB" dirty="0"/>
              <a:t> </a:t>
            </a:r>
            <a:r>
              <a:rPr lang="en-GB" dirty="0" err="1"/>
              <a:t>eksternal</a:t>
            </a:r>
            <a:r>
              <a:rPr lang="en-GB" dirty="0"/>
              <a:t> yang </a:t>
            </a:r>
            <a:r>
              <a:rPr lang="en-GB" dirty="0" err="1"/>
              <a:t>berada</a:t>
            </a:r>
            <a:r>
              <a:rPr lang="en-GB" dirty="0"/>
              <a:t> di </a:t>
            </a:r>
            <a:r>
              <a:rPr lang="en-GB" dirty="0" err="1"/>
              <a:t>luar</a:t>
            </a:r>
            <a:r>
              <a:rPr lang="en-GB" dirty="0"/>
              <a:t> </a:t>
            </a:r>
            <a:r>
              <a:rPr lang="en-GB" dirty="0" err="1"/>
              <a:t>kontrol</a:t>
            </a:r>
            <a:r>
              <a:rPr lang="en-GB" dirty="0"/>
              <a:t> </a:t>
            </a:r>
            <a:r>
              <a:rPr lang="en-GB" dirty="0" err="1"/>
              <a:t>organisasi</a:t>
            </a:r>
            <a:r>
              <a:rPr lang="en-GB" dirty="0" smtClean="0"/>
              <a:t>.</a:t>
            </a:r>
          </a:p>
          <a:p>
            <a:pPr lvl="1"/>
            <a:r>
              <a:rPr lang="sv-SE" dirty="0" smtClean="0"/>
              <a:t>Contoh: P</a:t>
            </a:r>
            <a:r>
              <a:rPr lang="id-ID" dirty="0" smtClean="0"/>
              <a:t>erubahan </a:t>
            </a:r>
            <a:r>
              <a:rPr lang="id-ID" dirty="0"/>
              <a:t>yang boleh jadi sangat mendadak dan tidak terduga sebelumnya. Misalnya, pemutusan hubungan kerja mendesak, perubahan pesanan jumlah dan mutu produk tertentu, terjadi kebakaran pabrik, dan pengambilalihan perusahaan oleh pihak berwajib.</a:t>
            </a:r>
          </a:p>
          <a:p>
            <a:pPr lvl="0"/>
            <a:endParaRPr lang="id-ID" dirty="0"/>
          </a:p>
        </p:txBody>
      </p:sp>
    </p:spTree>
    <p:extLst>
      <p:ext uri="{BB962C8B-B14F-4D97-AF65-F5344CB8AC3E}">
        <p14:creationId xmlns:p14="http://schemas.microsoft.com/office/powerpoint/2010/main" val="416679955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4923420"/>
              </p:ext>
            </p:extLst>
          </p:nvPr>
        </p:nvGraphicFramePr>
        <p:xfrm>
          <a:off x="1905000" y="1905000"/>
          <a:ext cx="57150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384789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a:bodyPr>
          <a:lstStyle/>
          <a:p>
            <a:endParaRPr lang="id-ID"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5803" r="1736" b="20988"/>
          <a:stretch/>
        </p:blipFill>
        <p:spPr bwMode="auto">
          <a:xfrm>
            <a:off x="0" y="9144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01380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Manajemen</a:t>
            </a:r>
            <a:r>
              <a:rPr lang="en-US" dirty="0" smtClean="0"/>
              <a:t> </a:t>
            </a:r>
            <a:r>
              <a:rPr lang="en-US" dirty="0" err="1" smtClean="0"/>
              <a:t>Perubahan</a:t>
            </a:r>
            <a:endParaRPr lang="id-ID" dirty="0"/>
          </a:p>
        </p:txBody>
      </p:sp>
      <p:sp>
        <p:nvSpPr>
          <p:cNvPr id="3" name="Content Placeholder 2"/>
          <p:cNvSpPr>
            <a:spLocks noGrp="1"/>
          </p:cNvSpPr>
          <p:nvPr>
            <p:ph idx="1"/>
          </p:nvPr>
        </p:nvSpPr>
        <p:spPr/>
        <p:txBody>
          <a:bodyPr>
            <a:normAutofit lnSpcReduction="10000"/>
          </a:bodyPr>
          <a:lstStyle/>
          <a:p>
            <a:pPr marL="0" indent="0">
              <a:buNone/>
            </a:pPr>
            <a:r>
              <a:rPr lang="id-ID" dirty="0">
                <a:solidFill>
                  <a:srgbClr val="FF0000"/>
                </a:solidFill>
              </a:rPr>
              <a:t>Pengertian</a:t>
            </a:r>
          </a:p>
          <a:p>
            <a:pPr marL="0" indent="0">
              <a:buNone/>
            </a:pPr>
            <a:r>
              <a:rPr lang="id-ID" dirty="0" smtClean="0">
                <a:sym typeface="Wingdings" pitchFamily="2" charset="2"/>
              </a:rPr>
              <a:t> adanya </a:t>
            </a:r>
            <a:r>
              <a:rPr lang="id-ID" dirty="0">
                <a:sym typeface="Wingdings" pitchFamily="2" charset="2"/>
              </a:rPr>
              <a:t>upya mengubah sst dpt dlm cara mengerjakan , berpikir, utk dapat menjadi semkin mahal, sulit, mudah atau yg lain </a:t>
            </a:r>
            <a:endParaRPr lang="en-US" dirty="0" smtClean="0">
              <a:sym typeface="Wingdings" pitchFamily="2" charset="2"/>
            </a:endParaRPr>
          </a:p>
          <a:p>
            <a:r>
              <a:rPr lang="id-ID" dirty="0" smtClean="0">
                <a:sym typeface="Wingdings" pitchFamily="2" charset="2"/>
              </a:rPr>
              <a:t>Mengubah </a:t>
            </a:r>
            <a:r>
              <a:rPr lang="id-ID" dirty="0">
                <a:sym typeface="Wingdings" pitchFamily="2" charset="2"/>
              </a:rPr>
              <a:t>orgnaisasi </a:t>
            </a:r>
            <a:r>
              <a:rPr lang="id-ID" dirty="0" smtClean="0">
                <a:sym typeface="Wingdings" pitchFamily="2" charset="2"/>
              </a:rPr>
              <a:t>= </a:t>
            </a:r>
            <a:r>
              <a:rPr lang="id-ID" dirty="0">
                <a:sym typeface="Wingdings" pitchFamily="2" charset="2"/>
              </a:rPr>
              <a:t>mengubah kinerja </a:t>
            </a:r>
          </a:p>
          <a:p>
            <a:r>
              <a:rPr lang="id-ID" dirty="0">
                <a:sym typeface="Wingdings" pitchFamily="2" charset="2"/>
              </a:rPr>
              <a:t>Perubahan membuat </a:t>
            </a:r>
            <a:r>
              <a:rPr lang="id-ID" dirty="0" smtClean="0">
                <a:sym typeface="Wingdings" pitchFamily="2" charset="2"/>
              </a:rPr>
              <a:t>s</a:t>
            </a:r>
            <a:r>
              <a:rPr lang="en-US" dirty="0" smtClean="0">
                <a:sym typeface="Wingdings" pitchFamily="2" charset="2"/>
              </a:rPr>
              <a:t>e</a:t>
            </a:r>
            <a:r>
              <a:rPr lang="id-ID" dirty="0" smtClean="0">
                <a:sym typeface="Wingdings" pitchFamily="2" charset="2"/>
              </a:rPr>
              <a:t>s</a:t>
            </a:r>
            <a:r>
              <a:rPr lang="en-US" dirty="0" err="1" smtClean="0">
                <a:sym typeface="Wingdings" pitchFamily="2" charset="2"/>
              </a:rPr>
              <a:t>ua</a:t>
            </a:r>
            <a:r>
              <a:rPr lang="id-ID" dirty="0" smtClean="0">
                <a:sym typeface="Wingdings" pitchFamily="2" charset="2"/>
              </a:rPr>
              <a:t>t</a:t>
            </a:r>
            <a:r>
              <a:rPr lang="en-US" dirty="0" smtClean="0">
                <a:sym typeface="Wingdings" pitchFamily="2" charset="2"/>
              </a:rPr>
              <a:t>u</a:t>
            </a:r>
            <a:r>
              <a:rPr lang="id-ID" dirty="0" smtClean="0">
                <a:sym typeface="Wingdings" pitchFamily="2" charset="2"/>
              </a:rPr>
              <a:t> </a:t>
            </a:r>
            <a:r>
              <a:rPr lang="id-ID" dirty="0">
                <a:sym typeface="Wingdings" pitchFamily="2" charset="2"/>
              </a:rPr>
              <a:t>menjadi berbeda. </a:t>
            </a:r>
          </a:p>
          <a:p>
            <a:r>
              <a:rPr lang="id-ID" dirty="0">
                <a:sym typeface="Wingdings" pitchFamily="2" charset="2"/>
              </a:rPr>
              <a:t>La Marsh (2004:36)  perubahan dpt dilihat sbg strukutr, proses, orang dan budaya. </a:t>
            </a:r>
            <a:r>
              <a:rPr lang="id-ID" dirty="0"/>
              <a:t> </a:t>
            </a:r>
          </a:p>
          <a:p>
            <a:endParaRPr lang="id-ID" dirty="0"/>
          </a:p>
          <a:p>
            <a:endParaRPr lang="id-ID" dirty="0"/>
          </a:p>
        </p:txBody>
      </p:sp>
    </p:spTree>
    <p:extLst>
      <p:ext uri="{BB962C8B-B14F-4D97-AF65-F5344CB8AC3E}">
        <p14:creationId xmlns:p14="http://schemas.microsoft.com/office/powerpoint/2010/main" val="255641917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Manajemen</a:t>
            </a:r>
            <a:r>
              <a:rPr lang="en-US" dirty="0" smtClean="0"/>
              <a:t> </a:t>
            </a:r>
            <a:r>
              <a:rPr lang="en-US" dirty="0" err="1" smtClean="0"/>
              <a:t>Perubahan</a:t>
            </a:r>
            <a:endParaRPr lang="id-ID" dirty="0"/>
          </a:p>
        </p:txBody>
      </p:sp>
      <p:sp>
        <p:nvSpPr>
          <p:cNvPr id="3" name="Content Placeholder 2"/>
          <p:cNvSpPr>
            <a:spLocks noGrp="1"/>
          </p:cNvSpPr>
          <p:nvPr>
            <p:ph idx="1"/>
          </p:nvPr>
        </p:nvSpPr>
        <p:spPr/>
        <p:txBody>
          <a:bodyPr>
            <a:normAutofit/>
          </a:bodyPr>
          <a:lstStyle/>
          <a:p>
            <a:pPr marL="0" indent="0" algn="ctr">
              <a:buNone/>
            </a:pPr>
            <a:endParaRPr lang="en-GB" dirty="0" smtClean="0"/>
          </a:p>
          <a:p>
            <a:pPr marL="0" indent="0" algn="ctr">
              <a:buNone/>
            </a:pPr>
            <a:r>
              <a:rPr lang="en-GB" dirty="0" err="1" smtClean="0"/>
              <a:t>Manajemen</a:t>
            </a:r>
            <a:r>
              <a:rPr lang="en-GB" dirty="0" smtClean="0"/>
              <a:t> </a:t>
            </a:r>
            <a:r>
              <a:rPr lang="en-GB" dirty="0" err="1"/>
              <a:t>Perubahan</a:t>
            </a:r>
            <a:r>
              <a:rPr lang="en-GB" dirty="0"/>
              <a:t> </a:t>
            </a:r>
            <a:r>
              <a:rPr lang="en-GB" dirty="0" err="1"/>
              <a:t>adalah</a:t>
            </a:r>
            <a:r>
              <a:rPr lang="en-GB" dirty="0"/>
              <a:t> </a:t>
            </a:r>
            <a:r>
              <a:rPr lang="en-GB" dirty="0" err="1"/>
              <a:t>upaya</a:t>
            </a:r>
            <a:r>
              <a:rPr lang="en-GB" dirty="0"/>
              <a:t> yang </a:t>
            </a:r>
            <a:r>
              <a:rPr lang="en-GB" dirty="0" err="1"/>
              <a:t>dilakukan</a:t>
            </a:r>
            <a:r>
              <a:rPr lang="en-GB" dirty="0"/>
              <a:t> </a:t>
            </a:r>
            <a:r>
              <a:rPr lang="en-GB" dirty="0" err="1"/>
              <a:t>untuk</a:t>
            </a:r>
            <a:r>
              <a:rPr lang="en-GB" dirty="0"/>
              <a:t> </a:t>
            </a:r>
            <a:r>
              <a:rPr lang="en-GB" dirty="0" err="1"/>
              <a:t>mengelola</a:t>
            </a:r>
            <a:r>
              <a:rPr lang="en-GB" dirty="0"/>
              <a:t> </a:t>
            </a:r>
            <a:r>
              <a:rPr lang="en-GB" dirty="0" err="1"/>
              <a:t>akibat-akibat</a:t>
            </a:r>
            <a:r>
              <a:rPr lang="en-GB" dirty="0"/>
              <a:t> yang </a:t>
            </a:r>
            <a:r>
              <a:rPr lang="en-GB" dirty="0" err="1"/>
              <a:t>ditimbulkan</a:t>
            </a:r>
            <a:r>
              <a:rPr lang="en-GB" dirty="0"/>
              <a:t> </a:t>
            </a:r>
            <a:r>
              <a:rPr lang="en-GB" dirty="0" err="1"/>
              <a:t>karena</a:t>
            </a:r>
            <a:r>
              <a:rPr lang="en-GB" dirty="0"/>
              <a:t> </a:t>
            </a:r>
            <a:r>
              <a:rPr lang="en-GB" dirty="0" err="1"/>
              <a:t>terjadinya</a:t>
            </a:r>
            <a:r>
              <a:rPr lang="en-GB" dirty="0"/>
              <a:t> </a:t>
            </a:r>
            <a:r>
              <a:rPr lang="en-GB" dirty="0" err="1"/>
              <a:t>perubahan</a:t>
            </a:r>
            <a:r>
              <a:rPr lang="en-GB" dirty="0"/>
              <a:t> </a:t>
            </a:r>
            <a:r>
              <a:rPr lang="en-GB" dirty="0" err="1"/>
              <a:t>dalam</a:t>
            </a:r>
            <a:r>
              <a:rPr lang="en-GB" dirty="0"/>
              <a:t> </a:t>
            </a:r>
            <a:r>
              <a:rPr lang="en-GB" dirty="0" err="1"/>
              <a:t>organisasi</a:t>
            </a:r>
            <a:r>
              <a:rPr lang="en-GB" dirty="0"/>
              <a:t>. </a:t>
            </a:r>
            <a:r>
              <a:rPr lang="de-DE" dirty="0"/>
              <a:t>Perubahan  dapat terjadi karena sebab-sebab yang berasal dari dalam maupun dari luar organisasi tersebut</a:t>
            </a:r>
            <a:endParaRPr lang="id-ID" dirty="0"/>
          </a:p>
          <a:p>
            <a:endParaRPr lang="id-ID" dirty="0"/>
          </a:p>
        </p:txBody>
      </p:sp>
    </p:spTree>
    <p:extLst>
      <p:ext uri="{BB962C8B-B14F-4D97-AF65-F5344CB8AC3E}">
        <p14:creationId xmlns:p14="http://schemas.microsoft.com/office/powerpoint/2010/main" val="415758145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a:bodyPr>
          <a:lstStyle/>
          <a:p>
            <a:pPr marL="0" indent="0" algn="ctr">
              <a:buNone/>
            </a:pPr>
            <a:r>
              <a:rPr lang="en-US" sz="6600" b="1" dirty="0" smtClean="0">
                <a:solidFill>
                  <a:srgbClr val="FF0000"/>
                </a:solidFill>
              </a:rPr>
              <a:t>MENGAPA</a:t>
            </a:r>
            <a:r>
              <a:rPr lang="en-US" sz="6600" b="1" dirty="0" smtClean="0"/>
              <a:t> </a:t>
            </a:r>
            <a:r>
              <a:rPr lang="en-US" sz="6600" b="1" dirty="0" smtClean="0">
                <a:solidFill>
                  <a:schemeClr val="accent5">
                    <a:lumMod val="60000"/>
                    <a:lumOff val="40000"/>
                  </a:schemeClr>
                </a:solidFill>
              </a:rPr>
              <a:t>HARUS MELAKUKAN </a:t>
            </a:r>
            <a:r>
              <a:rPr lang="en-US" sz="6600" b="1" dirty="0" smtClean="0">
                <a:solidFill>
                  <a:srgbClr val="7030A0"/>
                </a:solidFill>
              </a:rPr>
              <a:t>PERUBAHAN?</a:t>
            </a:r>
            <a:endParaRPr lang="id-ID" sz="6600" b="1" dirty="0">
              <a:solidFill>
                <a:srgbClr val="7030A0"/>
              </a:solidFill>
            </a:endParaRPr>
          </a:p>
        </p:txBody>
      </p:sp>
    </p:spTree>
    <p:extLst>
      <p:ext uri="{BB962C8B-B14F-4D97-AF65-F5344CB8AC3E}">
        <p14:creationId xmlns:p14="http://schemas.microsoft.com/office/powerpoint/2010/main" val="188981291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Alasannya</a:t>
            </a:r>
            <a:r>
              <a:rPr lang="en-US" dirty="0" smtClean="0"/>
              <a:t>…</a:t>
            </a:r>
            <a:endParaRPr lang="id-ID" dirty="0"/>
          </a:p>
        </p:txBody>
      </p:sp>
      <p:sp>
        <p:nvSpPr>
          <p:cNvPr id="3" name="Content Placeholder 2"/>
          <p:cNvSpPr>
            <a:spLocks noGrp="1"/>
          </p:cNvSpPr>
          <p:nvPr>
            <p:ph idx="1"/>
          </p:nvPr>
        </p:nvSpPr>
        <p:spPr/>
        <p:txBody>
          <a:bodyPr>
            <a:normAutofit fontScale="47500" lnSpcReduction="20000"/>
          </a:bodyPr>
          <a:lstStyle/>
          <a:p>
            <a:r>
              <a:rPr lang="id-ID" sz="6600" dirty="0"/>
              <a:t>Hakikatnya kehidupan tumbuh dan </a:t>
            </a:r>
            <a:r>
              <a:rPr lang="id-ID" sz="6600" dirty="0" smtClean="0"/>
              <a:t>berkembang  </a:t>
            </a:r>
            <a:r>
              <a:rPr lang="id-ID" sz="6600" dirty="0"/>
              <a:t>= perubahan </a:t>
            </a:r>
          </a:p>
          <a:p>
            <a:endParaRPr lang="id-ID" sz="6600" dirty="0"/>
          </a:p>
          <a:p>
            <a:r>
              <a:rPr lang="id-ID" sz="6600" dirty="0" smtClean="0"/>
              <a:t>Fakto</a:t>
            </a:r>
            <a:r>
              <a:rPr lang="en-US" sz="6600" dirty="0" smtClean="0"/>
              <a:t>r</a:t>
            </a:r>
            <a:r>
              <a:rPr lang="id-ID" sz="6600" dirty="0" smtClean="0"/>
              <a:t> </a:t>
            </a:r>
            <a:r>
              <a:rPr lang="id-ID" sz="6600" dirty="0"/>
              <a:t>ekternal  (FE) dan Faktor  </a:t>
            </a:r>
            <a:r>
              <a:rPr lang="id-ID" sz="6600" dirty="0" smtClean="0"/>
              <a:t>internal </a:t>
            </a:r>
            <a:r>
              <a:rPr lang="id-ID" sz="6600" dirty="0"/>
              <a:t>(</a:t>
            </a:r>
            <a:r>
              <a:rPr lang="id-ID" sz="6600" dirty="0" smtClean="0"/>
              <a:t>FI)</a:t>
            </a:r>
            <a:endParaRPr lang="en-US" sz="6600" dirty="0" smtClean="0"/>
          </a:p>
          <a:p>
            <a:pPr lvl="1"/>
            <a:r>
              <a:rPr lang="id-ID" sz="6200" dirty="0" smtClean="0"/>
              <a:t>FE </a:t>
            </a:r>
            <a:r>
              <a:rPr lang="id-ID" sz="6200" dirty="0">
                <a:sym typeface="Wingdings" pitchFamily="2" charset="2"/>
              </a:rPr>
              <a:t> mendorong terjadinya </a:t>
            </a:r>
            <a:r>
              <a:rPr lang="id-ID" sz="6200" dirty="0" smtClean="0">
                <a:sym typeface="Wingdings" pitchFamily="2" charset="2"/>
              </a:rPr>
              <a:t>perubahan  </a:t>
            </a:r>
            <a:endParaRPr lang="en-US" sz="6200" dirty="0" smtClean="0">
              <a:sym typeface="Wingdings" pitchFamily="2" charset="2"/>
            </a:endParaRPr>
          </a:p>
          <a:p>
            <a:pPr lvl="1"/>
            <a:r>
              <a:rPr lang="id-ID" sz="6600" dirty="0" smtClean="0">
                <a:sym typeface="Wingdings" pitchFamily="2" charset="2"/>
              </a:rPr>
              <a:t>FI </a:t>
            </a:r>
            <a:r>
              <a:rPr lang="id-ID" sz="6600" dirty="0">
                <a:sym typeface="Wingdings" pitchFamily="2" charset="2"/>
              </a:rPr>
              <a:t> menjadi kebutuhan yang dirasakan  </a:t>
            </a:r>
          </a:p>
          <a:p>
            <a:endParaRPr lang="id-ID" sz="6600" dirty="0">
              <a:sym typeface="Wingdings" pitchFamily="2" charset="2"/>
            </a:endParaRPr>
          </a:p>
          <a:p>
            <a:r>
              <a:rPr lang="id-ID" sz="6600" dirty="0">
                <a:sym typeface="Wingdings" pitchFamily="2" charset="2"/>
              </a:rPr>
              <a:t>Perlu pemahaman yg baik utk mengurangi </a:t>
            </a:r>
            <a:r>
              <a:rPr lang="id-ID" sz="6600" dirty="0" smtClean="0">
                <a:sym typeface="Wingdings" pitchFamily="2" charset="2"/>
              </a:rPr>
              <a:t>resistensi </a:t>
            </a:r>
            <a:r>
              <a:rPr lang="id-ID" sz="6600" dirty="0">
                <a:sym typeface="Wingdings" pitchFamily="2" charset="2"/>
              </a:rPr>
              <a:t>thd perubahan </a:t>
            </a:r>
            <a:endParaRPr lang="id-ID" sz="6600" dirty="0"/>
          </a:p>
          <a:p>
            <a:pPr marL="0" indent="0" algn="ctr">
              <a:buNone/>
            </a:pPr>
            <a:endParaRPr lang="id-ID" sz="6600" b="1" dirty="0">
              <a:solidFill>
                <a:srgbClr val="7030A0"/>
              </a:solidFill>
            </a:endParaRPr>
          </a:p>
        </p:txBody>
      </p:sp>
    </p:spTree>
    <p:extLst>
      <p:ext uri="{BB962C8B-B14F-4D97-AF65-F5344CB8AC3E}">
        <p14:creationId xmlns:p14="http://schemas.microsoft.com/office/powerpoint/2010/main" val="28015421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Alasannya</a:t>
            </a:r>
            <a:r>
              <a:rPr lang="en-US" dirty="0" smtClean="0"/>
              <a:t>…</a:t>
            </a:r>
            <a:endParaRPr lang="id-ID" dirty="0"/>
          </a:p>
        </p:txBody>
      </p:sp>
      <p:sp>
        <p:nvSpPr>
          <p:cNvPr id="3" name="Content Placeholder 2"/>
          <p:cNvSpPr>
            <a:spLocks noGrp="1"/>
          </p:cNvSpPr>
          <p:nvPr>
            <p:ph idx="1"/>
          </p:nvPr>
        </p:nvSpPr>
        <p:spPr/>
        <p:txBody>
          <a:bodyPr>
            <a:normAutofit fontScale="70000" lnSpcReduction="20000"/>
          </a:bodyPr>
          <a:lstStyle/>
          <a:p>
            <a:r>
              <a:rPr lang="id-ID" sz="4000" dirty="0"/>
              <a:t>Perubahan </a:t>
            </a:r>
            <a:r>
              <a:rPr lang="id-ID" sz="4000" dirty="0" smtClean="0"/>
              <a:t>m</a:t>
            </a:r>
            <a:r>
              <a:rPr lang="en-US" sz="4000" dirty="0" err="1" smtClean="0"/>
              <a:t>eru</a:t>
            </a:r>
            <a:r>
              <a:rPr lang="id-ID" sz="4000" dirty="0" smtClean="0"/>
              <a:t>p</a:t>
            </a:r>
            <a:r>
              <a:rPr lang="en-US" sz="4000" dirty="0" err="1" smtClean="0"/>
              <a:t>akan</a:t>
            </a:r>
            <a:r>
              <a:rPr lang="id-ID" sz="4000" dirty="0" smtClean="0"/>
              <a:t> </a:t>
            </a:r>
            <a:r>
              <a:rPr lang="id-ID" sz="4000" dirty="0"/>
              <a:t>hal yg tdk dpt dihindari </a:t>
            </a:r>
            <a:r>
              <a:rPr lang="id-ID" sz="4000" dirty="0">
                <a:sym typeface="Wingdings" pitchFamily="2" charset="2"/>
              </a:rPr>
              <a:t> berpeluang utk resistensi, </a:t>
            </a:r>
            <a:r>
              <a:rPr lang="en-US" sz="4000" dirty="0" smtClean="0">
                <a:sym typeface="Wingdings" pitchFamily="2" charset="2"/>
              </a:rPr>
              <a:t>t</a:t>
            </a:r>
            <a:r>
              <a:rPr lang="id-ID" sz="4000" dirty="0" smtClean="0">
                <a:sym typeface="Wingdings" pitchFamily="2" charset="2"/>
              </a:rPr>
              <a:t>ranparansi</a:t>
            </a:r>
            <a:r>
              <a:rPr lang="id-ID" sz="4000" dirty="0">
                <a:sym typeface="Wingdings" pitchFamily="2" charset="2"/>
              </a:rPr>
              <a:t>, </a:t>
            </a:r>
            <a:r>
              <a:rPr lang="en-US" sz="4000" dirty="0" smtClean="0">
                <a:sym typeface="Wingdings" pitchFamily="2" charset="2"/>
              </a:rPr>
              <a:t>k</a:t>
            </a:r>
            <a:r>
              <a:rPr lang="id-ID" sz="4000" dirty="0" smtClean="0">
                <a:sym typeface="Wingdings" pitchFamily="2" charset="2"/>
              </a:rPr>
              <a:t>omunikasi  </a:t>
            </a:r>
            <a:endParaRPr lang="id-ID" sz="4000" dirty="0">
              <a:sym typeface="Wingdings" pitchFamily="2" charset="2"/>
            </a:endParaRPr>
          </a:p>
          <a:p>
            <a:endParaRPr lang="id-ID" sz="4000" dirty="0">
              <a:sym typeface="Wingdings" pitchFamily="2" charset="2"/>
            </a:endParaRPr>
          </a:p>
          <a:p>
            <a:r>
              <a:rPr lang="id-ID" sz="4000" dirty="0">
                <a:solidFill>
                  <a:srgbClr val="FF0000"/>
                </a:solidFill>
                <a:sym typeface="Wingdings" pitchFamily="2" charset="2"/>
              </a:rPr>
              <a:t>Pernyataan mendasar dlm mendiagnosisi perubahan </a:t>
            </a:r>
          </a:p>
          <a:p>
            <a:endParaRPr lang="id-ID" sz="4000" dirty="0">
              <a:sym typeface="Wingdings" pitchFamily="2" charset="2"/>
            </a:endParaRPr>
          </a:p>
          <a:p>
            <a:pPr marL="742950" indent="-742950">
              <a:buFont typeface="+mj-lt"/>
              <a:buAutoNum type="arabicPeriod"/>
            </a:pPr>
            <a:r>
              <a:rPr lang="id-ID" sz="4000" dirty="0" smtClean="0">
                <a:sym typeface="Wingdings" pitchFamily="2" charset="2"/>
              </a:rPr>
              <a:t>Bagaiman </a:t>
            </a:r>
            <a:r>
              <a:rPr lang="id-ID" sz="4000" dirty="0">
                <a:sym typeface="Wingdings" pitchFamily="2" charset="2"/>
              </a:rPr>
              <a:t>kita tahu ada </a:t>
            </a:r>
            <a:r>
              <a:rPr lang="id-ID" sz="4000" dirty="0" smtClean="0">
                <a:sym typeface="Wingdings" pitchFamily="2" charset="2"/>
              </a:rPr>
              <a:t>s</a:t>
            </a:r>
            <a:r>
              <a:rPr lang="en-US" sz="4000" dirty="0" smtClean="0">
                <a:sym typeface="Wingdings" pitchFamily="2" charset="2"/>
              </a:rPr>
              <a:t>e</a:t>
            </a:r>
            <a:r>
              <a:rPr lang="id-ID" sz="4000" dirty="0" smtClean="0">
                <a:sym typeface="Wingdings" pitchFamily="2" charset="2"/>
              </a:rPr>
              <a:t>s</a:t>
            </a:r>
            <a:r>
              <a:rPr lang="en-US" sz="4000" dirty="0" err="1" smtClean="0">
                <a:sym typeface="Wingdings" pitchFamily="2" charset="2"/>
              </a:rPr>
              <a:t>ua</a:t>
            </a:r>
            <a:r>
              <a:rPr lang="id-ID" sz="4000" dirty="0" smtClean="0">
                <a:sym typeface="Wingdings" pitchFamily="2" charset="2"/>
              </a:rPr>
              <a:t>t</a:t>
            </a:r>
            <a:r>
              <a:rPr lang="en-US" sz="4000" dirty="0" smtClean="0">
                <a:sym typeface="Wingdings" pitchFamily="2" charset="2"/>
              </a:rPr>
              <a:t>u</a:t>
            </a:r>
            <a:r>
              <a:rPr lang="id-ID" sz="4000" dirty="0" smtClean="0">
                <a:sym typeface="Wingdings" pitchFamily="2" charset="2"/>
              </a:rPr>
              <a:t> </a:t>
            </a:r>
            <a:r>
              <a:rPr lang="id-ID" sz="4000" dirty="0">
                <a:sym typeface="Wingdings" pitchFamily="2" charset="2"/>
              </a:rPr>
              <a:t>yg salah pada keadaan sekarang ?  </a:t>
            </a:r>
          </a:p>
          <a:p>
            <a:pPr marL="742950" indent="-742950">
              <a:buFont typeface="+mj-lt"/>
              <a:buAutoNum type="arabicPeriod"/>
            </a:pPr>
            <a:r>
              <a:rPr lang="id-ID" sz="4000" dirty="0" smtClean="0">
                <a:sym typeface="Wingdings" pitchFamily="2" charset="2"/>
              </a:rPr>
              <a:t>Aspek </a:t>
            </a:r>
            <a:r>
              <a:rPr lang="id-ID" sz="4000" dirty="0">
                <a:sym typeface="Wingdings" pitchFamily="2" charset="2"/>
              </a:rPr>
              <a:t>apa dari keadaan sekarang ini yg tdk dpt tetap sama ( hrs berubah)  </a:t>
            </a:r>
            <a:r>
              <a:rPr lang="en-US" sz="4000" dirty="0" smtClean="0">
                <a:sym typeface="Wingdings" pitchFamily="2" charset="2"/>
              </a:rPr>
              <a:t>?</a:t>
            </a:r>
            <a:endParaRPr lang="id-ID" sz="4000" dirty="0">
              <a:sym typeface="Wingdings" pitchFamily="2" charset="2"/>
            </a:endParaRPr>
          </a:p>
          <a:p>
            <a:pPr marL="742950" indent="-742950">
              <a:buFont typeface="+mj-lt"/>
              <a:buAutoNum type="arabicPeriod"/>
            </a:pPr>
            <a:r>
              <a:rPr lang="id-ID" sz="4000" dirty="0" smtClean="0">
                <a:sym typeface="Wingdings" pitchFamily="2" charset="2"/>
              </a:rPr>
              <a:t>Seberapa </a:t>
            </a:r>
            <a:r>
              <a:rPr lang="id-ID" sz="4000" dirty="0">
                <a:sym typeface="Wingdings" pitchFamily="2" charset="2"/>
              </a:rPr>
              <a:t>serius </a:t>
            </a:r>
            <a:r>
              <a:rPr lang="id-ID" sz="4000" dirty="0" smtClean="0">
                <a:sym typeface="Wingdings" pitchFamily="2" charset="2"/>
              </a:rPr>
              <a:t>masalahnya</a:t>
            </a:r>
            <a:r>
              <a:rPr lang="en-US" sz="4000" dirty="0" smtClean="0">
                <a:sym typeface="Wingdings" pitchFamily="2" charset="2"/>
              </a:rPr>
              <a:t> ?</a:t>
            </a:r>
            <a:endParaRPr lang="id-ID" sz="4000" dirty="0"/>
          </a:p>
        </p:txBody>
      </p:sp>
    </p:spTree>
    <p:extLst>
      <p:ext uri="{BB962C8B-B14F-4D97-AF65-F5344CB8AC3E}">
        <p14:creationId xmlns:p14="http://schemas.microsoft.com/office/powerpoint/2010/main" val="397841305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Tujuan</a:t>
            </a:r>
            <a:r>
              <a:rPr lang="en-US" dirty="0" smtClean="0"/>
              <a:t> </a:t>
            </a:r>
            <a:r>
              <a:rPr lang="en-US" dirty="0" err="1" smtClean="0"/>
              <a:t>Perubahan</a:t>
            </a:r>
            <a:endParaRPr lang="id-ID" dirty="0"/>
          </a:p>
        </p:txBody>
      </p:sp>
      <p:sp>
        <p:nvSpPr>
          <p:cNvPr id="3" name="Content Placeholder 2"/>
          <p:cNvSpPr>
            <a:spLocks noGrp="1"/>
          </p:cNvSpPr>
          <p:nvPr>
            <p:ph idx="1"/>
          </p:nvPr>
        </p:nvSpPr>
        <p:spPr/>
        <p:txBody>
          <a:bodyPr>
            <a:normAutofit fontScale="92500" lnSpcReduction="10000"/>
          </a:bodyPr>
          <a:lstStyle/>
          <a:p>
            <a:r>
              <a:rPr lang="de-DE" dirty="0"/>
              <a:t>Perubahan mempunyai manfaat bagi kelangsungan hidup suatu organisasi, tanpa adanya perubahan maka dapat dipastikan bahwa usia organisasi tidak akan bertahan </a:t>
            </a:r>
            <a:r>
              <a:rPr lang="de-DE" dirty="0" smtClean="0"/>
              <a:t>lama.</a:t>
            </a:r>
          </a:p>
          <a:p>
            <a:r>
              <a:rPr lang="de-DE" dirty="0" smtClean="0"/>
              <a:t>Perubahan </a:t>
            </a:r>
            <a:r>
              <a:rPr lang="de-DE" dirty="0"/>
              <a:t>bertujuan agar organisasi tidak menjadi statis melainkan tetap dinamis dalam menghadapi perkembangan jaman, kemajuan teknologi dan dibidang pelayanan kesehatan adalah peningkatan kesadaran pasen akan pelayanan yang berkualitas</a:t>
            </a:r>
            <a:endParaRPr lang="id-ID" sz="4000" dirty="0"/>
          </a:p>
        </p:txBody>
      </p:sp>
    </p:spTree>
    <p:extLst>
      <p:ext uri="{BB962C8B-B14F-4D97-AF65-F5344CB8AC3E}">
        <p14:creationId xmlns:p14="http://schemas.microsoft.com/office/powerpoint/2010/main" val="94227818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693</Words>
  <Application>Microsoft Office PowerPoint</Application>
  <PresentationFormat>On-screen Show (4:3)</PresentationFormat>
  <Paragraphs>93</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KEMAMPUAN AKHIR YANG DIHARAPKAN</vt:lpstr>
      <vt:lpstr>PowerPoint Presentation</vt:lpstr>
      <vt:lpstr>Manajemen Perubahan</vt:lpstr>
      <vt:lpstr>Manajemen Perubahan</vt:lpstr>
      <vt:lpstr>PowerPoint Presentation</vt:lpstr>
      <vt:lpstr>Alasannya…</vt:lpstr>
      <vt:lpstr>Alasannya…</vt:lpstr>
      <vt:lpstr>Tujuan Perubahan</vt:lpstr>
      <vt:lpstr>3 Tipe Perubahan</vt:lpstr>
      <vt:lpstr>Perubahan Rutin</vt:lpstr>
      <vt:lpstr>Perubahan Rutin</vt:lpstr>
      <vt:lpstr>Perubahan Peningkatan</vt:lpstr>
      <vt:lpstr>Perubahan Peningkatan</vt:lpstr>
      <vt:lpstr>Perubahan Inovatif</vt:lpstr>
      <vt:lpstr>Perubahan Inovatif</vt:lpstr>
      <vt:lpstr>2 Jenis Perubahan  Menurut Greenberg dan Baron</vt:lpstr>
      <vt:lpstr>Perubahan Terencana</vt:lpstr>
      <vt:lpstr>Perubahan Tidak Terencana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Staff</dc:creator>
  <cp:lastModifiedBy>Staff</cp:lastModifiedBy>
  <cp:revision>17</cp:revision>
  <dcterms:created xsi:type="dcterms:W3CDTF">2017-10-27T04:04:42Z</dcterms:created>
  <dcterms:modified xsi:type="dcterms:W3CDTF">2017-11-21T06:06:52Z</dcterms:modified>
</cp:coreProperties>
</file>