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19"/>
  </p:notesMasterIdLst>
  <p:sldIdLst>
    <p:sldId id="421" r:id="rId3"/>
    <p:sldId id="312" r:id="rId4"/>
    <p:sldId id="408" r:id="rId5"/>
    <p:sldId id="409" r:id="rId6"/>
    <p:sldId id="398" r:id="rId7"/>
    <p:sldId id="410" r:id="rId8"/>
    <p:sldId id="333" r:id="rId9"/>
    <p:sldId id="383" r:id="rId10"/>
    <p:sldId id="384" r:id="rId11"/>
    <p:sldId id="334" r:id="rId12"/>
    <p:sldId id="382" r:id="rId13"/>
    <p:sldId id="412" r:id="rId14"/>
    <p:sldId id="413" r:id="rId15"/>
    <p:sldId id="411" r:id="rId16"/>
    <p:sldId id="420" r:id="rId17"/>
    <p:sldId id="42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8A"/>
    <a:srgbClr val="006666"/>
    <a:srgbClr val="0039AC"/>
    <a:srgbClr val="FF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4364" autoAdjust="0"/>
    <p:restoredTop sz="98532" autoAdjust="0"/>
  </p:normalViewPr>
  <p:slideViewPr>
    <p:cSldViewPr>
      <p:cViewPr varScale="1">
        <p:scale>
          <a:sx n="73" d="100"/>
          <a:sy n="73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F108D5C-F422-4BCA-877D-04CCC6A17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DCB09A-7167-40F1-A488-7BC24E35162B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11200"/>
            <a:ext cx="4546600" cy="34099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333875"/>
            <a:ext cx="5030788" cy="412115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0B6D18-B160-4CF0-9719-9AB7DB8C8DDD}" type="slidenum">
              <a:rPr lang="en-US"/>
              <a:pPr/>
              <a:t>12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11200"/>
            <a:ext cx="4546600" cy="340995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333875"/>
            <a:ext cx="5030788" cy="41211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7918CC-B7EC-49F6-8FE5-B109A5058770}" type="slidenum">
              <a:rPr lang="en-US"/>
              <a:pPr/>
              <a:t>3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11200"/>
            <a:ext cx="4546600" cy="34099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333875"/>
            <a:ext cx="5030788" cy="41211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72DC45-ECA7-454E-BE11-E6C499CE55BA}" type="slidenum">
              <a:rPr lang="en-US"/>
              <a:pPr/>
              <a:t>4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11200"/>
            <a:ext cx="4546600" cy="34099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333875"/>
            <a:ext cx="5030788" cy="41211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C243B2-D5FA-4D16-94F4-2E785414A17E}" type="slidenum">
              <a:rPr lang="en-US"/>
              <a:pPr/>
              <a:t>6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11200"/>
            <a:ext cx="4546600" cy="34099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333875"/>
            <a:ext cx="5030788" cy="41211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345CE8-2A29-4FE7-90D6-03F41CCF2ADA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11200"/>
            <a:ext cx="4546600" cy="34099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333875"/>
            <a:ext cx="5030788" cy="412115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BCFED8-5419-4CF3-9700-F72FC5F9F5C4}" type="slidenum">
              <a:rPr lang="en-US"/>
              <a:pPr/>
              <a:t>8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11200"/>
            <a:ext cx="4546600" cy="340995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333875"/>
            <a:ext cx="5030788" cy="41211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697AE0-E1AD-4A6C-99A0-A00E7C2E129F}" type="slidenum">
              <a:rPr lang="en-US"/>
              <a:pPr/>
              <a:t>9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11200"/>
            <a:ext cx="4546600" cy="3409950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333875"/>
            <a:ext cx="5030788" cy="41211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4370E8-FB6D-4B3E-94A5-6D006C894F21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11200"/>
            <a:ext cx="4546600" cy="34099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333875"/>
            <a:ext cx="5030788" cy="412115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1BAC9F-E3F6-4FC7-A612-CA18D328B198}" type="slidenum">
              <a:rPr lang="en-US"/>
              <a:pPr/>
              <a:t>11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11200"/>
            <a:ext cx="4546600" cy="340995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333875"/>
            <a:ext cx="5030788" cy="41211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A5494-331B-4C25-8C40-AC38A6770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D7950-DF33-4403-8CED-EB0768C79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5097B-6B65-4439-A574-E8ECF6DB8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1E4CD-B56B-4A71-B844-6465971C9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F12BF-CB27-4C7F-8B4A-05CDD4EB9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1180-A3CD-4179-B88F-13CC096D5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F0B52-54C7-4A2B-AEF2-CC5E76936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46031-F5F5-4871-85F9-3314206B0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C6221-8194-4CF5-B267-EABE98DBA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7" descr="logo-spiritmarco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65D0C-1606-4A34-9CF0-2FF173973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EC0A2-E128-40BD-9C0C-7D3A86AA7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7C5C5-A1EB-408A-9C3E-785E76EA9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8838E-DA78-4DB4-BC9B-C83CBEA12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A914E-69CF-46C6-9027-B9AD43CB1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206F4-AE79-450D-A8EE-347F9AE63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D02DA0C-D1D3-49C3-B3F2-4FA9B1586B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6DA81-F0C9-426D-BFEF-EA826D39D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05C36-3B4D-4ED0-91B4-C10AF0F1E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8B98B-0F11-4502-8463-5CA66956B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8CC12-9F93-415A-A670-DA0A837A4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9EF71-CF69-49A9-8D7C-282E1A5DC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AB8BD-C38F-4811-8D9E-3FECEE310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1FE33-F87B-4D55-AC65-C060409F6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67818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7104F8B-1087-4EF0-9E12-087543A24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7" descr="logo-spiritmarcom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39000" y="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67818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7909FADC-8223-4415-B5E2-8560DFDF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80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ress.linkedin.co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743200"/>
            <a:ext cx="7772400" cy="8382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4000" b="1" dirty="0" smtClean="0">
                <a:solidFill>
                  <a:srgbClr val="002E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Newsworthy </a:t>
            </a:r>
            <a:r>
              <a:rPr lang="en-US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Marketing</a:t>
            </a:r>
            <a:r>
              <a:rPr lang="en-US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endParaRPr lang="en-US" sz="4000" b="1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90800" y="5799138"/>
            <a:ext cx="3303587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rgbClr val="111111"/>
                </a:solidFill>
              </a:rPr>
              <a:t>Hifni</a:t>
            </a:r>
            <a:r>
              <a:rPr lang="en-US" sz="2000" b="1" dirty="0">
                <a:solidFill>
                  <a:srgbClr val="111111"/>
                </a:solidFill>
              </a:rPr>
              <a:t> </a:t>
            </a:r>
            <a:r>
              <a:rPr lang="en-US" sz="2000" b="1" dirty="0" err="1">
                <a:solidFill>
                  <a:srgbClr val="111111"/>
                </a:solidFill>
              </a:rPr>
              <a:t>Alifahmi</a:t>
            </a:r>
            <a:endParaRPr lang="en-US" sz="2000" b="1" dirty="0">
              <a:solidFill>
                <a:srgbClr val="111111"/>
              </a:solidFill>
            </a:endParaRPr>
          </a:p>
          <a:p>
            <a:pPr algn="ctr"/>
            <a:r>
              <a:rPr lang="en-US" dirty="0">
                <a:solidFill>
                  <a:srgbClr val="111111"/>
                </a:solidFill>
              </a:rPr>
              <a:t>Email: alifahmi21@yahoo.com</a:t>
            </a:r>
          </a:p>
        </p:txBody>
      </p:sp>
      <p:pic>
        <p:nvPicPr>
          <p:cNvPr id="6" name="Picture 2061" descr="VCU wants to connect with you."/>
          <p:cNvPicPr>
            <a:picLocks noChangeAspect="1" noChangeArrowheads="1"/>
          </p:cNvPicPr>
          <p:nvPr/>
        </p:nvPicPr>
        <p:blipFill>
          <a:blip r:embed="rId2" cstate="print"/>
          <a:srcRect t="35341" r="34035"/>
          <a:stretch>
            <a:fillRect/>
          </a:stretch>
        </p:blipFill>
        <p:spPr bwMode="auto">
          <a:xfrm>
            <a:off x="5257800" y="4800600"/>
            <a:ext cx="3810000" cy="6217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4" descr="Home">
            <a:hlinkClick r:id="rId3" tooltip="Hom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886200" y="4852696"/>
            <a:ext cx="1454175" cy="557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0" y="4572000"/>
            <a:ext cx="838200" cy="409575"/>
          </a:xfrm>
          <a:prstGeom prst="chevron">
            <a:avLst>
              <a:gd name="adj" fmla="val 28320"/>
            </a:avLst>
          </a:prstGeom>
          <a:gradFill rotWithShape="1">
            <a:gsLst>
              <a:gs pos="0">
                <a:srgbClr val="3366FF"/>
              </a:gs>
              <a:gs pos="50000">
                <a:schemeClr val="bg1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/>
              <a:t>   </a:t>
            </a:r>
            <a:r>
              <a:rPr lang="en-US" sz="1200" b="1" dirty="0" smtClean="0"/>
              <a:t>SAP#03</a:t>
            </a:r>
            <a:endParaRPr lang="en-US" sz="12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33400" y="457200"/>
            <a:ext cx="678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Newsworthy Marketing:</a:t>
            </a:r>
          </a:p>
          <a:p>
            <a:pPr algn="ctr">
              <a:lnSpc>
                <a:spcPct val="90000"/>
              </a:lnSpc>
            </a:pPr>
            <a:r>
              <a:rPr lang="en-US" sz="3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Pemasaran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3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Bernilai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3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Berita</a:t>
            </a:r>
            <a:endParaRPr 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257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449388" y="2528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449388" y="2528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27078" name="Group 102"/>
          <p:cNvGraphicFramePr>
            <a:graphicFrameLocks noGrp="1"/>
          </p:cNvGraphicFramePr>
          <p:nvPr/>
        </p:nvGraphicFramePr>
        <p:xfrm>
          <a:off x="838200" y="1295400"/>
          <a:ext cx="7772400" cy="5109402"/>
        </p:xfrm>
        <a:graphic>
          <a:graphicData uri="http://schemas.openxmlformats.org/drawingml/2006/table">
            <a:tbl>
              <a:tblPr/>
              <a:tblGrid>
                <a:gridCol w="2057400"/>
                <a:gridCol w="2971800"/>
                <a:gridCol w="2743200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News-Value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Korporat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/Personal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Produk/Brand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Success Story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Kompas 40 Tahun</a:t>
                      </a:r>
                      <a:b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</a:b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BNI 60 Tahun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Produksi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ke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sejuta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Continuity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(follow-up story)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Gebyar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BCA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Seri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baru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HP Nokia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Indonesian Idol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Mamamia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Extraordinary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(Unusualness) 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Keluarga Intan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(suami- isteri panutan)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Cap Lang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Jemuran terpanjang Rinso (Rekor MURI)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Humor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Pelawak </a:t>
                      </a: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Tukul-Basuki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Untung Beliung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BRI?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Uniqueness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Ayo Melangkah Bersama Anlene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Agen 1000 Sunlight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Significance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Penjualan Sejuta Kijang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Catwalk terpanjang Manhattan Card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Struggle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Ferry Suntoro RCTI disandera GAM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Rinso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Ayo Main,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Jangan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Takut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Kotor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838200" y="228600"/>
            <a:ext cx="594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Marketing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PR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Rinso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02404" name="Picture 4" descr="rinso-ayomain-pe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055688"/>
            <a:ext cx="8839200" cy="5811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324600" y="5943600"/>
            <a:ext cx="274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80000"/>
              </a:lnSpc>
            </a:pPr>
            <a:r>
              <a:rPr lang="en-US" sz="3200" b="1">
                <a:solidFill>
                  <a:schemeClr val="accent2"/>
                </a:solidFill>
              </a:rPr>
              <a:t>Pemasaran</a:t>
            </a:r>
          </a:p>
          <a:p>
            <a:pPr algn="ctr">
              <a:lnSpc>
                <a:spcPct val="80000"/>
              </a:lnSpc>
            </a:pPr>
            <a:r>
              <a:rPr lang="en-US" sz="2600" b="1">
                <a:solidFill>
                  <a:srgbClr val="FF3300"/>
                </a:solidFill>
              </a:rPr>
              <a:t>Bernilai Berita</a:t>
            </a:r>
          </a:p>
        </p:txBody>
      </p:sp>
      <p:pic>
        <p:nvPicPr>
          <p:cNvPr id="15363" name="Picture 5" descr="toyota avanz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" y="82550"/>
            <a:ext cx="6924675" cy="578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swa 10-07-1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3813"/>
            <a:ext cx="5105400" cy="675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676400"/>
            <a:ext cx="23622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en-US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Event Marketing/PR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nestle-cerelac ibu cemerla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0" y="1338263"/>
            <a:ext cx="3752850" cy="483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5" descr="nestle-cerel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295400"/>
            <a:ext cx="382587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381000" y="274638"/>
            <a:ext cx="6705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Event Marketing PR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02076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</a:rPr>
              <a:t>5 Degrees of </a:t>
            </a:r>
            <a:br>
              <a:rPr lang="en-US" sz="2800" dirty="0" smtClean="0">
                <a:solidFill>
                  <a:srgbClr val="002060"/>
                </a:solidFill>
                <a:latin typeface="Verdana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Verdana" pitchFamily="34" charset="0"/>
              </a:rPr>
              <a:t>Customer Bonding</a:t>
            </a:r>
            <a:endParaRPr lang="en-US" sz="4000" dirty="0">
              <a:solidFill>
                <a:srgbClr val="FF0000"/>
              </a:solidFill>
              <a:latin typeface="Verdana" pitchFamily="34" charset="0"/>
            </a:endParaRPr>
          </a:p>
        </p:txBody>
      </p:sp>
      <p:pic>
        <p:nvPicPr>
          <p:cNvPr id="4" name="Picture 3" descr="Customer Bonding cover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584036"/>
            <a:ext cx="3352800" cy="4368800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257800" y="4267200"/>
            <a:ext cx="3200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>
              <a:buFontTx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Awareness Bonding</a:t>
            </a:r>
          </a:p>
          <a:p>
            <a:pPr marL="228600" indent="-228600">
              <a:buFontTx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Identity Bonding</a:t>
            </a:r>
          </a:p>
          <a:p>
            <a:pPr marL="228600" indent="-228600">
              <a:buFontTx/>
              <a:buChar char="•"/>
            </a:pPr>
            <a:r>
              <a:rPr lang="en-US" sz="2400" dirty="0" smtClean="0">
                <a:latin typeface="Times New Roman" pitchFamily="18" charset="0"/>
              </a:rPr>
              <a:t>Relationship Bonding</a:t>
            </a:r>
          </a:p>
          <a:p>
            <a:pPr marL="228600" indent="-228600">
              <a:buFontTx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Community Bonding</a:t>
            </a:r>
            <a:endParaRPr lang="en-US" sz="2400" dirty="0">
              <a:solidFill>
                <a:srgbClr val="C00000"/>
              </a:solidFill>
              <a:latin typeface="Times New Roman" pitchFamily="18" charset="0"/>
            </a:endParaRPr>
          </a:p>
          <a:p>
            <a:pPr marL="228600" indent="-228600">
              <a:buFontTx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Advocacy Bonding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Profil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Sekilas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Dr. </a:t>
            </a:r>
            <a:r>
              <a:rPr lang="en-US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Hifni Alifahmi, </a:t>
            </a:r>
            <a:r>
              <a:rPr lang="en-US" sz="3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M.Si</a:t>
            </a:r>
            <a:r>
              <a:rPr lang="en-US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.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685800" y="1143000"/>
            <a:ext cx="6934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609600" y="1295400"/>
            <a:ext cx="8153400" cy="556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30188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 err="1">
                <a:solidFill>
                  <a:srgbClr val="006666"/>
                </a:solidFill>
              </a:rPr>
              <a:t>Pendidikan</a:t>
            </a:r>
            <a:r>
              <a:rPr lang="en-US" sz="1600" b="1" dirty="0">
                <a:solidFill>
                  <a:srgbClr val="006666"/>
                </a:solidFill>
              </a:rPr>
              <a:t>:</a:t>
            </a:r>
          </a:p>
          <a:p>
            <a:pPr marL="342900" indent="-230188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S1 FISIP-UI - Adm. </a:t>
            </a:r>
            <a:r>
              <a:rPr lang="en-US" sz="1600" dirty="0" err="1" smtClean="0"/>
              <a:t>Niaga</a:t>
            </a:r>
            <a:r>
              <a:rPr lang="en-US" sz="1600" dirty="0" smtClean="0"/>
              <a:t>/Marketing (lulus 1989); </a:t>
            </a:r>
            <a:r>
              <a:rPr lang="en-US" sz="1600" dirty="0"/>
              <a:t>S2 MM-</a:t>
            </a:r>
            <a:r>
              <a:rPr lang="en-US" sz="1600" dirty="0" err="1"/>
              <a:t>Komunikasi</a:t>
            </a:r>
            <a:r>
              <a:rPr lang="en-US" sz="1600" dirty="0"/>
              <a:t> UI - Marketing </a:t>
            </a:r>
            <a:r>
              <a:rPr lang="en-US" sz="1600" dirty="0" smtClean="0"/>
              <a:t>Communications (lulus 1996); Program </a:t>
            </a:r>
            <a:r>
              <a:rPr lang="en-US" sz="1600" dirty="0"/>
              <a:t>S3 </a:t>
            </a:r>
            <a:r>
              <a:rPr lang="en-US" sz="1600" dirty="0" err="1"/>
              <a:t>Komunikasi</a:t>
            </a:r>
            <a:r>
              <a:rPr lang="en-US" sz="1600" dirty="0"/>
              <a:t> </a:t>
            </a:r>
            <a:r>
              <a:rPr lang="en-US" sz="1600" dirty="0" smtClean="0"/>
              <a:t>UI (lulus 2011). </a:t>
            </a:r>
            <a:endParaRPr lang="en-US" sz="1600" dirty="0"/>
          </a:p>
          <a:p>
            <a:pPr marL="342900" indent="-230188">
              <a:lnSpc>
                <a:spcPct val="0"/>
              </a:lnSpc>
              <a:spcBef>
                <a:spcPct val="20000"/>
              </a:spcBef>
            </a:pPr>
            <a:endParaRPr lang="en-US" sz="1600" dirty="0"/>
          </a:p>
          <a:p>
            <a:pPr marL="342900" indent="-230188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 err="1">
                <a:solidFill>
                  <a:srgbClr val="006666"/>
                </a:solidFill>
              </a:rPr>
              <a:t>Pekerjaan</a:t>
            </a:r>
            <a:r>
              <a:rPr lang="en-US" sz="1600" b="1" dirty="0">
                <a:solidFill>
                  <a:srgbClr val="006666"/>
                </a:solidFill>
              </a:rPr>
              <a:t>:</a:t>
            </a:r>
          </a:p>
          <a:p>
            <a:pPr marL="342900" indent="-230188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2007-sekarang: Spirit Marketing Communications, President Director, </a:t>
            </a:r>
            <a:r>
              <a:rPr lang="en-US" sz="1600" dirty="0" err="1"/>
              <a:t>konsultan</a:t>
            </a:r>
            <a:r>
              <a:rPr lang="en-US" sz="1600" dirty="0"/>
              <a:t>/trainer PR/Corporate Communications, </a:t>
            </a:r>
            <a:r>
              <a:rPr lang="en-US" sz="1600" dirty="0" err="1"/>
              <a:t>Mkt</a:t>
            </a:r>
            <a:r>
              <a:rPr lang="en-US" sz="1600" dirty="0"/>
              <a:t> Communications.</a:t>
            </a:r>
          </a:p>
          <a:p>
            <a:pPr marL="342900" indent="-230188">
              <a:lnSpc>
                <a:spcPct val="80000"/>
              </a:lnSpc>
              <a:spcBef>
                <a:spcPct val="20000"/>
              </a:spcBef>
            </a:pPr>
            <a:r>
              <a:rPr lang="en-US" sz="1600" dirty="0"/>
              <a:t>    </a:t>
            </a:r>
            <a:r>
              <a:rPr lang="en-US" sz="1600" dirty="0" err="1"/>
              <a:t>Pengajar</a:t>
            </a:r>
            <a:r>
              <a:rPr lang="en-US" sz="1600" dirty="0"/>
              <a:t> </a:t>
            </a:r>
            <a:r>
              <a:rPr lang="en-US" sz="1600" dirty="0" err="1"/>
              <a:t>di</a:t>
            </a:r>
            <a:r>
              <a:rPr lang="en-US" sz="1600" dirty="0"/>
              <a:t> Magister </a:t>
            </a:r>
            <a:r>
              <a:rPr lang="en-US" sz="1600" dirty="0" err="1"/>
              <a:t>Manajemen</a:t>
            </a:r>
            <a:r>
              <a:rPr lang="en-US" sz="1600" dirty="0"/>
              <a:t> </a:t>
            </a:r>
            <a:r>
              <a:rPr lang="en-US" sz="1600" dirty="0" err="1"/>
              <a:t>Komunikasi</a:t>
            </a:r>
            <a:r>
              <a:rPr lang="en-US" sz="1600" dirty="0"/>
              <a:t> </a:t>
            </a:r>
            <a:r>
              <a:rPr lang="en-US" sz="1600" dirty="0" smtClean="0"/>
              <a:t>UI </a:t>
            </a:r>
            <a:r>
              <a:rPr lang="en-US" sz="1600" dirty="0" err="1" smtClean="0"/>
              <a:t>dan</a:t>
            </a:r>
            <a:r>
              <a:rPr lang="en-US" sz="1600" dirty="0" smtClean="0"/>
              <a:t> MM </a:t>
            </a:r>
            <a:r>
              <a:rPr lang="en-US" sz="1600" dirty="0" err="1" smtClean="0"/>
              <a:t>Komunikasi</a:t>
            </a:r>
            <a:r>
              <a:rPr lang="en-US" sz="1600" dirty="0" smtClean="0"/>
              <a:t> </a:t>
            </a:r>
            <a:r>
              <a:rPr lang="en-US" sz="1600" dirty="0" err="1" smtClean="0"/>
              <a:t>Trisakti</a:t>
            </a:r>
            <a:r>
              <a:rPr lang="en-US" sz="1600" dirty="0" smtClean="0"/>
              <a:t>. </a:t>
            </a:r>
            <a:endParaRPr lang="en-US" sz="1600" dirty="0"/>
          </a:p>
          <a:p>
            <a:pPr marL="342900" indent="-230188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>
                <a:solidFill>
                  <a:srgbClr val="006666"/>
                </a:solidFill>
              </a:rPr>
              <a:t>2002-2006: Bank </a:t>
            </a:r>
            <a:r>
              <a:rPr lang="en-US" sz="1600" dirty="0" err="1">
                <a:solidFill>
                  <a:srgbClr val="006666"/>
                </a:solidFill>
              </a:rPr>
              <a:t>Syariah</a:t>
            </a:r>
            <a:r>
              <a:rPr lang="en-US" sz="1600" dirty="0">
                <a:solidFill>
                  <a:srgbClr val="006666"/>
                </a:solidFill>
              </a:rPr>
              <a:t> </a:t>
            </a:r>
            <a:r>
              <a:rPr lang="en-US" sz="1600" dirty="0" err="1">
                <a:solidFill>
                  <a:srgbClr val="006666"/>
                </a:solidFill>
              </a:rPr>
              <a:t>Mandiri</a:t>
            </a:r>
            <a:r>
              <a:rPr lang="en-US" sz="1600" dirty="0">
                <a:solidFill>
                  <a:srgbClr val="006666"/>
                </a:solidFill>
              </a:rPr>
              <a:t>: Corporate Secretary, </a:t>
            </a:r>
            <a:r>
              <a:rPr lang="en-US" sz="1600" dirty="0" err="1">
                <a:solidFill>
                  <a:srgbClr val="006666"/>
                </a:solidFill>
              </a:rPr>
              <a:t>Staf</a:t>
            </a:r>
            <a:r>
              <a:rPr lang="en-US" sz="1600" dirty="0">
                <a:solidFill>
                  <a:srgbClr val="006666"/>
                </a:solidFill>
              </a:rPr>
              <a:t> </a:t>
            </a:r>
            <a:r>
              <a:rPr lang="en-US" sz="1600" dirty="0" err="1">
                <a:solidFill>
                  <a:srgbClr val="006666"/>
                </a:solidFill>
              </a:rPr>
              <a:t>Khusus</a:t>
            </a:r>
            <a:r>
              <a:rPr lang="en-US" sz="1600" dirty="0">
                <a:solidFill>
                  <a:srgbClr val="006666"/>
                </a:solidFill>
              </a:rPr>
              <a:t> </a:t>
            </a:r>
            <a:r>
              <a:rPr lang="en-US" sz="1600" dirty="0" err="1">
                <a:solidFill>
                  <a:srgbClr val="006666"/>
                </a:solidFill>
              </a:rPr>
              <a:t>Direksi</a:t>
            </a:r>
            <a:r>
              <a:rPr lang="en-US" sz="1600" dirty="0">
                <a:solidFill>
                  <a:srgbClr val="006666"/>
                </a:solidFill>
              </a:rPr>
              <a:t>    </a:t>
            </a:r>
            <a:r>
              <a:rPr lang="en-US" sz="1600" dirty="0" err="1">
                <a:solidFill>
                  <a:srgbClr val="006666"/>
                </a:solidFill>
              </a:rPr>
              <a:t>bidang</a:t>
            </a:r>
            <a:r>
              <a:rPr lang="en-US" sz="1600" dirty="0">
                <a:solidFill>
                  <a:srgbClr val="006666"/>
                </a:solidFill>
              </a:rPr>
              <a:t> </a:t>
            </a:r>
            <a:r>
              <a:rPr lang="en-US" sz="1600" dirty="0" err="1">
                <a:solidFill>
                  <a:srgbClr val="006666"/>
                </a:solidFill>
              </a:rPr>
              <a:t>Komunikasi</a:t>
            </a:r>
            <a:r>
              <a:rPr lang="en-US" sz="1600" dirty="0">
                <a:solidFill>
                  <a:srgbClr val="006666"/>
                </a:solidFill>
              </a:rPr>
              <a:t> </a:t>
            </a:r>
            <a:r>
              <a:rPr lang="en-US" sz="1600" dirty="0" err="1">
                <a:solidFill>
                  <a:srgbClr val="006666"/>
                </a:solidFill>
              </a:rPr>
              <a:t>Produk</a:t>
            </a:r>
            <a:r>
              <a:rPr lang="en-US" sz="1600" dirty="0">
                <a:solidFill>
                  <a:srgbClr val="006666"/>
                </a:solidFill>
              </a:rPr>
              <a:t>, </a:t>
            </a:r>
            <a:r>
              <a:rPr lang="en-US" sz="1600" dirty="0" err="1">
                <a:solidFill>
                  <a:srgbClr val="006666"/>
                </a:solidFill>
              </a:rPr>
              <a:t>Kepala</a:t>
            </a:r>
            <a:r>
              <a:rPr lang="en-US" sz="1600" dirty="0">
                <a:solidFill>
                  <a:srgbClr val="006666"/>
                </a:solidFill>
              </a:rPr>
              <a:t> </a:t>
            </a:r>
            <a:r>
              <a:rPr lang="en-US" sz="1600" dirty="0" err="1">
                <a:solidFill>
                  <a:srgbClr val="006666"/>
                </a:solidFill>
              </a:rPr>
              <a:t>Divisi</a:t>
            </a:r>
            <a:r>
              <a:rPr lang="en-US" sz="1600" dirty="0">
                <a:solidFill>
                  <a:srgbClr val="006666"/>
                </a:solidFill>
              </a:rPr>
              <a:t> Corporate Affairs &amp; Legal. </a:t>
            </a:r>
          </a:p>
          <a:p>
            <a:pPr marL="342900" indent="-230188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1992-2002: Indofood: External Relations Manager, Corporate Communications &amp; Public Relations Manager.</a:t>
            </a:r>
          </a:p>
          <a:p>
            <a:pPr marL="342900" indent="-230188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1990-1992: </a:t>
            </a:r>
            <a:r>
              <a:rPr lang="en-US" sz="1600" dirty="0" err="1"/>
              <a:t>Konsultan</a:t>
            </a:r>
            <a:r>
              <a:rPr lang="en-US" sz="1600" dirty="0"/>
              <a:t> </a:t>
            </a:r>
            <a:r>
              <a:rPr lang="en-US" sz="1600" dirty="0" err="1"/>
              <a:t>Manajemen</a:t>
            </a:r>
            <a:r>
              <a:rPr lang="en-US" sz="1600" dirty="0"/>
              <a:t>/</a:t>
            </a:r>
            <a:r>
              <a:rPr lang="en-US" sz="1600" dirty="0" err="1"/>
              <a:t>Pemasaran</a:t>
            </a:r>
            <a:r>
              <a:rPr lang="en-US" sz="1600" dirty="0"/>
              <a:t>.</a:t>
            </a:r>
          </a:p>
          <a:p>
            <a:pPr marL="342900" indent="-230188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1989-1991: Inter-University Center &amp; </a:t>
            </a:r>
            <a:r>
              <a:rPr lang="en-US" sz="1600" dirty="0" err="1">
                <a:solidFill>
                  <a:srgbClr val="002060"/>
                </a:solidFill>
              </a:rPr>
              <a:t>Pengajar</a:t>
            </a:r>
            <a:r>
              <a:rPr lang="en-US" sz="1600" dirty="0">
                <a:solidFill>
                  <a:srgbClr val="002060"/>
                </a:solidFill>
              </a:rPr>
              <a:t> FISIP-UI.</a:t>
            </a:r>
          </a:p>
          <a:p>
            <a:pPr marL="342900" indent="-230188">
              <a:lnSpc>
                <a:spcPct val="20000"/>
              </a:lnSpc>
              <a:spcBef>
                <a:spcPct val="20000"/>
              </a:spcBef>
            </a:pPr>
            <a:endParaRPr lang="en-US" sz="1600" dirty="0">
              <a:solidFill>
                <a:srgbClr val="006666"/>
              </a:solidFill>
            </a:endParaRPr>
          </a:p>
          <a:p>
            <a:pPr marL="342900" indent="-230188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>
                <a:solidFill>
                  <a:srgbClr val="006666"/>
                </a:solidFill>
              </a:rPr>
              <a:t>Portfolio </a:t>
            </a:r>
            <a:r>
              <a:rPr lang="en-US" sz="1600" b="1" dirty="0" err="1">
                <a:solidFill>
                  <a:srgbClr val="006666"/>
                </a:solidFill>
              </a:rPr>
              <a:t>sebagai</a:t>
            </a:r>
            <a:r>
              <a:rPr lang="en-US" sz="1600" b="1" dirty="0">
                <a:solidFill>
                  <a:srgbClr val="006666"/>
                </a:solidFill>
              </a:rPr>
              <a:t> </a:t>
            </a:r>
            <a:r>
              <a:rPr lang="en-US" sz="1600" b="1" dirty="0" err="1">
                <a:solidFill>
                  <a:srgbClr val="006666"/>
                </a:solidFill>
              </a:rPr>
              <a:t>Konsultan</a:t>
            </a:r>
            <a:r>
              <a:rPr lang="en-US" sz="1600" b="1" dirty="0">
                <a:solidFill>
                  <a:srgbClr val="006666"/>
                </a:solidFill>
              </a:rPr>
              <a:t>/Trainer:</a:t>
            </a:r>
            <a:r>
              <a:rPr lang="en-US" sz="1600" dirty="0"/>
              <a:t> </a:t>
            </a:r>
          </a:p>
          <a:p>
            <a:pPr marL="342900" indent="-230188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	</a:t>
            </a:r>
            <a:r>
              <a:rPr lang="en-US" sz="1600" dirty="0"/>
              <a:t>2009: </a:t>
            </a:r>
            <a:r>
              <a:rPr lang="en-US" sz="1600" dirty="0" err="1"/>
              <a:t>Trilogi</a:t>
            </a:r>
            <a:r>
              <a:rPr lang="en-US" sz="1600" dirty="0"/>
              <a:t> </a:t>
            </a:r>
            <a:r>
              <a:rPr lang="en-US" sz="1600" dirty="0" err="1"/>
              <a:t>Strategi</a:t>
            </a:r>
            <a:r>
              <a:rPr lang="en-US" sz="1600" dirty="0"/>
              <a:t> PR IPB, </a:t>
            </a:r>
            <a:r>
              <a:rPr lang="en-US" sz="1600" dirty="0" err="1"/>
              <a:t>Strategi</a:t>
            </a:r>
            <a:r>
              <a:rPr lang="en-US" sz="1600" dirty="0"/>
              <a:t> </a:t>
            </a:r>
            <a:r>
              <a:rPr lang="en-US" sz="1600" dirty="0" err="1"/>
              <a:t>Kehumasan</a:t>
            </a:r>
            <a:r>
              <a:rPr lang="en-US" sz="1600" dirty="0"/>
              <a:t> </a:t>
            </a:r>
            <a:r>
              <a:rPr lang="en-US" sz="1600" dirty="0" err="1"/>
              <a:t>Revitalisasi</a:t>
            </a:r>
            <a:r>
              <a:rPr lang="en-US" sz="1600" dirty="0"/>
              <a:t> BKKBN, Corporate Communications/PR Manual </a:t>
            </a:r>
            <a:r>
              <a:rPr lang="en-US" sz="1600" dirty="0" err="1"/>
              <a:t>Jasa</a:t>
            </a:r>
            <a:r>
              <a:rPr lang="en-US" sz="1600" dirty="0"/>
              <a:t> </a:t>
            </a:r>
            <a:r>
              <a:rPr lang="en-US" sz="1600" dirty="0" err="1"/>
              <a:t>Marga</a:t>
            </a:r>
            <a:r>
              <a:rPr lang="en-US" sz="1600" dirty="0"/>
              <a:t>; 2008: </a:t>
            </a:r>
            <a:r>
              <a:rPr lang="en-US" sz="1600" dirty="0" err="1"/>
              <a:t>Kajian</a:t>
            </a:r>
            <a:r>
              <a:rPr lang="en-US" sz="1600" dirty="0"/>
              <a:t> </a:t>
            </a:r>
            <a:r>
              <a:rPr lang="en-US" sz="1600" dirty="0" err="1"/>
              <a:t>Strategi</a:t>
            </a:r>
            <a:r>
              <a:rPr lang="en-US" sz="1600" dirty="0"/>
              <a:t> </a:t>
            </a:r>
            <a:r>
              <a:rPr lang="en-US" sz="1600" dirty="0" err="1"/>
              <a:t>Kehumasan</a:t>
            </a:r>
            <a:r>
              <a:rPr lang="en-US" sz="1600" dirty="0"/>
              <a:t> </a:t>
            </a:r>
            <a:r>
              <a:rPr lang="en-US" sz="1600" dirty="0" err="1"/>
              <a:t>Bappenas</a:t>
            </a:r>
            <a:r>
              <a:rPr lang="en-US" sz="1600" dirty="0"/>
              <a:t>, Crisis Communication Manual </a:t>
            </a:r>
            <a:r>
              <a:rPr lang="en-US" sz="1600" dirty="0" err="1"/>
              <a:t>Pertamina</a:t>
            </a:r>
            <a:r>
              <a:rPr lang="en-US" sz="1600" dirty="0"/>
              <a:t>; 2007: </a:t>
            </a:r>
            <a:r>
              <a:rPr lang="en-US" sz="1600" dirty="0" err="1"/>
              <a:t>Strategi</a:t>
            </a:r>
            <a:r>
              <a:rPr lang="en-US" sz="1600" dirty="0"/>
              <a:t> </a:t>
            </a:r>
            <a:r>
              <a:rPr lang="en-US" sz="1600" dirty="0" err="1"/>
              <a:t>Kehumasan</a:t>
            </a:r>
            <a:r>
              <a:rPr lang="en-US" sz="1600" dirty="0"/>
              <a:t> (</a:t>
            </a:r>
            <a:r>
              <a:rPr lang="en-US" sz="1600" dirty="0" err="1"/>
              <a:t>MediaCenter</a:t>
            </a:r>
            <a:r>
              <a:rPr lang="en-US" sz="1600" dirty="0"/>
              <a:t>) </a:t>
            </a:r>
            <a:r>
              <a:rPr lang="en-US" sz="1600" dirty="0" err="1"/>
              <a:t>Depkumham</a:t>
            </a:r>
            <a:r>
              <a:rPr lang="en-US" sz="1600" dirty="0"/>
              <a:t>, </a:t>
            </a:r>
            <a:r>
              <a:rPr lang="en-US" sz="1600" dirty="0" err="1"/>
              <a:t>Strategi</a:t>
            </a:r>
            <a:r>
              <a:rPr lang="en-US" sz="1600" dirty="0"/>
              <a:t> </a:t>
            </a:r>
            <a:r>
              <a:rPr lang="en-US" sz="1600" dirty="0" err="1"/>
              <a:t>Kehumasan</a:t>
            </a:r>
            <a:r>
              <a:rPr lang="en-US" sz="1600" dirty="0"/>
              <a:t> </a:t>
            </a:r>
            <a:r>
              <a:rPr lang="en-US" sz="1600" dirty="0" err="1"/>
              <a:t>Bulog</a:t>
            </a:r>
            <a:r>
              <a:rPr lang="en-US" sz="1600" dirty="0"/>
              <a:t>, </a:t>
            </a:r>
            <a:r>
              <a:rPr lang="en-US" sz="1600" dirty="0" err="1"/>
              <a:t>Publikasi</a:t>
            </a:r>
            <a:r>
              <a:rPr lang="en-US" sz="1600" dirty="0"/>
              <a:t>/Media Relations Dirham Card </a:t>
            </a:r>
            <a:r>
              <a:rPr lang="en-US" sz="1600" dirty="0" err="1"/>
              <a:t>Danamon</a:t>
            </a:r>
            <a:r>
              <a:rPr lang="en-US" sz="1600" dirty="0"/>
              <a:t> </a:t>
            </a:r>
            <a:r>
              <a:rPr lang="en-US" sz="1600" dirty="0" err="1"/>
              <a:t>Syariah</a:t>
            </a:r>
            <a:r>
              <a:rPr lang="en-US" sz="1600" dirty="0"/>
              <a:t>.</a:t>
            </a:r>
          </a:p>
          <a:p>
            <a:pPr marL="342900" indent="-230188">
              <a:lnSpc>
                <a:spcPct val="10000"/>
              </a:lnSpc>
              <a:spcBef>
                <a:spcPct val="20000"/>
              </a:spcBef>
            </a:pPr>
            <a:endParaRPr lang="en-US" sz="1600" dirty="0">
              <a:solidFill>
                <a:srgbClr val="006666"/>
              </a:solidFill>
            </a:endParaRPr>
          </a:p>
          <a:p>
            <a:pPr marL="342900" indent="-230188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 err="1">
                <a:solidFill>
                  <a:srgbClr val="006666"/>
                </a:solidFill>
              </a:rPr>
              <a:t>Publikasi</a:t>
            </a:r>
            <a:r>
              <a:rPr lang="en-US" sz="1600" b="1" dirty="0">
                <a:solidFill>
                  <a:srgbClr val="006666"/>
                </a:solidFill>
              </a:rPr>
              <a:t> </a:t>
            </a:r>
            <a:r>
              <a:rPr lang="en-US" sz="1600" b="1" dirty="0" err="1">
                <a:solidFill>
                  <a:srgbClr val="006666"/>
                </a:solidFill>
              </a:rPr>
              <a:t>Buku</a:t>
            </a:r>
            <a:r>
              <a:rPr lang="en-US" sz="1600" b="1" dirty="0">
                <a:solidFill>
                  <a:srgbClr val="006666"/>
                </a:solidFill>
              </a:rPr>
              <a:t>:</a:t>
            </a:r>
            <a:r>
              <a:rPr lang="en-US" sz="1600" dirty="0"/>
              <a:t> </a:t>
            </a:r>
            <a:r>
              <a:rPr lang="en-US" sz="1600" dirty="0" smtClean="0"/>
              <a:t>Media Frames, </a:t>
            </a:r>
            <a:r>
              <a:rPr lang="en-US" sz="1600" dirty="0" err="1" smtClean="0"/>
              <a:t>dan</a:t>
            </a:r>
            <a:r>
              <a:rPr lang="en-US" sz="1600" dirty="0" smtClean="0"/>
              <a:t> Corporate Reputation Framing (</a:t>
            </a:r>
            <a:r>
              <a:rPr lang="en-US" sz="1600" dirty="0" err="1" smtClean="0"/>
              <a:t>proses</a:t>
            </a:r>
            <a:r>
              <a:rPr lang="en-US" sz="1600" dirty="0" smtClean="0"/>
              <a:t> 2011).</a:t>
            </a:r>
            <a:endParaRPr lang="en-US" sz="1600" dirty="0"/>
          </a:p>
          <a:p>
            <a:pPr marL="342900" indent="-230188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	</a:t>
            </a:r>
            <a:r>
              <a:rPr lang="en-US" sz="1600" dirty="0"/>
              <a:t>Marketing Communications Orchestra (2008), Spiritual Marketing Communications (2008), </a:t>
            </a:r>
            <a:r>
              <a:rPr lang="en-US" sz="1600" dirty="0" err="1"/>
              <a:t>Sinergi</a:t>
            </a:r>
            <a:r>
              <a:rPr lang="en-US" sz="1600" dirty="0"/>
              <a:t> </a:t>
            </a:r>
            <a:r>
              <a:rPr lang="en-US" sz="1600" dirty="0" err="1"/>
              <a:t>Komunikasi</a:t>
            </a:r>
            <a:r>
              <a:rPr lang="en-US" sz="1600" dirty="0"/>
              <a:t> </a:t>
            </a:r>
            <a:r>
              <a:rPr lang="en-US" sz="1600" dirty="0" err="1"/>
              <a:t>Pemasaran</a:t>
            </a:r>
            <a:r>
              <a:rPr lang="en-US" sz="1600" dirty="0"/>
              <a:t> (2005), Marketing Public Relations, editor (1994), </a:t>
            </a:r>
            <a:r>
              <a:rPr lang="en-US" sz="1600" dirty="0" err="1"/>
              <a:t>Strategi</a:t>
            </a:r>
            <a:r>
              <a:rPr lang="en-US" sz="1600" dirty="0"/>
              <a:t> </a:t>
            </a:r>
            <a:r>
              <a:rPr lang="en-US" sz="1600" dirty="0" err="1"/>
              <a:t>Pemasaran</a:t>
            </a:r>
            <a:r>
              <a:rPr lang="en-US" sz="1600" dirty="0"/>
              <a:t> </a:t>
            </a:r>
            <a:r>
              <a:rPr lang="en-US" sz="1600" dirty="0" err="1"/>
              <a:t>Internasional</a:t>
            </a:r>
            <a:r>
              <a:rPr lang="en-US" sz="1600" dirty="0"/>
              <a:t> (1991), </a:t>
            </a:r>
            <a:r>
              <a:rPr lang="en-US" sz="1600" dirty="0" err="1"/>
              <a:t>penerjemah</a:t>
            </a:r>
            <a:r>
              <a:rPr lang="en-US" sz="1600" dirty="0"/>
              <a:t> </a:t>
            </a:r>
            <a:r>
              <a:rPr lang="en-US" sz="1600" dirty="0" err="1"/>
              <a:t>MaxiMarketing</a:t>
            </a:r>
            <a:r>
              <a:rPr lang="en-US" sz="1600" dirty="0"/>
              <a:t> (1995).</a:t>
            </a:r>
          </a:p>
        </p:txBody>
      </p:sp>
      <p:pic>
        <p:nvPicPr>
          <p:cNvPr id="32773" name="Picture 6" descr="HifniAlifahmi-byIqbalOem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914400"/>
            <a:ext cx="129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4"/>
          <p:cNvSpPr>
            <a:spLocks noChangeArrowheads="1"/>
          </p:cNvSpPr>
          <p:nvPr/>
        </p:nvSpPr>
        <p:spPr bwMode="auto">
          <a:xfrm>
            <a:off x="457200" y="381000"/>
            <a:ext cx="693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80000"/>
              </a:lnSpc>
            </a:pPr>
            <a:r>
              <a:rPr lang="en-US" sz="3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News-Value </a:t>
            </a:r>
            <a:r>
              <a:rPr lang="en-US" sz="3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Harris/</a:t>
            </a:r>
            <a:r>
              <a:rPr lang="en-US" sz="3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Walen</a:t>
            </a:r>
            <a:endParaRPr lang="en-US" sz="34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147" name="Rectangle 26"/>
          <p:cNvSpPr>
            <a:spLocks noChangeArrowheads="1"/>
          </p:cNvSpPr>
          <p:nvPr/>
        </p:nvSpPr>
        <p:spPr bwMode="auto">
          <a:xfrm>
            <a:off x="0" y="257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8" name="Rectangle 31"/>
          <p:cNvSpPr>
            <a:spLocks noChangeArrowheads="1"/>
          </p:cNvSpPr>
          <p:nvPr/>
        </p:nvSpPr>
        <p:spPr bwMode="auto">
          <a:xfrm>
            <a:off x="1449388" y="2528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49" name="Rectangle 34"/>
          <p:cNvSpPr>
            <a:spLocks noChangeArrowheads="1"/>
          </p:cNvSpPr>
          <p:nvPr/>
        </p:nvSpPr>
        <p:spPr bwMode="auto">
          <a:xfrm>
            <a:off x="1449388" y="2528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84141" name="Group 173"/>
          <p:cNvGraphicFramePr>
            <a:graphicFrameLocks noGrp="1"/>
          </p:cNvGraphicFramePr>
          <p:nvPr/>
        </p:nvGraphicFramePr>
        <p:xfrm>
          <a:off x="838200" y="1143000"/>
          <a:ext cx="7696200" cy="4910328"/>
        </p:xfrm>
        <a:graphic>
          <a:graphicData uri="http://schemas.openxmlformats.org/drawingml/2006/table">
            <a:tbl>
              <a:tblPr/>
              <a:tblGrid>
                <a:gridCol w="3848100"/>
                <a:gridCol w="3848100"/>
              </a:tblGrid>
              <a:tr h="182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Significance</a:t>
                      </a:r>
                      <a:r>
                        <a:rPr kumimoji="0" lang="sv-SE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(nilai yang cukup besar atau dampak yang luas).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Unusualness</a:t>
                      </a:r>
                      <a:r>
                        <a:rPr kumimoji="0" lang="sv-SE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sv-SE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(terbesar, terkecil, terluas, dan sejenisnya).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Prominence</a:t>
                      </a:r>
                      <a:r>
                        <a:rPr kumimoji="0" lang="sv-SE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(mengutip pernyataan tokoh, pejabat teras atau selebriti).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sv-SE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Proximity</a:t>
                      </a:r>
                      <a:r>
                        <a:rPr kumimoji="0" lang="sv-SE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sv-SE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(kedekatan lokasi dan/atau </a:t>
                      </a:r>
                      <a:r>
                        <a:rPr kumimoji="0" lang="sv-S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isu secara psikologis di </a:t>
                      </a:r>
                      <a:r>
                        <a:rPr kumimoji="0" lang="sv-SE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hati publik).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Human interest</a:t>
                      </a:r>
                      <a:r>
                        <a:rPr kumimoji="0" lang="sv-SE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sv-SE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(menyentuh hati atau sisi kemanusiaan).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Conflict</a:t>
                      </a:r>
                      <a:r>
                        <a:rPr kumimoji="0" lang="sv-SE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sv-SE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(kontroversial, perdebatan, atau perseteruan). 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Timelines</a:t>
                      </a:r>
                      <a:r>
                        <a:rPr kumimoji="0" lang="sv-SE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(kejadian terkini dan tidak cepat basi).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Newsness</a:t>
                      </a:r>
                      <a:r>
                        <a:rPr kumimoji="0" lang="sv-SE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sv-SE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(penemuan teknologi, aplikasi atau cara baru yang inovatif).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438400" y="6114669"/>
            <a:ext cx="4572000" cy="3416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>
                <a:solidFill>
                  <a:srgbClr val="111111"/>
                </a:solidFill>
                <a:latin typeface="Times New Roman" pitchFamily="18" charset="0"/>
              </a:rPr>
              <a:t>Thomas  Harris (2006).</a:t>
            </a:r>
            <a:endParaRPr lang="en-US" dirty="0">
              <a:solidFill>
                <a:srgbClr val="11111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990600" y="381000"/>
            <a:ext cx="6019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The Harris Grid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257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449388" y="22240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449388" y="22240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29030" name="Group 6"/>
          <p:cNvGraphicFramePr>
            <a:graphicFrameLocks noGrp="1"/>
          </p:cNvGraphicFramePr>
          <p:nvPr/>
        </p:nvGraphicFramePr>
        <p:xfrm>
          <a:off x="1143000" y="1447800"/>
          <a:ext cx="6934200" cy="3802698"/>
        </p:xfrm>
        <a:graphic>
          <a:graphicData uri="http://schemas.openxmlformats.org/drawingml/2006/table">
            <a:tbl>
              <a:tblPr/>
              <a:tblGrid>
                <a:gridCol w="2216150"/>
                <a:gridCol w="2355850"/>
                <a:gridCol w="2362200"/>
              </a:tblGrid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Consumer/ Media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High Media Interest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Low Media Interest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High Interest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to Consumers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Consumer Electronics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Entertainment Cars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Beer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Soft drinks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Athletic shoes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2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Low Interest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to Consumers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Razors, Cereal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Cranberry Juice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Aspirin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Trash bags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Car mufflers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Detergents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2" name="Oval 24"/>
          <p:cNvSpPr>
            <a:spLocks noChangeArrowheads="1"/>
          </p:cNvSpPr>
          <p:nvPr/>
        </p:nvSpPr>
        <p:spPr bwMode="auto">
          <a:xfrm>
            <a:off x="5029200" y="3429000"/>
            <a:ext cx="365125" cy="365125"/>
          </a:xfrm>
          <a:prstGeom prst="ellipse">
            <a:avLst/>
          </a:prstGeom>
          <a:solidFill>
            <a:srgbClr val="CCCC00"/>
          </a:solidFill>
          <a:ln w="9525">
            <a:solidFill>
              <a:srgbClr val="000099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rgbClr val="000080"/>
                </a:solidFill>
                <a:cs typeface="Times New Roman" pitchFamily="18" charset="0"/>
              </a:rPr>
              <a:t>A</a:t>
            </a:r>
            <a:endParaRPr lang="en-US" dirty="0"/>
          </a:p>
        </p:txBody>
      </p:sp>
      <p:sp>
        <p:nvSpPr>
          <p:cNvPr id="7193" name="Oval 25"/>
          <p:cNvSpPr>
            <a:spLocks noChangeArrowheads="1"/>
          </p:cNvSpPr>
          <p:nvPr/>
        </p:nvSpPr>
        <p:spPr bwMode="auto">
          <a:xfrm>
            <a:off x="7467600" y="3429000"/>
            <a:ext cx="365125" cy="365125"/>
          </a:xfrm>
          <a:prstGeom prst="ellipse">
            <a:avLst/>
          </a:prstGeom>
          <a:solidFill>
            <a:srgbClr val="CCCC00"/>
          </a:solidFill>
          <a:ln w="9525">
            <a:solidFill>
              <a:srgbClr val="000099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rgbClr val="000080"/>
                </a:solidFill>
                <a:cs typeface="Times New Roman" pitchFamily="18" charset="0"/>
              </a:rPr>
              <a:t>C</a:t>
            </a:r>
            <a:endParaRPr lang="en-US" dirty="0"/>
          </a:p>
        </p:txBody>
      </p:sp>
      <p:sp>
        <p:nvSpPr>
          <p:cNvPr id="7194" name="Oval 26"/>
          <p:cNvSpPr>
            <a:spLocks noChangeArrowheads="1"/>
          </p:cNvSpPr>
          <p:nvPr/>
        </p:nvSpPr>
        <p:spPr bwMode="auto">
          <a:xfrm>
            <a:off x="5045075" y="4784725"/>
            <a:ext cx="365125" cy="365125"/>
          </a:xfrm>
          <a:prstGeom prst="ellipse">
            <a:avLst/>
          </a:prstGeom>
          <a:solidFill>
            <a:srgbClr val="CCCC00"/>
          </a:solidFill>
          <a:ln w="9525">
            <a:solidFill>
              <a:srgbClr val="000099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000080"/>
                </a:solidFill>
                <a:cs typeface="Times New Roman" pitchFamily="18" charset="0"/>
              </a:rPr>
              <a:t>B</a:t>
            </a:r>
            <a:endParaRPr lang="en-US"/>
          </a:p>
        </p:txBody>
      </p:sp>
      <p:sp>
        <p:nvSpPr>
          <p:cNvPr id="7195" name="Oval 27"/>
          <p:cNvSpPr>
            <a:spLocks noChangeArrowheads="1"/>
          </p:cNvSpPr>
          <p:nvPr/>
        </p:nvSpPr>
        <p:spPr bwMode="auto">
          <a:xfrm>
            <a:off x="7467600" y="4784725"/>
            <a:ext cx="365125" cy="365125"/>
          </a:xfrm>
          <a:prstGeom prst="ellipse">
            <a:avLst/>
          </a:prstGeom>
          <a:solidFill>
            <a:srgbClr val="CCCC00"/>
          </a:solidFill>
          <a:ln w="9525">
            <a:solidFill>
              <a:srgbClr val="000099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000080"/>
                </a:solidFill>
                <a:cs typeface="Times New Roman" pitchFamily="18" charset="0"/>
              </a:rPr>
              <a:t>D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00400" y="5657469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>
                <a:solidFill>
                  <a:srgbClr val="111111"/>
                </a:solidFill>
                <a:latin typeface="Times New Roman" pitchFamily="18" charset="0"/>
              </a:rPr>
              <a:t>Thomas L. Harris, The Marketer’s Guide to Public Relations in the 21</a:t>
            </a:r>
            <a:r>
              <a:rPr lang="en-US" baseline="30000" dirty="0" smtClean="0">
                <a:solidFill>
                  <a:srgbClr val="111111"/>
                </a:solidFill>
                <a:latin typeface="Times New Roman" pitchFamily="18" charset="0"/>
              </a:rPr>
              <a:t>st</a:t>
            </a:r>
            <a:r>
              <a:rPr lang="en-US" dirty="0" smtClean="0">
                <a:solidFill>
                  <a:srgbClr val="111111"/>
                </a:solidFill>
                <a:latin typeface="Times New Roman" pitchFamily="18" charset="0"/>
              </a:rPr>
              <a:t> Century, 2006.</a:t>
            </a:r>
            <a:endParaRPr lang="en-US" dirty="0">
              <a:solidFill>
                <a:srgbClr val="11111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990600" y="457200"/>
            <a:ext cx="601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80000"/>
              </a:lnSpc>
            </a:pP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Publikasi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Bernilai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Berita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Tinggi</a:t>
            </a:r>
            <a:endParaRPr lang="en-US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0" y="257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6" name="Rectangle 34"/>
          <p:cNvSpPr>
            <a:spLocks noChangeArrowheads="1"/>
          </p:cNvSpPr>
          <p:nvPr/>
        </p:nvSpPr>
        <p:spPr bwMode="auto">
          <a:xfrm>
            <a:off x="0" y="2135188"/>
            <a:ext cx="17287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7" name="Rectangle 39"/>
          <p:cNvSpPr>
            <a:spLocks noChangeArrowheads="1"/>
          </p:cNvSpPr>
          <p:nvPr/>
        </p:nvSpPr>
        <p:spPr bwMode="auto">
          <a:xfrm>
            <a:off x="0" y="2135188"/>
            <a:ext cx="17287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16840" name="Group 104"/>
          <p:cNvGraphicFramePr>
            <a:graphicFrameLocks noGrp="1"/>
          </p:cNvGraphicFramePr>
          <p:nvPr/>
        </p:nvGraphicFramePr>
        <p:xfrm>
          <a:off x="1066800" y="1828800"/>
          <a:ext cx="7086600" cy="3931920"/>
        </p:xfrm>
        <a:graphic>
          <a:graphicData uri="http://schemas.openxmlformats.org/drawingml/2006/table">
            <a:tbl>
              <a:tblPr/>
              <a:tblGrid>
                <a:gridCol w="2133600"/>
                <a:gridCol w="2590800"/>
                <a:gridCol w="2362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Nilai Daya-tarik Konsumen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Kategori Produk/Merek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Peluang Publikasi Produk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Daya Tarik Tinggi: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Telekomunikasi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Hand-phone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Otomotif/mobil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Telkomsel, Panasonic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Nokia, Samsung HP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Toyota Avanza, Kompas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Promo, Duta Telkomsel/XL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Berita produk baru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Berita dan ulasan (komentar)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7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Daya Tarik Rendah: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Farmasi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Makanan olahan</a:t>
                      </a:r>
                      <a:endParaRPr kumimoji="0" lang="fi-FI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Bubur Bayi Milna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Promag, Dancow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Indomie vs Mie Sedaap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Berita event Bayi Hebat Milna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Liputan CSR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Dominasi vs inovasi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6" name="Rectangle 91"/>
          <p:cNvSpPr>
            <a:spLocks noChangeArrowheads="1"/>
          </p:cNvSpPr>
          <p:nvPr/>
        </p:nvSpPr>
        <p:spPr bwMode="auto">
          <a:xfrm>
            <a:off x="0" y="4721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17" name="Oval 107"/>
          <p:cNvSpPr>
            <a:spLocks noChangeArrowheads="1"/>
          </p:cNvSpPr>
          <p:nvPr/>
        </p:nvSpPr>
        <p:spPr bwMode="auto">
          <a:xfrm>
            <a:off x="2514600" y="2895600"/>
            <a:ext cx="365125" cy="274638"/>
          </a:xfrm>
          <a:prstGeom prst="ellipse">
            <a:avLst/>
          </a:prstGeom>
          <a:solidFill>
            <a:srgbClr val="CCCC00"/>
          </a:solidFill>
          <a:ln w="9525">
            <a:solidFill>
              <a:srgbClr val="000099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100">
                <a:solidFill>
                  <a:srgbClr val="000080"/>
                </a:solidFill>
                <a:cs typeface="Times New Roman" pitchFamily="18" charset="0"/>
              </a:rPr>
              <a:t>A</a:t>
            </a:r>
            <a:endParaRPr lang="en-US"/>
          </a:p>
        </p:txBody>
      </p:sp>
      <p:sp>
        <p:nvSpPr>
          <p:cNvPr id="8218" name="Oval 108"/>
          <p:cNvSpPr>
            <a:spLocks noChangeArrowheads="1"/>
          </p:cNvSpPr>
          <p:nvPr/>
        </p:nvSpPr>
        <p:spPr bwMode="auto">
          <a:xfrm>
            <a:off x="2438400" y="4572000"/>
            <a:ext cx="365125" cy="274638"/>
          </a:xfrm>
          <a:prstGeom prst="ellipse">
            <a:avLst/>
          </a:prstGeom>
          <a:solidFill>
            <a:srgbClr val="CCCC00"/>
          </a:solidFill>
          <a:ln w="9525">
            <a:solidFill>
              <a:srgbClr val="000099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100">
                <a:solidFill>
                  <a:srgbClr val="000080"/>
                </a:solidFill>
                <a:cs typeface="Times New Roman" pitchFamily="18" charset="0"/>
              </a:rPr>
              <a:t>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anlen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82675"/>
            <a:ext cx="8382000" cy="554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633" name="Rectangle 9"/>
          <p:cNvSpPr>
            <a:spLocks noChangeArrowheads="1"/>
          </p:cNvSpPr>
          <p:nvPr/>
        </p:nvSpPr>
        <p:spPr bwMode="auto">
          <a:xfrm>
            <a:off x="685800" y="274638"/>
            <a:ext cx="6324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Sports Marketing PR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990600" y="457200"/>
            <a:ext cx="601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80000"/>
              </a:lnSpc>
            </a:pP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Publikasi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Bernilai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Berita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Rendah</a:t>
            </a:r>
            <a:endParaRPr lang="en-US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257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0" y="2135188"/>
            <a:ext cx="17287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0" y="2135188"/>
            <a:ext cx="17287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2" name="Rectangle 26"/>
          <p:cNvSpPr>
            <a:spLocks noChangeArrowheads="1"/>
          </p:cNvSpPr>
          <p:nvPr/>
        </p:nvSpPr>
        <p:spPr bwMode="auto">
          <a:xfrm>
            <a:off x="0" y="4721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0950" name="Group 118"/>
          <p:cNvGraphicFramePr>
            <a:graphicFrameLocks noGrp="1"/>
          </p:cNvGraphicFramePr>
          <p:nvPr/>
        </p:nvGraphicFramePr>
        <p:xfrm>
          <a:off x="685800" y="1565275"/>
          <a:ext cx="7620000" cy="3901440"/>
        </p:xfrm>
        <a:graphic>
          <a:graphicData uri="http://schemas.openxmlformats.org/drawingml/2006/table">
            <a:tbl>
              <a:tblPr/>
              <a:tblGrid>
                <a:gridCol w="2438400"/>
                <a:gridCol w="2438400"/>
                <a:gridCol w="2743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Nilai Daya-tarik Konsumen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Kategori Produk/Merek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Peluang Keterkaitan Produk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2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Daya Tarik Tinggi: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Minuman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Perbankan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Susu </a:t>
                      </a:r>
                      <a:r>
                        <a:rPr kumimoji="0" lang="nb-NO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Kental Manis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Pocari Sweat, Sosro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BCA, Niaga, Mandiri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Susu Bendera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Inovasi dan dominasi pasar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Perebutan dominasi </a:t>
                      </a: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Iklan tiga dialek lokal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Daya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arik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endah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: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Sampo rambut wanita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Perawatan wanita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Penerbangan,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Wisata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SunSilk Fresh n Clean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Softex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Garuda Indonesia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Malaysia 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Truly Asia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Berita produk baru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Lagu khusus ADA Band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Citizen brand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Bangsa serumpun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1" name="Oval 95"/>
          <p:cNvSpPr>
            <a:spLocks noChangeArrowheads="1"/>
          </p:cNvSpPr>
          <p:nvPr/>
        </p:nvSpPr>
        <p:spPr bwMode="auto">
          <a:xfrm>
            <a:off x="2530475" y="2667000"/>
            <a:ext cx="365125" cy="274638"/>
          </a:xfrm>
          <a:prstGeom prst="ellipse">
            <a:avLst/>
          </a:prstGeom>
          <a:solidFill>
            <a:srgbClr val="CCCC00"/>
          </a:solidFill>
          <a:ln w="9525">
            <a:solidFill>
              <a:srgbClr val="000099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100">
                <a:solidFill>
                  <a:srgbClr val="000080"/>
                </a:solidFill>
                <a:cs typeface="Times New Roman" pitchFamily="18" charset="0"/>
              </a:rPr>
              <a:t>C</a:t>
            </a:r>
            <a:endParaRPr lang="en-US"/>
          </a:p>
        </p:txBody>
      </p:sp>
      <p:sp>
        <p:nvSpPr>
          <p:cNvPr id="9242" name="Oval 96"/>
          <p:cNvSpPr>
            <a:spLocks noChangeArrowheads="1"/>
          </p:cNvSpPr>
          <p:nvPr/>
        </p:nvSpPr>
        <p:spPr bwMode="auto">
          <a:xfrm>
            <a:off x="2514600" y="4191000"/>
            <a:ext cx="365125" cy="274638"/>
          </a:xfrm>
          <a:prstGeom prst="ellipse">
            <a:avLst/>
          </a:prstGeom>
          <a:solidFill>
            <a:srgbClr val="CCCC00"/>
          </a:solidFill>
          <a:ln w="9525">
            <a:solidFill>
              <a:srgbClr val="000099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100">
                <a:solidFill>
                  <a:srgbClr val="000080"/>
                </a:solidFill>
                <a:cs typeface="Times New Roman" pitchFamily="18" charset="0"/>
              </a:rPr>
              <a:t>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62000" y="381000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Newsworthy Marketing:</a:t>
            </a:r>
          </a:p>
          <a:p>
            <a:pPr algn="ctr">
              <a:lnSpc>
                <a:spcPct val="90000"/>
              </a:lnSpc>
            </a:pPr>
            <a:r>
              <a:rPr lang="en-US" sz="3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Pemasaran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3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Bernilai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3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Berita</a:t>
            </a:r>
            <a:endParaRPr 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0" y="257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8" name="Rectangle 8"/>
          <p:cNvSpPr>
            <a:spLocks noChangeArrowheads="1"/>
          </p:cNvSpPr>
          <p:nvPr/>
        </p:nvSpPr>
        <p:spPr bwMode="auto">
          <a:xfrm>
            <a:off x="1449388" y="2528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69" name="Rectangle 9"/>
          <p:cNvSpPr>
            <a:spLocks noChangeArrowheads="1"/>
          </p:cNvSpPr>
          <p:nvPr/>
        </p:nvSpPr>
        <p:spPr bwMode="auto">
          <a:xfrm>
            <a:off x="1449388" y="2528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25036" name="Group 108"/>
          <p:cNvGraphicFramePr>
            <a:graphicFrameLocks noGrp="1"/>
          </p:cNvGraphicFramePr>
          <p:nvPr/>
        </p:nvGraphicFramePr>
        <p:xfrm>
          <a:off x="533400" y="1600200"/>
          <a:ext cx="8229600" cy="4779110"/>
        </p:xfrm>
        <a:graphic>
          <a:graphicData uri="http://schemas.openxmlformats.org/drawingml/2006/table">
            <a:tbl>
              <a:tblPr/>
              <a:tblGrid>
                <a:gridCol w="2209800"/>
                <a:gridCol w="2884488"/>
                <a:gridCol w="3135312"/>
              </a:tblGrid>
              <a:tr h="416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News-Value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Korporat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/Personal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Produk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/Brand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8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Human Interest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Danone-Zidane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 liter Aqua = 10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ltr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air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bersih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NTT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Proximity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Sumbang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gempa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ifebuoy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erbagi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ehat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Name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(Makes News)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(Prominence)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Toyota-Daihatsu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Panasonic Awards 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Pemasaran Avanza-Xenia (indent)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3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Timelines (Novelty)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Hyundai masuk industri otomotif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Mobil model baru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HP seri baru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Conflict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Indofood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vs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Wings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Indomie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vs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Mie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Sedaap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Sensual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Bintang Sarah Azhari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Hormovitan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3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Factual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Penjualan 1,5 juta Mitsubishi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Anlene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pencegahan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osteoporosis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5943600" y="2438400"/>
            <a:ext cx="251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80000"/>
              </a:lnSpc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</a:t>
            </a: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</a:t>
            </a:r>
          </a:p>
          <a:p>
            <a:pPr algn="ctr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Rinso</a:t>
            </a:r>
          </a:p>
        </p:txBody>
      </p:sp>
      <p:pic>
        <p:nvPicPr>
          <p:cNvPr id="104452" name="Picture 4" descr="rinso-ayoma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138" y="0"/>
            <a:ext cx="507206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381000" y="228600"/>
            <a:ext cx="685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80000"/>
              </a:lnSpc>
            </a:pPr>
            <a:r>
              <a:rPr lang="en-US" sz="3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Tim </a:t>
            </a:r>
            <a:r>
              <a:rPr lang="en-US" sz="3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Tujuh</a:t>
            </a:r>
            <a:r>
              <a:rPr lang="en-US" sz="3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Rinso</a:t>
            </a:r>
            <a:r>
              <a:rPr lang="en-US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Ayo Main</a:t>
            </a:r>
            <a:endParaRPr lang="en-US" sz="34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130051" name="Group 3"/>
          <p:cNvGraphicFramePr>
            <a:graphicFrameLocks noGrp="1"/>
          </p:cNvGraphicFramePr>
          <p:nvPr>
            <p:ph/>
          </p:nvPr>
        </p:nvGraphicFramePr>
        <p:xfrm>
          <a:off x="457200" y="1066800"/>
          <a:ext cx="8458200" cy="4952429"/>
        </p:xfrm>
        <a:graphic>
          <a:graphicData uri="http://schemas.openxmlformats.org/drawingml/2006/table">
            <a:tbl>
              <a:tblPr/>
              <a:tblGrid>
                <a:gridCol w="2057400"/>
                <a:gridCol w="2667000"/>
                <a:gridCol w="3733800"/>
              </a:tblGrid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ASAL TIM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NAMA ANGGOTA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JABATAN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Tim Marketing &amp; Brand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Ainul Yaqin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Roberto Saputra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Tanti &amp; Juli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Marketing Manager Rinso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Senior Brand Manager Rinso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Assistant Brand Manager Rinso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 Corporate Relations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Maria Dewanti Dwianto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Elvera Nuriawati Makki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External Comm Manager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External Comm Assistant Manager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Tim Sales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Ida Agustina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Satwiko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National Activation Manager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Trade Category Manager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Lowe, strategi komunikasi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Ayu Fadjar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Arimanda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Account Director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Senior Account Executive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Creative Director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R&amp;R, hubungan media/publik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Rika Novriady, Vira Madjid, Hanny Setiawan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Mindshare,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 placement/buying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Gordon Yap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Account Director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Implementor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Ogilvy Action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NA,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eksekusi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lapangan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0089" name="Text Box 41"/>
          <p:cNvSpPr txBox="1">
            <a:spLocks noChangeArrowheads="1"/>
          </p:cNvSpPr>
          <p:nvPr/>
        </p:nvSpPr>
        <p:spPr bwMode="auto">
          <a:xfrm>
            <a:off x="3886200" y="6059269"/>
            <a:ext cx="464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err="1"/>
              <a:t>Sumber</a:t>
            </a:r>
            <a:r>
              <a:rPr lang="en-US" sz="1600" dirty="0"/>
              <a:t>: </a:t>
            </a:r>
            <a:r>
              <a:rPr lang="en-US" sz="1600" dirty="0" err="1"/>
              <a:t>Diolah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majalah</a:t>
            </a:r>
            <a:r>
              <a:rPr lang="en-US" sz="1600" dirty="0"/>
              <a:t> Mix 08, 23 Agustus-20 September 2007, </a:t>
            </a:r>
            <a:r>
              <a:rPr lang="en-US" sz="1600" dirty="0" err="1"/>
              <a:t>hlm</a:t>
            </a:r>
            <a:r>
              <a:rPr lang="en-US" sz="1600" dirty="0"/>
              <a:t>. 29.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2457</TotalTime>
  <Words>765</Words>
  <Application>Microsoft Office PowerPoint</Application>
  <PresentationFormat>On-screen Show (4:3)</PresentationFormat>
  <Paragraphs>237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Custom Design</vt:lpstr>
      <vt:lpstr>1_Custom Design</vt:lpstr>
      <vt:lpstr>Newsworthy Marketing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5 Degrees of  Customer Bonding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NEC</dc:creator>
  <cp:lastModifiedBy>euis.nurul</cp:lastModifiedBy>
  <cp:revision>419</cp:revision>
  <dcterms:created xsi:type="dcterms:W3CDTF">2007-07-31T00:26:50Z</dcterms:created>
  <dcterms:modified xsi:type="dcterms:W3CDTF">2011-09-27T02:55:38Z</dcterms:modified>
</cp:coreProperties>
</file>