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4C3D3C-8E2F-4E4A-A4F9-4CC513C6E27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C3D3C-8E2F-4E4A-A4F9-4CC513C6E27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C3D3C-8E2F-4E4A-A4F9-4CC513C6E27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C3D3C-8E2F-4E4A-A4F9-4CC513C6E27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4C3D3C-8E2F-4E4A-A4F9-4CC513C6E27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4C3D3C-8E2F-4E4A-A4F9-4CC513C6E27B}"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C3D3C-8E2F-4E4A-A4F9-4CC513C6E27B}" type="datetimeFigureOut">
              <a:rPr lang="en-US" smtClean="0"/>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4C3D3C-8E2F-4E4A-A4F9-4CC513C6E27B}" type="datetimeFigureOut">
              <a:rPr lang="en-US" smtClean="0"/>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C3D3C-8E2F-4E4A-A4F9-4CC513C6E27B}" type="datetimeFigureOut">
              <a:rPr lang="en-US" smtClean="0"/>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C3D3C-8E2F-4E4A-A4F9-4CC513C6E27B}"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C3D3C-8E2F-4E4A-A4F9-4CC513C6E27B}"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404EF-8B8E-4D11-A24F-3AF07D6375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C3D3C-8E2F-4E4A-A4F9-4CC513C6E27B}" type="datetimeFigureOut">
              <a:rPr lang="en-US" smtClean="0"/>
              <a:t>5/23/2015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404EF-8B8E-4D11-A24F-3AF07D6375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kompasiana.com/zainalparta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a:t>Apakah Lobi Itu?</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Yang perlu diingat:</a:t>
            </a:r>
            <a:endParaRPr lang="en-US" dirty="0"/>
          </a:p>
        </p:txBody>
      </p:sp>
      <p:sp>
        <p:nvSpPr>
          <p:cNvPr id="3" name="Content Placeholder 2"/>
          <p:cNvSpPr>
            <a:spLocks noGrp="1"/>
          </p:cNvSpPr>
          <p:nvPr>
            <p:ph idx="1"/>
          </p:nvPr>
        </p:nvSpPr>
        <p:spPr/>
        <p:txBody>
          <a:bodyPr/>
          <a:lstStyle/>
          <a:p>
            <a:pPr lvl="0"/>
            <a:r>
              <a:rPr lang="en-US" dirty="0" err="1"/>
              <a:t>Selain</a:t>
            </a:r>
            <a:r>
              <a:rPr lang="en-US" dirty="0"/>
              <a:t> </a:t>
            </a:r>
            <a:r>
              <a:rPr lang="en-US" dirty="0" err="1"/>
              <a:t>itu</a:t>
            </a:r>
            <a:r>
              <a:rPr lang="en-US" dirty="0"/>
              <a:t> </a:t>
            </a:r>
            <a:r>
              <a:rPr lang="en-US" dirty="0" err="1"/>
              <a:t>kita</a:t>
            </a:r>
            <a:r>
              <a:rPr lang="en-US" dirty="0"/>
              <a:t> </a:t>
            </a:r>
            <a:r>
              <a:rPr lang="en-US" dirty="0" err="1"/>
              <a:t>gagal</a:t>
            </a:r>
            <a:r>
              <a:rPr lang="en-US" dirty="0"/>
              <a:t> </a:t>
            </a:r>
            <a:r>
              <a:rPr lang="en-US" dirty="0" err="1"/>
              <a:t>menjual</a:t>
            </a:r>
            <a:r>
              <a:rPr lang="en-US" dirty="0"/>
              <a:t> (</a:t>
            </a:r>
            <a:r>
              <a:rPr lang="en-US" dirty="0" err="1"/>
              <a:t>melobi</a:t>
            </a:r>
            <a:r>
              <a:rPr lang="en-US" dirty="0"/>
              <a:t> </a:t>
            </a:r>
            <a:r>
              <a:rPr lang="en-US" dirty="0" err="1"/>
              <a:t>untuk</a:t>
            </a:r>
            <a:r>
              <a:rPr lang="en-US" dirty="0"/>
              <a:t> </a:t>
            </a:r>
            <a:r>
              <a:rPr lang="en-US" dirty="0" err="1"/>
              <a:t>menjual</a:t>
            </a:r>
            <a:r>
              <a:rPr lang="en-US" dirty="0"/>
              <a:t>), </a:t>
            </a:r>
            <a:r>
              <a:rPr lang="en-US" dirty="0" err="1"/>
              <a:t>itu</a:t>
            </a:r>
            <a:r>
              <a:rPr lang="en-US" dirty="0"/>
              <a:t> </a:t>
            </a:r>
            <a:r>
              <a:rPr lang="en-US" dirty="0" err="1"/>
              <a:t>karena</a:t>
            </a:r>
            <a:r>
              <a:rPr lang="en-US" dirty="0"/>
              <a:t> </a:t>
            </a:r>
            <a:r>
              <a:rPr lang="id-ID" dirty="0"/>
              <a:t>memang mereka tidak menghendaki/membutuhkan/menginginkan</a:t>
            </a:r>
            <a:r>
              <a:rPr lang="en-US" dirty="0"/>
              <a:t> </a:t>
            </a:r>
            <a:r>
              <a:rPr lang="en-US" dirty="0" err="1"/>
              <a:t>apa</a:t>
            </a:r>
            <a:r>
              <a:rPr lang="en-US" dirty="0"/>
              <a:t> yang </a:t>
            </a:r>
            <a:r>
              <a:rPr lang="en-US" dirty="0" err="1"/>
              <a:t>kita</a:t>
            </a:r>
            <a:r>
              <a:rPr lang="en-US" dirty="0"/>
              <a:t> </a:t>
            </a:r>
            <a:r>
              <a:rPr lang="en-US" dirty="0" err="1"/>
              <a:t>jual</a:t>
            </a:r>
            <a:r>
              <a:rPr lang="en-US" dirty="0"/>
              <a:t> </a:t>
            </a:r>
            <a:r>
              <a:rPr lang="en-US" dirty="0" err="1"/>
              <a:t>kepada</a:t>
            </a:r>
            <a:r>
              <a:rPr lang="en-US" dirty="0"/>
              <a:t> </a:t>
            </a:r>
            <a:r>
              <a:rPr lang="en-US" dirty="0" err="1"/>
              <a:t>mereka</a:t>
            </a:r>
            <a:r>
              <a:rPr lang="en-US" dirty="0"/>
              <a: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86058"/>
            <a:ext cx="8229600" cy="1143000"/>
          </a:xfrm>
        </p:spPr>
        <p:txBody>
          <a:bodyPr>
            <a:normAutofit/>
          </a:bodyPr>
          <a:lstStyle/>
          <a:p>
            <a:r>
              <a:rPr lang="en-US" dirty="0" err="1" smtClean="0"/>
              <a:t>Bagaimana</a:t>
            </a:r>
            <a:r>
              <a:rPr lang="en-US" dirty="0" smtClean="0"/>
              <a:t> </a:t>
            </a:r>
            <a:r>
              <a:rPr lang="en-US" dirty="0" err="1" smtClean="0"/>
              <a:t>pendapat</a:t>
            </a:r>
            <a:r>
              <a:rPr lang="en-US" dirty="0" smtClean="0"/>
              <a:t> </a:t>
            </a:r>
            <a:r>
              <a:rPr lang="en-US" dirty="0" err="1" smtClean="0"/>
              <a:t>Anda</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Sumber</a:t>
            </a:r>
            <a:r>
              <a:rPr lang="en-US" dirty="0" smtClean="0"/>
              <a:t> </a:t>
            </a:r>
            <a:r>
              <a:rPr lang="en-US" dirty="0" err="1" smtClean="0"/>
              <a:t>tulisan</a:t>
            </a:r>
            <a:endParaRPr lang="en-US" dirty="0"/>
          </a:p>
        </p:txBody>
      </p:sp>
      <p:sp>
        <p:nvSpPr>
          <p:cNvPr id="3" name="Content Placeholder 2"/>
          <p:cNvSpPr>
            <a:spLocks noGrp="1"/>
          </p:cNvSpPr>
          <p:nvPr>
            <p:ph idx="1"/>
          </p:nvPr>
        </p:nvSpPr>
        <p:spPr/>
        <p:txBody>
          <a:bodyPr/>
          <a:lstStyle/>
          <a:p>
            <a:r>
              <a:rPr lang="id-ID" dirty="0">
                <a:hlinkClick r:id="rId2"/>
              </a:rPr>
              <a:t>http://www.kompasiana.com/zainalpartao</a:t>
            </a:r>
            <a:r>
              <a:rPr lang="en-US" dirty="0" smtClean="0"/>
              <a:t>.</a:t>
            </a:r>
          </a:p>
          <a:p>
            <a:r>
              <a:rPr lang="en-US" dirty="0" smtClean="0"/>
              <a:t>http://zainalpartao.blogspot.com/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92500" lnSpcReduction="20000"/>
          </a:bodyPr>
          <a:lstStyle/>
          <a:p>
            <a:r>
              <a:rPr lang="id-ID" dirty="0"/>
              <a:t>Lobi  berasal dari kata </a:t>
            </a:r>
            <a:r>
              <a:rPr lang="id-ID" i="1" dirty="0"/>
              <a:t>lobby</a:t>
            </a:r>
            <a:r>
              <a:rPr lang="id-ID" dirty="0"/>
              <a:t> (ruang depan hotel, bioskop, bangunan besar atau kantor).</a:t>
            </a:r>
            <a:endParaRPr lang="en-US" dirty="0"/>
          </a:p>
          <a:p>
            <a:r>
              <a:rPr lang="id-ID" dirty="0"/>
              <a:t>Dalam perkembangannya lobi (</a:t>
            </a:r>
            <a:r>
              <a:rPr lang="id-ID" i="1" dirty="0"/>
              <a:t>lobby</a:t>
            </a:r>
            <a:r>
              <a:rPr lang="id-ID" dirty="0"/>
              <a:t>) diartikan sebagai kegiatan </a:t>
            </a:r>
            <a:r>
              <a:rPr lang="id-ID" i="1" dirty="0"/>
              <a:t>government relations</a:t>
            </a:r>
            <a:r>
              <a:rPr lang="id-ID" dirty="0"/>
              <a:t>. </a:t>
            </a:r>
            <a:endParaRPr lang="en-US" dirty="0"/>
          </a:p>
          <a:p>
            <a:r>
              <a:rPr lang="id-ID" dirty="0"/>
              <a:t>Saat ini di negara maju, di luar Indonesia, lobi atau melobi diartikan sebagai suatu kegiatan untuk mempengaruhi (membujuk) pejabat publik (pejabat pemerintah termasuk parlemen) untuk melakukan tindakan sesuai yang diinginkan pelobi.  </a:t>
            </a:r>
            <a:endParaRPr lang="en-US" dirty="0"/>
          </a:p>
          <a:p>
            <a:r>
              <a:rPr lang="id-ID" dirty="0"/>
              <a:t>Misalnya untuk meluluskan atau menggugurkan rancangan peraturan atau perundang-undangan.</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Pergeseran</a:t>
            </a:r>
            <a:r>
              <a:rPr lang="en-US" b="1" dirty="0"/>
              <a:t> </a:t>
            </a:r>
            <a:r>
              <a:rPr lang="en-US" b="1" dirty="0" err="1" smtClean="0"/>
              <a:t>Makna</a:t>
            </a:r>
            <a:endParaRPr lang="en-US" dirty="0"/>
          </a:p>
        </p:txBody>
      </p:sp>
      <p:sp>
        <p:nvSpPr>
          <p:cNvPr id="3" name="Content Placeholder 2"/>
          <p:cNvSpPr>
            <a:spLocks noGrp="1"/>
          </p:cNvSpPr>
          <p:nvPr>
            <p:ph idx="1"/>
          </p:nvPr>
        </p:nvSpPr>
        <p:spPr/>
        <p:txBody>
          <a:bodyPr/>
          <a:lstStyle/>
          <a:p>
            <a:r>
              <a:rPr lang="id-ID" dirty="0"/>
              <a:t>Di Indonesia, lobi mengalami pergeseran makna.  Di sini lobi diartikan sebagai kegiatan komunikasi informal yang dimaksudkan bukan hanya untuk mempengaruhi pemerintah (eksekutif, legislatif dan judikatif) </a:t>
            </a:r>
            <a:r>
              <a:rPr lang="en-US" dirty="0" err="1"/>
              <a:t>saja</a:t>
            </a:r>
            <a:r>
              <a:rPr lang="en-US" dirty="0"/>
              <a:t>, </a:t>
            </a:r>
            <a:r>
              <a:rPr lang="id-ID" dirty="0"/>
              <a:t>tapi juga untuk mempengaruhi pribadi berpengaruh (pejabat publik, ulama, tokoh masyarakat, pengusaha</a:t>
            </a:r>
            <a:r>
              <a:rPr lang="en-US" dirty="0"/>
              <a:t>)</a:t>
            </a:r>
            <a:r>
              <a:rPr lang="id-ID" dirty="0"/>
              <a:t> dan prospek (calon </a:t>
            </a:r>
            <a:r>
              <a:rPr lang="id-ID" i="1" dirty="0"/>
              <a:t>customer/client</a:t>
            </a:r>
            <a:r>
              <a:rPr lang="id-ID" dirty="0"/>
              <a:t>)</a:t>
            </a:r>
            <a:r>
              <a:rPr lang="en-US" dirty="0"/>
              <a:t>, </a:t>
            </a:r>
            <a:r>
              <a:rPr lang="en-US" dirty="0" err="1"/>
              <a:t>dan</a:t>
            </a:r>
            <a:r>
              <a:rPr lang="en-US" dirty="0"/>
              <a:t> </a:t>
            </a:r>
            <a:r>
              <a:rPr lang="en-US" dirty="0" err="1"/>
              <a:t>sebagainya</a:t>
            </a:r>
            <a:r>
              <a:rPr lang="id-ID" dirty="0"/>
              <a:t>.</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Pergeseran</a:t>
            </a:r>
            <a:r>
              <a:rPr lang="en-US" b="1" dirty="0"/>
              <a:t> </a:t>
            </a:r>
            <a:r>
              <a:rPr lang="en-US" b="1" dirty="0" err="1" smtClean="0"/>
              <a:t>Makna</a:t>
            </a:r>
            <a:endParaRPr lang="en-US" dirty="0"/>
          </a:p>
        </p:txBody>
      </p:sp>
      <p:sp>
        <p:nvSpPr>
          <p:cNvPr id="3" name="Content Placeholder 2"/>
          <p:cNvSpPr>
            <a:spLocks noGrp="1"/>
          </p:cNvSpPr>
          <p:nvPr>
            <p:ph idx="1"/>
          </p:nvPr>
        </p:nvSpPr>
        <p:spPr/>
        <p:txBody>
          <a:bodyPr/>
          <a:lstStyle/>
          <a:p>
            <a:r>
              <a:rPr lang="id-ID" dirty="0"/>
              <a:t>Yang hampir sama, di Indonesia maupun </a:t>
            </a:r>
            <a:r>
              <a:rPr lang="en-US" dirty="0" err="1"/>
              <a:t>di</a:t>
            </a:r>
            <a:r>
              <a:rPr lang="en-US" dirty="0"/>
              <a:t> </a:t>
            </a:r>
            <a:r>
              <a:rPr lang="id-ID" dirty="0"/>
              <a:t>negara lain, baik di Amerika Serikat, Inggris, Kanada, Australia</a:t>
            </a:r>
            <a:r>
              <a:rPr lang="en-US" dirty="0"/>
              <a:t>,</a:t>
            </a:r>
            <a:r>
              <a:rPr lang="id-ID" dirty="0"/>
              <a:t> ma</a:t>
            </a:r>
            <a:r>
              <a:rPr lang="en-US" dirty="0"/>
              <a:t>u</a:t>
            </a:r>
            <a:r>
              <a:rPr lang="id-ID" dirty="0"/>
              <a:t>pun </a:t>
            </a:r>
            <a:r>
              <a:rPr lang="en-US" dirty="0" err="1"/>
              <a:t>di</a:t>
            </a:r>
            <a:r>
              <a:rPr lang="en-US" dirty="0"/>
              <a:t> </a:t>
            </a:r>
            <a:r>
              <a:rPr lang="id-ID" dirty="0"/>
              <a:t>negara maju lainnya, yaitu adanya upaya memasukkan kegiatan yang menyimpang dari nilai-nilai etika, moral dan agama ke dalam aktivitas lobinya</a:t>
            </a:r>
            <a:r>
              <a:rPr lang="en-US" dirty="0"/>
              <a: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Pergeseran</a:t>
            </a:r>
            <a:r>
              <a:rPr lang="en-US" b="1" dirty="0"/>
              <a:t> </a:t>
            </a:r>
            <a:r>
              <a:rPr lang="en-US" b="1" dirty="0" err="1" smtClean="0"/>
              <a:t>Makna</a:t>
            </a:r>
            <a:endParaRPr lang="en-US" dirty="0"/>
          </a:p>
        </p:txBody>
      </p:sp>
      <p:sp>
        <p:nvSpPr>
          <p:cNvPr id="3" name="Content Placeholder 2"/>
          <p:cNvSpPr>
            <a:spLocks noGrp="1"/>
          </p:cNvSpPr>
          <p:nvPr>
            <p:ph idx="1"/>
          </p:nvPr>
        </p:nvSpPr>
        <p:spPr/>
        <p:txBody>
          <a:bodyPr/>
          <a:lstStyle/>
          <a:p>
            <a:r>
              <a:rPr lang="en-US" dirty="0" err="1"/>
              <a:t>Tujuannya</a:t>
            </a:r>
            <a:r>
              <a:rPr lang="en-US" dirty="0"/>
              <a:t>,</a:t>
            </a:r>
            <a:r>
              <a:rPr lang="id-ID" dirty="0"/>
              <a:t> untuk mencapai tingkat keberhasilan yang tinggi </a:t>
            </a:r>
            <a:r>
              <a:rPr lang="en-US" dirty="0" err="1"/>
              <a:t>dalam</a:t>
            </a:r>
            <a:r>
              <a:rPr lang="en-US" dirty="0"/>
              <a:t> </a:t>
            </a:r>
            <a:r>
              <a:rPr lang="id-ID" dirty="0"/>
              <a:t>kegiatan lobinya.</a:t>
            </a:r>
            <a:endParaRPr lang="en-US" dirty="0"/>
          </a:p>
          <a:p>
            <a:r>
              <a:rPr lang="id-ID" dirty="0"/>
              <a:t>Pembahasan kita di sini </a:t>
            </a:r>
            <a:r>
              <a:rPr lang="en-US" dirty="0" err="1"/>
              <a:t>tentunya</a:t>
            </a:r>
            <a:r>
              <a:rPr lang="en-US" dirty="0"/>
              <a:t> </a:t>
            </a:r>
            <a:r>
              <a:rPr lang="id-ID" dirty="0"/>
              <a:t>adalah </a:t>
            </a:r>
            <a:r>
              <a:rPr lang="en-US" dirty="0" err="1"/>
              <a:t>kegiatan</a:t>
            </a:r>
            <a:r>
              <a:rPr lang="en-US" dirty="0"/>
              <a:t> </a:t>
            </a:r>
            <a:r>
              <a:rPr lang="id-ID" dirty="0"/>
              <a:t>lobi yang didasarkan pada teori-teori ilmiah (komunikasi, psikologi dan sebagainya) yang berlandaskan pada nilai-nilai etika, moral dan agama.  </a:t>
            </a: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Definisi</a:t>
            </a:r>
            <a:r>
              <a:rPr lang="en-US" b="1" dirty="0"/>
              <a:t>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a:t>Untuk</a:t>
            </a:r>
            <a:r>
              <a:rPr lang="en-US" dirty="0"/>
              <a:t> </a:t>
            </a:r>
            <a:r>
              <a:rPr lang="en-US" dirty="0" err="1" smtClean="0"/>
              <a:t>pembahasan</a:t>
            </a:r>
            <a:r>
              <a:rPr lang="en-US" dirty="0" smtClean="0"/>
              <a:t> </a:t>
            </a:r>
            <a:r>
              <a:rPr lang="en-US" dirty="0" err="1" smtClean="0"/>
              <a:t>kita</a:t>
            </a:r>
            <a:r>
              <a:rPr lang="en-US" dirty="0" smtClean="0"/>
              <a:t> </a:t>
            </a:r>
            <a:r>
              <a:rPr lang="en-US" dirty="0" err="1" smtClean="0"/>
              <a:t>ini</a:t>
            </a:r>
            <a:r>
              <a:rPr lang="en-US" dirty="0" smtClean="0"/>
              <a:t> </a:t>
            </a:r>
            <a:r>
              <a:rPr lang="en-US" dirty="0"/>
              <a:t>l</a:t>
            </a:r>
            <a:r>
              <a:rPr lang="id-ID" dirty="0"/>
              <a:t>obi </a:t>
            </a:r>
            <a:r>
              <a:rPr lang="en-US" dirty="0" err="1"/>
              <a:t>diartikan</a:t>
            </a:r>
            <a:r>
              <a:rPr lang="en-US" dirty="0"/>
              <a:t> </a:t>
            </a:r>
            <a:r>
              <a:rPr lang="en-US" dirty="0" err="1"/>
              <a:t>sebagai</a:t>
            </a:r>
            <a:r>
              <a:rPr lang="en-US" dirty="0"/>
              <a:t> </a:t>
            </a:r>
            <a:r>
              <a:rPr lang="en-US" dirty="0" err="1"/>
              <a:t>aktivitas</a:t>
            </a:r>
            <a:r>
              <a:rPr lang="en-US" dirty="0"/>
              <a:t> </a:t>
            </a:r>
            <a:r>
              <a:rPr lang="id-ID" dirty="0"/>
              <a:t>komunikasi yang bersifat informal yang bertujuan untuk mempengaruhi agar pesan-pesan </a:t>
            </a:r>
            <a:r>
              <a:rPr lang="en-US" dirty="0" err="1"/>
              <a:t>pelobi</a:t>
            </a:r>
            <a:r>
              <a:rPr lang="id-ID" baseline="30000" dirty="0"/>
              <a:t>X)</a:t>
            </a:r>
            <a:r>
              <a:rPr lang="id-ID" dirty="0"/>
              <a:t> diterima</a:t>
            </a:r>
            <a:r>
              <a:rPr lang="id-ID" baseline="30000" dirty="0"/>
              <a:t>Y)</a:t>
            </a:r>
            <a:r>
              <a:rPr lang="id-ID" dirty="0"/>
              <a:t> dengan jalan: </a:t>
            </a:r>
            <a:endParaRPr lang="en-US" dirty="0"/>
          </a:p>
          <a:p>
            <a:pPr lvl="0"/>
            <a:r>
              <a:rPr lang="id-ID" dirty="0"/>
              <a:t>Memberi data dan informasi</a:t>
            </a:r>
            <a:endParaRPr lang="en-US" dirty="0"/>
          </a:p>
          <a:p>
            <a:pPr lvl="0"/>
            <a:r>
              <a:rPr lang="id-ID" dirty="0"/>
              <a:t>Mempengaruhi</a:t>
            </a:r>
            <a:endParaRPr lang="en-US" dirty="0"/>
          </a:p>
          <a:p>
            <a:pPr lvl="0"/>
            <a:r>
              <a:rPr lang="id-ID" dirty="0"/>
              <a:t>Mendidik</a:t>
            </a:r>
            <a:endParaRPr lang="en-US" dirty="0"/>
          </a:p>
          <a:p>
            <a:pPr lvl="0"/>
            <a:r>
              <a:rPr lang="id-ID" dirty="0"/>
              <a:t>Membujuk</a:t>
            </a:r>
            <a:endParaRPr lang="en-US" dirty="0"/>
          </a:p>
          <a:p>
            <a:pPr lvl="0"/>
            <a:r>
              <a:rPr lang="id-ID" dirty="0"/>
              <a:t>Melakukan Entert</a:t>
            </a:r>
            <a:r>
              <a:rPr lang="en-US" dirty="0"/>
              <a:t>a</a:t>
            </a:r>
            <a:r>
              <a:rPr lang="id-ID" dirty="0"/>
              <a:t>int</a:t>
            </a:r>
            <a:endParaRPr lang="en-US" dirty="0"/>
          </a:p>
          <a:p>
            <a:pPr lvl="0"/>
            <a:r>
              <a:rPr lang="en-US" dirty="0" err="1"/>
              <a:t>Dengan</a:t>
            </a:r>
            <a:r>
              <a:rPr lang="en-US" dirty="0"/>
              <a:t> s</a:t>
            </a:r>
            <a:r>
              <a:rPr lang="id-ID" dirty="0"/>
              <a:t>edikit “Memaksa”</a:t>
            </a:r>
            <a:endParaRPr lang="en-US" dirty="0"/>
          </a:p>
          <a:p>
            <a:r>
              <a:rPr lang="id-ID" dirty="0"/>
              <a:t>dan melibatkan pribadi-pribadi berpengaruh termasuk me</a:t>
            </a:r>
            <a:r>
              <a:rPr lang="en-US" dirty="0" err="1"/>
              <a:t>ng</a:t>
            </a:r>
            <a:r>
              <a:rPr lang="id-ID" dirty="0"/>
              <a:t>ikutsertakan </a:t>
            </a:r>
            <a:r>
              <a:rPr lang="en-US" dirty="0" err="1"/>
              <a:t>pihak</a:t>
            </a:r>
            <a:r>
              <a:rPr lang="en-US" dirty="0"/>
              <a:t> lain </a:t>
            </a:r>
            <a:r>
              <a:rPr lang="en-US" dirty="0" err="1"/>
              <a:t>ke</a:t>
            </a:r>
            <a:r>
              <a:rPr lang="en-US" dirty="0"/>
              <a:t> </a:t>
            </a:r>
            <a:r>
              <a:rPr lang="en-US" dirty="0" err="1"/>
              <a:t>dalam</a:t>
            </a:r>
            <a:r>
              <a:rPr lang="en-US" dirty="0"/>
              <a:t> </a:t>
            </a:r>
            <a:r>
              <a:rPr lang="id-ID" dirty="0"/>
              <a:t>koalisinya.</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catatan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id-ID" baseline="30000" dirty="0"/>
              <a:t>X)</a:t>
            </a:r>
            <a:r>
              <a:rPr lang="id-ID" dirty="0"/>
              <a:t> 	niat, motif, kebutuhan, keinginan, hasrat, dan sebagainya (termasuk pesan-pesan penjualan</a:t>
            </a:r>
            <a:r>
              <a:rPr lang="en-US" dirty="0"/>
              <a:t>)</a:t>
            </a:r>
          </a:p>
          <a:p>
            <a:pPr>
              <a:buNone/>
            </a:pPr>
            <a:r>
              <a:rPr lang="id-ID" dirty="0"/>
              <a:t> </a:t>
            </a:r>
            <a:endParaRPr lang="en-US" dirty="0"/>
          </a:p>
          <a:p>
            <a:pPr>
              <a:buNone/>
            </a:pPr>
            <a:r>
              <a:rPr lang="id-ID" baseline="30000" dirty="0"/>
              <a:t>Y)	</a:t>
            </a:r>
            <a:endParaRPr lang="en-US" baseline="30000" dirty="0" smtClean="0"/>
          </a:p>
          <a:p>
            <a:r>
              <a:rPr lang="id-ID" dirty="0" smtClean="0"/>
              <a:t>Diterima</a:t>
            </a:r>
            <a:r>
              <a:rPr lang="id-ID" dirty="0"/>
              <a:t>, </a:t>
            </a:r>
            <a:endParaRPr lang="en-US" dirty="0"/>
          </a:p>
          <a:p>
            <a:pPr lvl="0"/>
            <a:r>
              <a:rPr lang="id-ID" dirty="0"/>
              <a:t>Dimengerti, </a:t>
            </a:r>
            <a:endParaRPr lang="en-US" dirty="0"/>
          </a:p>
          <a:p>
            <a:pPr lvl="0"/>
            <a:r>
              <a:rPr lang="id-ID" dirty="0"/>
              <a:t>Dipahami, </a:t>
            </a:r>
            <a:endParaRPr lang="en-US" dirty="0"/>
          </a:p>
          <a:p>
            <a:pPr lvl="0"/>
            <a:r>
              <a:rPr lang="id-ID" dirty="0"/>
              <a:t>Dikabulkan, </a:t>
            </a:r>
            <a:endParaRPr lang="en-US" dirty="0"/>
          </a:p>
          <a:p>
            <a:pPr lvl="0"/>
            <a:r>
              <a:rPr lang="id-ID" dirty="0"/>
              <a:t>Disetujui, </a:t>
            </a:r>
            <a:endParaRPr lang="en-US" dirty="0"/>
          </a:p>
          <a:p>
            <a:pPr lvl="0"/>
            <a:r>
              <a:rPr lang="id-ID" dirty="0"/>
              <a:t>Dipenuhi, </a:t>
            </a:r>
            <a:endParaRPr lang="en-US" dirty="0"/>
          </a:p>
          <a:p>
            <a:pPr lvl="0"/>
            <a:r>
              <a:rPr lang="id-ID" dirty="0"/>
              <a:t>Diikuti, </a:t>
            </a:r>
            <a:endParaRPr lang="en-US" dirty="0"/>
          </a:p>
          <a:p>
            <a:pPr lvl="0"/>
            <a:r>
              <a:rPr lang="id-ID" dirty="0"/>
              <a:t>Didukung, </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Yang perlu diingat</a:t>
            </a:r>
            <a:r>
              <a:rPr lang="id-ID" dirty="0" smtClean="0"/>
              <a:t>:</a:t>
            </a:r>
            <a:endParaRPr lang="en-US" dirty="0"/>
          </a:p>
        </p:txBody>
      </p:sp>
      <p:sp>
        <p:nvSpPr>
          <p:cNvPr id="3" name="Content Placeholder 2"/>
          <p:cNvSpPr>
            <a:spLocks noGrp="1"/>
          </p:cNvSpPr>
          <p:nvPr>
            <p:ph idx="1"/>
          </p:nvPr>
        </p:nvSpPr>
        <p:spPr/>
        <p:txBody>
          <a:bodyPr/>
          <a:lstStyle/>
          <a:p>
            <a:pPr lvl="0"/>
            <a:r>
              <a:rPr lang="id-ID" dirty="0"/>
              <a:t>Lobi yang baik adalah lobi yang tidak membuat orang celaka, rugi atau sesat.  Lobi yang baik adalah lobi yang membawa keberuntungan pada target lobi maupun kita yang melobi.</a:t>
            </a: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Yang perlu diingat:</a:t>
            </a:r>
            <a:endParaRPr lang="en-US" dirty="0"/>
          </a:p>
        </p:txBody>
      </p:sp>
      <p:sp>
        <p:nvSpPr>
          <p:cNvPr id="3" name="Content Placeholder 2"/>
          <p:cNvSpPr>
            <a:spLocks noGrp="1"/>
          </p:cNvSpPr>
          <p:nvPr>
            <p:ph idx="1"/>
          </p:nvPr>
        </p:nvSpPr>
        <p:spPr/>
        <p:txBody>
          <a:bodyPr/>
          <a:lstStyle/>
          <a:p>
            <a:pPr lvl="0"/>
            <a:r>
              <a:rPr lang="id-ID" dirty="0"/>
              <a:t>Bila lobi dilakukan dengan benar, 90 persen tujuan lobi</a:t>
            </a:r>
            <a:r>
              <a:rPr lang="en-US" dirty="0"/>
              <a:t> </a:t>
            </a:r>
            <a:r>
              <a:rPr lang="en-US" dirty="0" err="1"/>
              <a:t>kita</a:t>
            </a:r>
            <a:r>
              <a:rPr lang="en-US" dirty="0"/>
              <a:t> </a:t>
            </a:r>
            <a:r>
              <a:rPr lang="en-US" dirty="0" err="1"/>
              <a:t>akan</a:t>
            </a:r>
            <a:r>
              <a:rPr lang="en-US" dirty="0"/>
              <a:t> </a:t>
            </a:r>
            <a:r>
              <a:rPr lang="id-ID" dirty="0"/>
              <a:t>berhasil.  Yang mungkin belum berhasil (tertunda</a:t>
            </a:r>
            <a:r>
              <a:rPr lang="en-US" dirty="0"/>
              <a:t>) </a:t>
            </a:r>
            <a:r>
              <a:rPr lang="en-US" dirty="0" err="1"/>
              <a:t>adalah</a:t>
            </a:r>
            <a:r>
              <a:rPr lang="en-US" dirty="0"/>
              <a:t> </a:t>
            </a:r>
            <a:r>
              <a:rPr lang="id-ID" dirty="0"/>
              <a:t>aspek penjualannya.</a:t>
            </a:r>
            <a:r>
              <a:rPr lang="en-US" dirty="0"/>
              <a:t>  </a:t>
            </a:r>
            <a:r>
              <a:rPr lang="en-US" dirty="0" err="1"/>
              <a:t>Itu</a:t>
            </a:r>
            <a:r>
              <a:rPr lang="en-US" dirty="0"/>
              <a:t> </a:t>
            </a:r>
            <a:r>
              <a:rPr lang="en-US" dirty="0" err="1"/>
              <a:t>jika</a:t>
            </a:r>
            <a:r>
              <a:rPr lang="en-US" dirty="0"/>
              <a:t> </a:t>
            </a:r>
            <a:r>
              <a:rPr lang="en-US" dirty="0" err="1"/>
              <a:t>kita</a:t>
            </a:r>
            <a:r>
              <a:rPr lang="en-US" dirty="0"/>
              <a:t> </a:t>
            </a:r>
            <a:r>
              <a:rPr lang="en-US" dirty="0" err="1"/>
              <a:t>melobi</a:t>
            </a:r>
            <a:r>
              <a:rPr lang="en-US" dirty="0"/>
              <a:t> </a:t>
            </a:r>
            <a:r>
              <a:rPr lang="en-US" dirty="0" err="1"/>
              <a:t>untuk</a:t>
            </a:r>
            <a:r>
              <a:rPr lang="en-US" dirty="0"/>
              <a:t> </a:t>
            </a:r>
            <a:r>
              <a:rPr lang="en-US" dirty="0" err="1"/>
              <a:t>tujuan</a:t>
            </a:r>
            <a:r>
              <a:rPr lang="en-US" dirty="0"/>
              <a:t> </a:t>
            </a:r>
            <a:r>
              <a:rPr lang="en-US" dirty="0" err="1"/>
              <a:t>menjual</a:t>
            </a:r>
            <a:r>
              <a:rPr lang="en-US" dirty="0"/>
              <a:t>. </a:t>
            </a:r>
            <a:r>
              <a:rPr lang="en-US" dirty="0" err="1"/>
              <a:t>Seperti</a:t>
            </a:r>
            <a:r>
              <a:rPr lang="en-US" dirty="0"/>
              <a:t> </a:t>
            </a:r>
            <a:r>
              <a:rPr lang="en-US" dirty="0" err="1"/>
              <a:t>kita</a:t>
            </a:r>
            <a:r>
              <a:rPr lang="en-US" dirty="0"/>
              <a:t> </a:t>
            </a:r>
            <a:r>
              <a:rPr lang="en-US" dirty="0" err="1"/>
              <a:t>ketahui</a:t>
            </a:r>
            <a:r>
              <a:rPr lang="en-US" dirty="0"/>
              <a:t> </a:t>
            </a:r>
            <a:r>
              <a:rPr lang="en-US" dirty="0" err="1"/>
              <a:t>dalam</a:t>
            </a:r>
            <a:r>
              <a:rPr lang="en-US" dirty="0"/>
              <a:t> </a:t>
            </a:r>
            <a:r>
              <a:rPr lang="id-ID" dirty="0"/>
              <a:t>lobi </a:t>
            </a:r>
            <a:r>
              <a:rPr lang="en-US" dirty="0" err="1"/>
              <a:t>bisa</a:t>
            </a:r>
            <a:r>
              <a:rPr lang="en-US" dirty="0"/>
              <a:t> </a:t>
            </a:r>
            <a:r>
              <a:rPr lang="id-ID" dirty="0"/>
              <a:t>ada kegiatan penjualan (barang, jasa, ide, gagasan dan sebagainya).</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433</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Apakah Lobi Itu? </vt:lpstr>
      <vt:lpstr>PowerPoint Presentation</vt:lpstr>
      <vt:lpstr>Pergeseran Makna</vt:lpstr>
      <vt:lpstr>Pergeseran Makna</vt:lpstr>
      <vt:lpstr>Pergeseran Makna</vt:lpstr>
      <vt:lpstr>Definisi </vt:lpstr>
      <vt:lpstr>catatan</vt:lpstr>
      <vt:lpstr>Yang perlu diingat:</vt:lpstr>
      <vt:lpstr>Yang perlu diingat:</vt:lpstr>
      <vt:lpstr>Yang perlu diingat:</vt:lpstr>
      <vt:lpstr>Bagaimana pendapat Anda?</vt:lpstr>
      <vt:lpstr>Sumber tulisan</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Apakah Lobi Itu?</dc:title>
  <dc:creator>OWNER</dc:creator>
  <cp:lastModifiedBy>May</cp:lastModifiedBy>
  <cp:revision>2</cp:revision>
  <dcterms:created xsi:type="dcterms:W3CDTF">2012-11-22T15:26:21Z</dcterms:created>
  <dcterms:modified xsi:type="dcterms:W3CDTF">2015-05-23T10:26:45Z</dcterms:modified>
</cp:coreProperties>
</file>