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59" r:id="rId6"/>
    <p:sldId id="261" r:id="rId7"/>
    <p:sldId id="269" r:id="rId8"/>
    <p:sldId id="268" r:id="rId9"/>
    <p:sldId id="264" r:id="rId10"/>
    <p:sldId id="265" r:id="rId11"/>
    <p:sldId id="262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E26EE-0D38-4E64-AECA-32D146EE50C1}" type="datetimeFigureOut">
              <a:rPr lang="en-US" smtClean="0"/>
              <a:pPr/>
              <a:t>5/23/2015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0C3EE-46B6-4969-9ADE-6CF95CB837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E26EE-0D38-4E64-AECA-32D146EE50C1}" type="datetimeFigureOut">
              <a:rPr lang="en-US" smtClean="0"/>
              <a:pPr/>
              <a:t>5/23/2015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0C3EE-46B6-4969-9ADE-6CF95CB837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E26EE-0D38-4E64-AECA-32D146EE50C1}" type="datetimeFigureOut">
              <a:rPr lang="en-US" smtClean="0"/>
              <a:pPr/>
              <a:t>5/23/2015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0C3EE-46B6-4969-9ADE-6CF95CB837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E26EE-0D38-4E64-AECA-32D146EE50C1}" type="datetimeFigureOut">
              <a:rPr lang="en-US" smtClean="0"/>
              <a:pPr/>
              <a:t>5/23/2015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0C3EE-46B6-4969-9ADE-6CF95CB837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E26EE-0D38-4E64-AECA-32D146EE50C1}" type="datetimeFigureOut">
              <a:rPr lang="en-US" smtClean="0"/>
              <a:pPr/>
              <a:t>5/23/2015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0C3EE-46B6-4969-9ADE-6CF95CB837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E26EE-0D38-4E64-AECA-32D146EE50C1}" type="datetimeFigureOut">
              <a:rPr lang="en-US" smtClean="0"/>
              <a:pPr/>
              <a:t>5/23/2015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0C3EE-46B6-4969-9ADE-6CF95CB837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E26EE-0D38-4E64-AECA-32D146EE50C1}" type="datetimeFigureOut">
              <a:rPr lang="en-US" smtClean="0"/>
              <a:pPr/>
              <a:t>5/23/2015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0C3EE-46B6-4969-9ADE-6CF95CB837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E26EE-0D38-4E64-AECA-32D146EE50C1}" type="datetimeFigureOut">
              <a:rPr lang="en-US" smtClean="0"/>
              <a:pPr/>
              <a:t>5/23/2015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0C3EE-46B6-4969-9ADE-6CF95CB837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E26EE-0D38-4E64-AECA-32D146EE50C1}" type="datetimeFigureOut">
              <a:rPr lang="en-US" smtClean="0"/>
              <a:pPr/>
              <a:t>5/23/2015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0C3EE-46B6-4969-9ADE-6CF95CB837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E26EE-0D38-4E64-AECA-32D146EE50C1}" type="datetimeFigureOut">
              <a:rPr lang="en-US" smtClean="0"/>
              <a:pPr/>
              <a:t>5/23/2015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0C3EE-46B6-4969-9ADE-6CF95CB837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E26EE-0D38-4E64-AECA-32D146EE50C1}" type="datetimeFigureOut">
              <a:rPr lang="en-US" smtClean="0"/>
              <a:pPr/>
              <a:t>5/23/2015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0C3EE-46B6-4969-9ADE-6CF95CB837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E26EE-0D38-4E64-AECA-32D146EE50C1}" type="datetimeFigureOut">
              <a:rPr lang="en-US" smtClean="0"/>
              <a:pPr/>
              <a:t>5/23/2015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0C3EE-46B6-4969-9ADE-6CF95CB837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eyondintractability.org/bi-essay/negotiation" TargetMode="External"/><Relationship Id="rId2" Type="http://schemas.openxmlformats.org/officeDocument/2006/relationships/hyperlink" Target="http://www.dailymail.co.uk/news/article-2215710/WildPhotos-exhibition-Otter-eating-fish-forms-amazing-gallery-wildlife-images-taken-best-nature-photographers-world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eyondintractability.org/bi-essay/negotiation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8662" y="2643182"/>
            <a:ext cx="7772400" cy="1470025"/>
          </a:xfrm>
        </p:spPr>
        <p:txBody>
          <a:bodyPr/>
          <a:lstStyle/>
          <a:p>
            <a:r>
              <a:rPr lang="en-US" dirty="0" err="1" smtClean="0"/>
              <a:t>Pengertian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Diplomasi</a:t>
            </a:r>
            <a:r>
              <a:rPr lang="en-US" dirty="0" smtClean="0"/>
              <a:t> &amp; </a:t>
            </a:r>
            <a:r>
              <a:rPr lang="en-US" dirty="0" err="1" smtClean="0"/>
              <a:t>Negosiasi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Negosiasi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Mempersiapkan</a:t>
            </a:r>
            <a:r>
              <a:rPr lang="en-US" dirty="0" smtClean="0"/>
              <a:t> strategy </a:t>
            </a:r>
            <a:r>
              <a:rPr lang="en-US" dirty="0" err="1" smtClean="0"/>
              <a:t>Anda</a:t>
            </a:r>
            <a:endParaRPr lang="en-US" dirty="0" smtClean="0"/>
          </a:p>
          <a:p>
            <a:r>
              <a:rPr lang="en-US" dirty="0" err="1" smtClean="0"/>
              <a:t>Pertukaran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 smtClean="0"/>
          </a:p>
          <a:p>
            <a:r>
              <a:rPr lang="en-US" dirty="0" err="1" smtClean="0"/>
              <a:t>Pembukaan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konsesi</a:t>
            </a:r>
            <a:endParaRPr lang="en-US" dirty="0" smtClean="0"/>
          </a:p>
          <a:p>
            <a:r>
              <a:rPr lang="en-US" dirty="0" err="1" smtClean="0"/>
              <a:t>Penutupan</a:t>
            </a:r>
            <a:r>
              <a:rPr lang="en-US" dirty="0" smtClean="0"/>
              <a:t> yang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komitment</a:t>
            </a:r>
            <a:endParaRPr lang="en-US" dirty="0" smtClean="0"/>
          </a:p>
          <a:p>
            <a:r>
              <a:rPr lang="en-US" dirty="0" smtClean="0"/>
              <a:t>Bargaining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sulit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kehilangan</a:t>
            </a:r>
            <a:r>
              <a:rPr lang="en-US" dirty="0" smtClean="0"/>
              <a:t> spirit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jiwa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Diskusi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Sekarang</a:t>
            </a:r>
            <a:r>
              <a:rPr lang="en-US" dirty="0" smtClean="0"/>
              <a:t> </a:t>
            </a:r>
            <a:r>
              <a:rPr lang="en-US" dirty="0" err="1" smtClean="0"/>
              <a:t>tanggal</a:t>
            </a:r>
            <a:r>
              <a:rPr lang="en-US" dirty="0" smtClean="0"/>
              <a:t> 20. 10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menjelang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bulan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Direktur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berpesan</a:t>
            </a:r>
            <a:r>
              <a:rPr lang="en-US" dirty="0" smtClean="0"/>
              <a:t>, target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tercapai</a:t>
            </a:r>
            <a:r>
              <a:rPr lang="en-US" dirty="0" smtClean="0"/>
              <a:t> </a:t>
            </a:r>
            <a:r>
              <a:rPr lang="en-US" dirty="0" err="1" smtClean="0"/>
              <a:t>bulan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Problem </a:t>
            </a:r>
            <a:r>
              <a:rPr lang="en-US" dirty="0" err="1" smtClean="0"/>
              <a:t>Anda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Calon</a:t>
            </a:r>
            <a:r>
              <a:rPr lang="en-US" dirty="0" smtClean="0"/>
              <a:t> customer </a:t>
            </a:r>
            <a:r>
              <a:rPr lang="en-US" dirty="0" err="1" smtClean="0"/>
              <a:t>menyebutkan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mahal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mau</a:t>
            </a:r>
            <a:r>
              <a:rPr lang="en-US" dirty="0" smtClean="0"/>
              <a:t> </a:t>
            </a:r>
            <a:r>
              <a:rPr lang="en-US" dirty="0" err="1" smtClean="0"/>
              <a:t>membayar</a:t>
            </a:r>
            <a:r>
              <a:rPr lang="en-US" dirty="0" smtClean="0"/>
              <a:t> 40 %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penawaran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Sumber</a:t>
            </a:r>
            <a:r>
              <a:rPr lang="en-US" sz="2800" dirty="0" smtClean="0"/>
              <a:t> </a:t>
            </a:r>
            <a:r>
              <a:rPr lang="en-US" sz="2800" dirty="0" err="1" smtClean="0"/>
              <a:t>Foto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>
                <a:hlinkClick r:id="rId2"/>
              </a:rPr>
              <a:t>http://www.dailymail.co.uk/news/article-2215710/WildPhotos-exhibition-Otter-eating-fish-forms-amazing-gallery-wildlife-images-taken-best-nature-photographers-world.html</a:t>
            </a: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>
                <a:hlinkClick r:id="rId3"/>
              </a:rPr>
              <a:t>http://www.beyondintractability.org/bi-essay/negotiation</a:t>
            </a:r>
            <a:endParaRPr lang="en-US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3143248"/>
            <a:ext cx="8229600" cy="1143000"/>
          </a:xfrm>
        </p:spPr>
        <p:txBody>
          <a:bodyPr/>
          <a:lstStyle/>
          <a:p>
            <a:r>
              <a:rPr lang="en-US" dirty="0" err="1" smtClean="0"/>
              <a:t>Diplomasi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Mengenal</a:t>
            </a:r>
            <a:r>
              <a:rPr lang="en-US" dirty="0" smtClean="0"/>
              <a:t> </a:t>
            </a:r>
            <a:r>
              <a:rPr lang="en-US" dirty="0" err="1" smtClean="0"/>
              <a:t>Diplomasi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 err="1" smtClean="0"/>
              <a:t>Diplomasi</a:t>
            </a:r>
            <a:r>
              <a:rPr lang="en-US" dirty="0" smtClean="0"/>
              <a:t> </a:t>
            </a:r>
            <a:r>
              <a:rPr lang="en-US" dirty="0" err="1" smtClean="0"/>
              <a:t>mencakup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berdaulat</a:t>
            </a:r>
            <a:endParaRPr lang="en-US" dirty="0"/>
          </a:p>
          <a:p>
            <a:pPr lvl="0"/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/>
              <a:t>diplomasi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yang 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resmi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; </a:t>
            </a:r>
          </a:p>
          <a:p>
            <a:pPr lvl="0"/>
            <a:r>
              <a:rPr lang="en-US" dirty="0" err="1" smtClean="0"/>
              <a:t>Seni</a:t>
            </a:r>
            <a:r>
              <a:rPr lang="en-US" dirty="0" smtClean="0"/>
              <a:t> </a:t>
            </a:r>
            <a:r>
              <a:rPr lang="en-US" dirty="0" err="1"/>
              <a:t>mengelola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permasalahan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perundingan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bangsa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permusuhan</a:t>
            </a:r>
            <a:r>
              <a:rPr lang="en-US" dirty="0"/>
              <a:t> </a:t>
            </a:r>
          </a:p>
          <a:p>
            <a:pPr lvl="0"/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menunjuk</a:t>
            </a:r>
            <a:r>
              <a:rPr lang="en-US" dirty="0"/>
              <a:t> </a:t>
            </a:r>
            <a:r>
              <a:rPr lang="en-US" dirty="0" err="1"/>
              <a:t>wakil-wakilnya</a:t>
            </a:r>
            <a:r>
              <a:rPr lang="en-US" dirty="0"/>
              <a:t> yang </a:t>
            </a:r>
            <a:r>
              <a:rPr lang="en-US" dirty="0" err="1"/>
              <a:t>resmi</a:t>
            </a:r>
            <a:r>
              <a:rPr lang="en-US" dirty="0"/>
              <a:t> </a:t>
            </a:r>
          </a:p>
          <a:p>
            <a:pPr lvl="0"/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bertujuan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meraih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jalan</a:t>
            </a:r>
            <a:r>
              <a:rPr lang="en-US" dirty="0"/>
              <a:t> </a:t>
            </a:r>
            <a:r>
              <a:rPr lang="en-US" dirty="0" err="1"/>
              <a:t>damai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perundingan-perundingan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negara-negara</a:t>
            </a:r>
            <a:r>
              <a:rPr lang="en-US" dirty="0"/>
              <a:t> lain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 err="1" smtClean="0"/>
              <a:t>Wakil</a:t>
            </a:r>
            <a:r>
              <a:rPr lang="en-US" dirty="0" smtClean="0"/>
              <a:t> yang </a:t>
            </a:r>
            <a:r>
              <a:rPr lang="en-US" dirty="0" err="1" smtClean="0"/>
              <a:t>ditunjuk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perwakilan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kecakapan</a:t>
            </a:r>
            <a:r>
              <a:rPr lang="en-US" dirty="0" smtClean="0"/>
              <a:t> yang </a:t>
            </a:r>
            <a:r>
              <a:rPr lang="en-US" dirty="0" err="1" smtClean="0"/>
              <a:t>cukup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Wakil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yang </a:t>
            </a:r>
            <a:r>
              <a:rPr lang="en-US" dirty="0" err="1" smtClean="0"/>
              <a:t>berkecimpung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diplomasi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menteri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, </a:t>
            </a:r>
            <a:r>
              <a:rPr lang="en-US" dirty="0" err="1" smtClean="0"/>
              <a:t>dutabesar</a:t>
            </a:r>
            <a:r>
              <a:rPr lang="en-US" dirty="0" smtClean="0"/>
              <a:t>, </a:t>
            </a:r>
            <a:r>
              <a:rPr lang="en-US" dirty="0" err="1" smtClean="0"/>
              <a:t>konsul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sebagainya</a:t>
            </a:r>
            <a:r>
              <a:rPr lang="en-US" dirty="0" smtClean="0"/>
              <a:t>; </a:t>
            </a:r>
          </a:p>
          <a:p>
            <a:pPr lvl="0"/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pengelolaan</a:t>
            </a:r>
            <a:r>
              <a:rPr lang="en-US" dirty="0" smtClean="0"/>
              <a:t> </a:t>
            </a:r>
            <a:r>
              <a:rPr lang="en-US" dirty="0" err="1" smtClean="0"/>
              <a:t>urusan-urusan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wakil-wakilnya</a:t>
            </a:r>
            <a:r>
              <a:rPr lang="en-US" dirty="0" smtClean="0"/>
              <a:t>, </a:t>
            </a:r>
            <a:r>
              <a:rPr lang="en-US" dirty="0" err="1" smtClean="0"/>
              <a:t>antara</a:t>
            </a:r>
            <a:r>
              <a:rPr lang="en-US" dirty="0" smtClean="0"/>
              <a:t> lain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Dutabesar</a:t>
            </a:r>
            <a:r>
              <a:rPr lang="en-US" dirty="0" smtClean="0"/>
              <a:t>, Duta, </a:t>
            </a:r>
            <a:r>
              <a:rPr lang="en-US" dirty="0" err="1" smtClean="0"/>
              <a:t>Konsul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sebagainya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petunjuk-petunjuk</a:t>
            </a:r>
            <a:r>
              <a:rPr lang="en-US" dirty="0" smtClean="0"/>
              <a:t> yang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Menteri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;</a:t>
            </a:r>
          </a:p>
          <a:p>
            <a:pPr lvl="0"/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damai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Mengenal Diplomasi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 algn="ctr">
              <a:buNone/>
            </a:pPr>
            <a:r>
              <a:rPr lang="en-US" sz="3600" dirty="0" err="1"/>
              <a:t>Diplomasi</a:t>
            </a:r>
            <a:r>
              <a:rPr lang="en-US" sz="3600" dirty="0"/>
              <a:t> </a:t>
            </a:r>
            <a:r>
              <a:rPr lang="en-US" sz="3600" dirty="0" err="1"/>
              <a:t>merupakan</a:t>
            </a:r>
            <a:r>
              <a:rPr lang="en-US" sz="3600" dirty="0"/>
              <a:t> </a:t>
            </a:r>
            <a:r>
              <a:rPr lang="en-US" sz="3600" dirty="0" err="1"/>
              <a:t>seni</a:t>
            </a:r>
            <a:r>
              <a:rPr lang="en-US" sz="3600" dirty="0"/>
              <a:t> </a:t>
            </a:r>
            <a:r>
              <a:rPr lang="en-US" sz="3600" dirty="0" err="1"/>
              <a:t>menyuruh</a:t>
            </a:r>
            <a:r>
              <a:rPr lang="en-US" sz="3600" dirty="0"/>
              <a:t> </a:t>
            </a:r>
            <a:r>
              <a:rPr lang="en-US" sz="3600" dirty="0" err="1"/>
              <a:t>orang</a:t>
            </a:r>
            <a:r>
              <a:rPr lang="en-US" sz="3600" dirty="0"/>
              <a:t> lain </a:t>
            </a:r>
            <a:r>
              <a:rPr lang="en-US" sz="3600" dirty="0" err="1"/>
              <a:t>untuk</a:t>
            </a:r>
            <a:r>
              <a:rPr lang="en-US" sz="3600" dirty="0"/>
              <a:t> </a:t>
            </a:r>
            <a:r>
              <a:rPr lang="en-US" sz="3600" dirty="0" err="1"/>
              <a:t>mengerjakan</a:t>
            </a:r>
            <a:r>
              <a:rPr lang="en-US" sz="3600" dirty="0"/>
              <a:t> </a:t>
            </a:r>
            <a:r>
              <a:rPr lang="en-US" sz="3600" dirty="0" err="1"/>
              <a:t>sesuatu</a:t>
            </a:r>
            <a:r>
              <a:rPr lang="en-US" sz="3600" dirty="0"/>
              <a:t> </a:t>
            </a:r>
            <a:r>
              <a:rPr lang="en-US" sz="3600" dirty="0" err="1"/>
              <a:t>sesuai</a:t>
            </a:r>
            <a:r>
              <a:rPr lang="en-US" sz="3600" dirty="0"/>
              <a:t> yang </a:t>
            </a:r>
            <a:r>
              <a:rPr lang="en-US" sz="3600" dirty="0" err="1"/>
              <a:t>kita</a:t>
            </a:r>
            <a:r>
              <a:rPr lang="en-US" sz="3600" dirty="0"/>
              <a:t> </a:t>
            </a:r>
            <a:r>
              <a:rPr lang="en-US" sz="3600" dirty="0" err="1"/>
              <a:t>inginkan</a:t>
            </a:r>
            <a:r>
              <a:rPr lang="en-US" sz="3600" dirty="0"/>
              <a:t>, </a:t>
            </a:r>
            <a:r>
              <a:rPr lang="en-US" sz="3600" dirty="0" err="1"/>
              <a:t>tetapi</a:t>
            </a:r>
            <a:r>
              <a:rPr lang="en-US" sz="3600" dirty="0"/>
              <a:t> yang </a:t>
            </a:r>
            <a:r>
              <a:rPr lang="en-US" sz="3600" dirty="0" err="1"/>
              <a:t>bersangkutan</a:t>
            </a:r>
            <a:r>
              <a:rPr lang="en-US" sz="3600" dirty="0"/>
              <a:t> </a:t>
            </a:r>
            <a:r>
              <a:rPr lang="en-US" sz="3600" dirty="0" err="1"/>
              <a:t>tidak</a:t>
            </a:r>
            <a:r>
              <a:rPr lang="en-US" sz="3600" dirty="0"/>
              <a:t> </a:t>
            </a:r>
            <a:r>
              <a:rPr lang="en-US" sz="3600" dirty="0" err="1"/>
              <a:t>merasa</a:t>
            </a:r>
            <a:r>
              <a:rPr lang="en-US" sz="3600" dirty="0"/>
              <a:t> </a:t>
            </a:r>
            <a:r>
              <a:rPr lang="en-US" sz="3600" dirty="0" err="1"/>
              <a:t>terpaksa</a:t>
            </a:r>
            <a:r>
              <a:rPr lang="en-US" sz="3600" dirty="0"/>
              <a:t>, </a:t>
            </a:r>
            <a:r>
              <a:rPr lang="en-US" sz="3600" dirty="0" err="1"/>
              <a:t>sebaliknya</a:t>
            </a:r>
            <a:r>
              <a:rPr lang="en-US" sz="3600" dirty="0"/>
              <a:t> </a:t>
            </a:r>
            <a:r>
              <a:rPr lang="en-US" sz="3600" dirty="0" err="1"/>
              <a:t>seolah</a:t>
            </a:r>
            <a:r>
              <a:rPr lang="en-US" sz="3600" dirty="0"/>
              <a:t> </a:t>
            </a:r>
            <a:r>
              <a:rPr lang="en-US" sz="3600" dirty="0" err="1"/>
              <a:t>merasa</a:t>
            </a:r>
            <a:r>
              <a:rPr lang="en-US" sz="3600" dirty="0"/>
              <a:t> </a:t>
            </a:r>
            <a:r>
              <a:rPr lang="en-US" sz="3600" dirty="0" err="1"/>
              <a:t>bahwa</a:t>
            </a:r>
            <a:r>
              <a:rPr lang="en-US" sz="3600" dirty="0"/>
              <a:t> yang </a:t>
            </a:r>
            <a:r>
              <a:rPr lang="en-US" sz="3600" dirty="0" err="1"/>
              <a:t>ia</a:t>
            </a:r>
            <a:r>
              <a:rPr lang="en-US" sz="3600" dirty="0"/>
              <a:t> </a:t>
            </a:r>
            <a:r>
              <a:rPr lang="en-US" sz="3600" dirty="0" err="1"/>
              <a:t>lakukan</a:t>
            </a:r>
            <a:r>
              <a:rPr lang="en-US" sz="3600" dirty="0"/>
              <a:t> </a:t>
            </a:r>
            <a:r>
              <a:rPr lang="en-US" sz="3600" dirty="0" err="1"/>
              <a:t>didasari</a:t>
            </a:r>
            <a:r>
              <a:rPr lang="en-US" sz="3600" dirty="0"/>
              <a:t> </a:t>
            </a:r>
            <a:r>
              <a:rPr lang="en-US" sz="3600" dirty="0" err="1"/>
              <a:t>oleh</a:t>
            </a:r>
            <a:r>
              <a:rPr lang="en-US" sz="3600" dirty="0"/>
              <a:t> </a:t>
            </a:r>
            <a:r>
              <a:rPr lang="en-US" sz="3600" dirty="0" err="1"/>
              <a:t>kesadaran</a:t>
            </a:r>
            <a:r>
              <a:rPr lang="en-US" sz="3600" dirty="0"/>
              <a:t> </a:t>
            </a:r>
            <a:r>
              <a:rPr lang="en-US" sz="3600" dirty="0" err="1"/>
              <a:t>atau</a:t>
            </a:r>
            <a:r>
              <a:rPr lang="en-US" sz="3600" dirty="0"/>
              <a:t> </a:t>
            </a:r>
            <a:r>
              <a:rPr lang="en-US" sz="3600" dirty="0" err="1"/>
              <a:t>atas</a:t>
            </a:r>
            <a:r>
              <a:rPr lang="en-US" sz="3600" dirty="0"/>
              <a:t> </a:t>
            </a:r>
            <a:r>
              <a:rPr lang="en-US" sz="3600" dirty="0" err="1"/>
              <a:t>kehendaknya</a:t>
            </a:r>
            <a:r>
              <a:rPr lang="en-US" sz="3600" dirty="0"/>
              <a:t> </a:t>
            </a:r>
            <a:r>
              <a:rPr lang="en-US" sz="3600" dirty="0" err="1"/>
              <a:t>sendiri</a:t>
            </a:r>
            <a:endParaRPr lang="en-US" sz="36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diplomasi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“</a:t>
            </a:r>
            <a:r>
              <a:rPr lang="en-US" dirty="0" err="1" smtClean="0"/>
              <a:t>Fungsi</a:t>
            </a:r>
            <a:r>
              <a:rPr lang="en-US" dirty="0" smtClean="0"/>
              <a:t> yang </a:t>
            </a:r>
            <a:r>
              <a:rPr lang="en-US" dirty="0" err="1" smtClean="0"/>
              <a:t>melekat</a:t>
            </a:r>
            <a:r>
              <a:rPr lang="en-US" dirty="0" smtClean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 smtClean="0"/>
              <a:t>Dutabesar</a:t>
            </a:r>
            <a:r>
              <a:rPr lang="en-US" dirty="0" smtClean="0"/>
              <a:t>” </a:t>
            </a:r>
          </a:p>
          <a:p>
            <a:pPr algn="r">
              <a:buNone/>
            </a:pPr>
            <a:r>
              <a:rPr lang="en-US" dirty="0" smtClean="0"/>
              <a:t>- </a:t>
            </a:r>
            <a:r>
              <a:rPr lang="en-US" dirty="0" err="1" smtClean="0"/>
              <a:t>Jusuf</a:t>
            </a:r>
            <a:r>
              <a:rPr lang="en-US" dirty="0" smtClean="0"/>
              <a:t> </a:t>
            </a:r>
            <a:r>
              <a:rPr lang="en-US" dirty="0" err="1"/>
              <a:t>Badri</a:t>
            </a:r>
            <a:r>
              <a:rPr lang="en-US" dirty="0"/>
              <a:t> 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Mencakup</a:t>
            </a:r>
            <a:r>
              <a:rPr lang="en-US" dirty="0" smtClean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:</a:t>
            </a:r>
          </a:p>
          <a:p>
            <a:pPr lvl="0"/>
            <a:r>
              <a:rPr lang="en-GB" dirty="0" err="1"/>
              <a:t>Negosiasi</a:t>
            </a:r>
            <a:r>
              <a:rPr lang="en-GB" dirty="0"/>
              <a:t>/</a:t>
            </a:r>
            <a:r>
              <a:rPr lang="en-GB" dirty="0" err="1"/>
              <a:t>Perundingan</a:t>
            </a:r>
            <a:r>
              <a:rPr lang="en-GB" dirty="0"/>
              <a:t> </a:t>
            </a:r>
            <a:endParaRPr lang="en-US" dirty="0"/>
          </a:p>
          <a:p>
            <a:pPr lvl="0"/>
            <a:r>
              <a:rPr lang="en-GB" dirty="0" err="1"/>
              <a:t>Observasi</a:t>
            </a:r>
            <a:endParaRPr lang="en-US" dirty="0"/>
          </a:p>
          <a:p>
            <a:pPr lvl="0"/>
            <a:r>
              <a:rPr lang="en-GB" dirty="0" err="1"/>
              <a:t>Perlindungan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Negosiasi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Diskusi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yang </a:t>
            </a:r>
            <a:r>
              <a:rPr lang="en-US" dirty="0" err="1" smtClean="0"/>
              <a:t>berselisih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 yang </a:t>
            </a:r>
            <a:r>
              <a:rPr lang="en-US" dirty="0" err="1" smtClean="0"/>
              <a:t>mencoba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menemukan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algn="r">
              <a:buNone/>
            </a:pPr>
            <a:r>
              <a:rPr lang="en-US" sz="2000" dirty="0" err="1" smtClean="0"/>
              <a:t>Diadopsi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tulisan</a:t>
            </a:r>
            <a:r>
              <a:rPr lang="en-US" sz="2000" dirty="0" smtClean="0"/>
              <a:t> Michelle </a:t>
            </a:r>
            <a:r>
              <a:rPr lang="en-US" sz="2000" dirty="0" err="1"/>
              <a:t>Maiese</a:t>
            </a:r>
            <a:r>
              <a:rPr lang="en-US" sz="2000" dirty="0"/>
              <a:t> </a:t>
            </a:r>
            <a:endParaRPr lang="en-US" sz="2000" dirty="0" smtClean="0"/>
          </a:p>
          <a:p>
            <a:pPr algn="r">
              <a:buNone/>
            </a:pPr>
            <a:r>
              <a:rPr lang="en-US" sz="2000" dirty="0" smtClean="0">
                <a:hlinkClick r:id="rId2"/>
              </a:rPr>
              <a:t>http://www.beyondintractability.org/bi-essay/negotiation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id-ID" sz="3600" dirty="0" smtClean="0"/>
              <a:t>Negosiasi </a:t>
            </a:r>
            <a:r>
              <a:rPr lang="en-US" sz="3600" dirty="0" smtClean="0"/>
              <a:t>B</a:t>
            </a:r>
            <a:r>
              <a:rPr lang="id-ID" sz="3600" dirty="0" smtClean="0"/>
              <a:t>isnis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4857784"/>
          </a:xfrm>
        </p:spPr>
        <p:txBody>
          <a:bodyPr>
            <a:normAutofit fontScale="62500" lnSpcReduction="20000"/>
          </a:bodyPr>
          <a:lstStyle/>
          <a:p>
            <a:r>
              <a:rPr lang="en-US" dirty="0" err="1" smtClean="0"/>
              <a:t>Serangkaian</a:t>
            </a:r>
            <a:r>
              <a:rPr lang="en-US" dirty="0" smtClean="0"/>
              <a:t> p</a:t>
            </a:r>
            <a:r>
              <a:rPr lang="id-ID" dirty="0" smtClean="0"/>
              <a:t>roses yang biasanya </a:t>
            </a:r>
            <a:r>
              <a:rPr lang="en-US" dirty="0" err="1" smtClean="0"/>
              <a:t>melibatkan</a:t>
            </a:r>
            <a:r>
              <a:rPr lang="en-US" dirty="0" smtClean="0"/>
              <a:t> </a:t>
            </a:r>
            <a:r>
              <a:rPr lang="id-ID" dirty="0" smtClean="0"/>
              <a:t>dua pihak atau lebih </a:t>
            </a:r>
            <a:r>
              <a:rPr lang="en-US" dirty="0" smtClean="0"/>
              <a:t>yang </a:t>
            </a:r>
            <a:r>
              <a:rPr lang="id-ID" dirty="0" smtClean="0"/>
              <a:t>datang bersama-sama untuk mencoba membuat keputusan kontrak</a:t>
            </a:r>
            <a:r>
              <a:rPr lang="en-US" dirty="0" err="1" smtClean="0"/>
              <a:t>tual</a:t>
            </a:r>
            <a:r>
              <a:rPr lang="en-US" dirty="0" smtClean="0"/>
              <a:t> yang</a:t>
            </a:r>
            <a:r>
              <a:rPr lang="id-ID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id-ID" dirty="0" smtClean="0"/>
              <a:t>disepakati bersama.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id-ID" dirty="0" smtClean="0"/>
              <a:t>Masing-masing pihak memiliki kepentingan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id-ID" dirty="0" smtClean="0"/>
              <a:t>dan, dengan demikian, negosiasi bisa sangat rumit dan panjang. </a:t>
            </a:r>
            <a:endParaRPr lang="en-US" dirty="0" smtClean="0"/>
          </a:p>
          <a:p>
            <a:endParaRPr lang="en-US" dirty="0" smtClean="0"/>
          </a:p>
          <a:p>
            <a:r>
              <a:rPr lang="id-ID" dirty="0" smtClean="0"/>
              <a:t>Negosiasi berakhir ketika semua pihak telah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id-ID" dirty="0" smtClean="0"/>
              <a:t>ke sebuah keputusan akhir dan telah sepakat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id-ID" dirty="0" smtClean="0"/>
              <a:t>pedoman kontrak</a:t>
            </a:r>
            <a:r>
              <a:rPr lang="en-US" dirty="0" err="1" smtClean="0"/>
              <a:t>tualnya</a:t>
            </a:r>
            <a:r>
              <a:rPr lang="id-ID" dirty="0" smtClean="0"/>
              <a:t>.</a:t>
            </a:r>
          </a:p>
          <a:p>
            <a:endParaRPr lang="id-ID" dirty="0" smtClean="0"/>
          </a:p>
          <a:p>
            <a:r>
              <a:rPr lang="id-ID" dirty="0" smtClean="0"/>
              <a:t>Selain definisi teknis, negosiasi adalah proses rumit yang memerlukan lebih dari sekedar angka, detail dan </a:t>
            </a:r>
            <a:r>
              <a:rPr lang="en-US" dirty="0" smtClean="0"/>
              <a:t>p</a:t>
            </a:r>
            <a:r>
              <a:rPr lang="id-ID" dirty="0" smtClean="0"/>
              <a:t>engumpulan informasi. </a:t>
            </a:r>
            <a:endParaRPr lang="en-US" dirty="0" smtClean="0"/>
          </a:p>
          <a:p>
            <a:endParaRPr lang="en-US" dirty="0" smtClean="0"/>
          </a:p>
          <a:p>
            <a:r>
              <a:rPr lang="id-ID" dirty="0" smtClean="0"/>
              <a:t>Ahli negosiasi membahas setiap aspek negosiasi yang dapat Anda pikirkan </a:t>
            </a:r>
            <a:r>
              <a:rPr lang="en-US" u="sng" dirty="0" err="1" smtClean="0"/>
              <a:t>mulai</a:t>
            </a:r>
            <a:r>
              <a:rPr lang="en-US" u="sng" dirty="0" smtClean="0"/>
              <a:t> </a:t>
            </a:r>
            <a:r>
              <a:rPr lang="id-ID" u="sng" dirty="0" smtClean="0"/>
              <a:t>dari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id-ID" dirty="0" smtClean="0"/>
              <a:t>analisis biaya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id-ID" dirty="0" smtClean="0"/>
              <a:t>mendalam </a:t>
            </a:r>
            <a:r>
              <a:rPr lang="en-US" u="sng" dirty="0" err="1" smtClean="0"/>
              <a:t>ke</a:t>
            </a:r>
            <a:r>
              <a:rPr lang="en-US" dirty="0" smtClean="0"/>
              <a:t> </a:t>
            </a:r>
            <a:r>
              <a:rPr lang="id-ID" dirty="0" smtClean="0"/>
              <a:t>belajar bagaimana untuk berurusan dengan pihak tertentu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id-ID" dirty="0" smtClean="0"/>
              <a:t>tingkat </a:t>
            </a:r>
            <a:r>
              <a:rPr lang="en-US" dirty="0" err="1" smtClean="0"/>
              <a:t>jabatan</a:t>
            </a:r>
            <a:r>
              <a:rPr lang="en-US" dirty="0" smtClean="0"/>
              <a:t> </a:t>
            </a:r>
            <a:r>
              <a:rPr lang="id-ID" dirty="0" smtClean="0"/>
              <a:t>dan tingkat kenyamanan</a:t>
            </a:r>
            <a:r>
              <a:rPr lang="en-US" dirty="0" err="1" smtClean="0"/>
              <a:t>nya</a:t>
            </a:r>
            <a:r>
              <a:rPr lang="id-ID" dirty="0" smtClean="0"/>
              <a:t>.</a:t>
            </a:r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928662" y="6090842"/>
            <a:ext cx="728667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err="1" smtClean="0"/>
              <a:t>Diadopsi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http://www.the-cost-reduction-consultant.com/whatisnegotiation.html</a:t>
            </a:r>
            <a:endParaRPr lang="en-US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 </a:t>
            </a:r>
            <a:r>
              <a:rPr lang="en-US" dirty="0" err="1" smtClean="0"/>
              <a:t>Fondasi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Bargaining style</a:t>
            </a:r>
          </a:p>
          <a:p>
            <a:r>
              <a:rPr lang="en-US" dirty="0" smtClean="0"/>
              <a:t>Your goal and expectations</a:t>
            </a:r>
          </a:p>
          <a:p>
            <a:r>
              <a:rPr lang="en-US" dirty="0" smtClean="0"/>
              <a:t>Authoritative standards and norms</a:t>
            </a:r>
          </a:p>
          <a:p>
            <a:r>
              <a:rPr lang="en-US" dirty="0" smtClean="0"/>
              <a:t>Relationship</a:t>
            </a:r>
          </a:p>
          <a:p>
            <a:r>
              <a:rPr lang="en-US" dirty="0" smtClean="0"/>
              <a:t>The other party’s interests</a:t>
            </a:r>
          </a:p>
          <a:p>
            <a:r>
              <a:rPr lang="en-US" dirty="0" smtClean="0"/>
              <a:t>Leverage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448</Words>
  <Application>Microsoft Office PowerPoint</Application>
  <PresentationFormat>On-screen Show (4:3)</PresentationFormat>
  <Paragraphs>61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Pengertian Diplomasi &amp; Negosiasi</vt:lpstr>
      <vt:lpstr>Diplomasi</vt:lpstr>
      <vt:lpstr>Mengenal Diplomasi</vt:lpstr>
      <vt:lpstr>PowerPoint Presentation</vt:lpstr>
      <vt:lpstr>PowerPoint Presentation</vt:lpstr>
      <vt:lpstr>Fungsi diplomasi </vt:lpstr>
      <vt:lpstr>Negosiasi</vt:lpstr>
      <vt:lpstr>Negosiasi Bisnis </vt:lpstr>
      <vt:lpstr>6 Fondasi</vt:lpstr>
      <vt:lpstr>Proses Negosiasi</vt:lpstr>
      <vt:lpstr>Diskusi</vt:lpstr>
      <vt:lpstr>Sumber Foto</vt:lpstr>
    </vt:vector>
  </TitlesOfParts>
  <Company>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Diplomasi &amp; Negosiasi</dc:title>
  <dc:creator>OWNER</dc:creator>
  <cp:lastModifiedBy>May</cp:lastModifiedBy>
  <cp:revision>12</cp:revision>
  <dcterms:created xsi:type="dcterms:W3CDTF">2012-10-10T00:10:00Z</dcterms:created>
  <dcterms:modified xsi:type="dcterms:W3CDTF">2015-05-23T10:27:22Z</dcterms:modified>
</cp:coreProperties>
</file>