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60" r:id="rId3"/>
    <p:sldId id="370" r:id="rId4"/>
    <p:sldId id="371" r:id="rId5"/>
    <p:sldId id="372" r:id="rId6"/>
    <p:sldId id="373" r:id="rId7"/>
    <p:sldId id="374" r:id="rId8"/>
    <p:sldId id="375" r:id="rId9"/>
    <p:sldId id="377" r:id="rId10"/>
    <p:sldId id="376" r:id="rId11"/>
    <p:sldId id="378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FFFF99"/>
    <a:srgbClr val="800000"/>
    <a:srgbClr val="00004B"/>
    <a:srgbClr val="003300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743" autoAdjust="0"/>
  </p:normalViewPr>
  <p:slideViewPr>
    <p:cSldViewPr>
      <p:cViewPr varScale="1">
        <p:scale>
          <a:sx n="56" d="100"/>
          <a:sy n="56" d="100"/>
        </p:scale>
        <p:origin x="3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3A31C-EAE8-4F57-807B-DC13487721AC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F610-91C5-4E8C-826C-BCC79CF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2"/>
                </a:solidFill>
              </a:rPr>
              <a:t>Copyright @ 2016 </a:t>
            </a:r>
            <a:r>
              <a:rPr lang="en-US" sz="1000" b="1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>
                <a:solidFill>
                  <a:schemeClr val="tx2"/>
                </a:solidFill>
              </a:rPr>
              <a:t>PAMU</a:t>
            </a:r>
            <a:r>
              <a:rPr lang="en-US" sz="1000">
                <a:solidFill>
                  <a:schemeClr val="tx2"/>
                </a:solidFill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066800"/>
            <a:ext cx="5482592" cy="260412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1300" dirty="0"/>
            </a:br>
            <a:r>
              <a:rPr lang="en-US" sz="6100" dirty="0"/>
              <a:t>Menyusun Proposal </a:t>
            </a:r>
            <a:r>
              <a:rPr lang="en-US" sz="6100" dirty="0" err="1"/>
              <a:t>Kegiatan</a:t>
            </a:r>
            <a:r>
              <a:rPr lang="en-US" sz="6100" dirty="0"/>
              <a:t> PR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dirty="0">
                <a:solidFill>
                  <a:srgbClr val="800000"/>
                </a:solidFill>
                <a:latin typeface="Comic Sans MS" pitchFamily="66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143000"/>
            <a:ext cx="8001000" cy="5257800"/>
          </a:xfrm>
          <a:prstGeom prst="rect">
            <a:avLst/>
          </a:prstGeom>
        </p:spPr>
        <p:txBody>
          <a:bodyPr/>
          <a:lstStyle/>
          <a:p>
            <a:r>
              <a:rPr lang="id-ID" sz="2800" dirty="0"/>
              <a:t>Daftar pustaka memuat semua sumber tertulis (buku, artikel jurnal, dokumen resmi, atau sumber-sumber lain dari internet) atau tercetak (misal Compact Disk, Video, Film atau Kaset) yang pernah dikutip dan digunakan dalam penulisan </a:t>
            </a:r>
            <a:r>
              <a:rPr lang="en-US" sz="2800" dirty="0"/>
              <a:t>proposal </a:t>
            </a:r>
            <a:r>
              <a:rPr lang="en-US" sz="2800" dirty="0" err="1"/>
              <a:t>kegiatan</a:t>
            </a:r>
            <a:r>
              <a:rPr lang="en-US" sz="2800" dirty="0"/>
              <a:t> PR</a:t>
            </a:r>
            <a:r>
              <a:rPr lang="id-ID" sz="2800" dirty="0"/>
              <a:t>. Semua sumber tertulis atau tercetak yang tercantum dalam uraian harus dicantumkan dalam daftar pustaka. Sumber-sumber yang tidak pernah dipergunakan dalam penulisan </a:t>
            </a:r>
            <a:r>
              <a:rPr lang="en-US" sz="2800" dirty="0" err="1"/>
              <a:t>laporan</a:t>
            </a:r>
            <a:r>
              <a:rPr lang="id-ID" sz="2800" dirty="0"/>
              <a:t> tersebut atau tidak dikutip, tidak perlu dicantumkan dalam daftar pustaka, walaupun pernah dibaca oleh pe</a:t>
            </a:r>
            <a:r>
              <a:rPr lang="en-US" sz="2800" dirty="0" err="1"/>
              <a:t>nulis</a:t>
            </a:r>
            <a:r>
              <a:rPr lang="id-ID" sz="2800" dirty="0"/>
              <a:t>. Cara menulis daftar pustaka berurutan secara alfabetis. </a:t>
            </a:r>
            <a:endParaRPr lang="en-US" sz="28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31890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95400"/>
            <a:ext cx="8001000" cy="5105400"/>
          </a:xfrm>
          <a:prstGeom prst="rect">
            <a:avLst/>
          </a:prstGeom>
        </p:spPr>
        <p:txBody>
          <a:bodyPr/>
          <a:lstStyle/>
          <a:p>
            <a:r>
              <a:rPr lang="en-US" sz="4000" dirty="0" err="1"/>
              <a:t>Demikianlah</a:t>
            </a:r>
            <a:r>
              <a:rPr lang="en-US" sz="4000" dirty="0"/>
              <a:t> </a:t>
            </a:r>
            <a:r>
              <a:rPr lang="en-US" sz="4000" dirty="0" err="1"/>
              <a:t>cara</a:t>
            </a:r>
            <a:r>
              <a:rPr lang="en-US" sz="4000" dirty="0"/>
              <a:t> </a:t>
            </a:r>
            <a:r>
              <a:rPr lang="en-US" sz="4000" dirty="0" err="1"/>
              <a:t>penyusunan</a:t>
            </a:r>
            <a:r>
              <a:rPr lang="en-US" sz="4000" dirty="0"/>
              <a:t> proposal </a:t>
            </a:r>
            <a:r>
              <a:rPr lang="en-US" sz="4000" dirty="0" err="1"/>
              <a:t>kegiatan</a:t>
            </a:r>
            <a:r>
              <a:rPr lang="en-US" sz="4000" dirty="0"/>
              <a:t> PR, mahasiswa </a:t>
            </a:r>
            <a:r>
              <a:rPr lang="en-US" sz="4000" dirty="0" err="1"/>
              <a:t>diharapkan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id-ID" sz="4000" dirty="0"/>
              <a:t>m</a:t>
            </a:r>
            <a:r>
              <a:rPr lang="en-US" sz="4000" dirty="0" err="1"/>
              <a:t>enjelaskan</a:t>
            </a:r>
            <a:r>
              <a:rPr lang="en-US" sz="4000" dirty="0"/>
              <a:t> dan me</a:t>
            </a:r>
            <a:r>
              <a:rPr lang="id-ID" sz="4000" dirty="0"/>
              <a:t>lakukan penyusunan </a:t>
            </a:r>
            <a:r>
              <a:rPr lang="en-US" sz="4000" dirty="0"/>
              <a:t>proposal </a:t>
            </a:r>
            <a:r>
              <a:rPr lang="en-US" sz="4000" dirty="0" err="1"/>
              <a:t>kegiatan</a:t>
            </a:r>
            <a:r>
              <a:rPr lang="en-US" sz="4000" dirty="0"/>
              <a:t> PR </a:t>
            </a:r>
            <a:r>
              <a:rPr lang="id-ID" sz="4000" dirty="0"/>
              <a:t>sesuai dengan ketentuan.</a:t>
            </a:r>
            <a:r>
              <a:rPr lang="en-US" sz="4000" dirty="0"/>
              <a:t> Serta </a:t>
            </a:r>
            <a:r>
              <a:rPr lang="id-ID" sz="4000" dirty="0"/>
              <a:t>memahami apa saja yang harus disusun dan dilaporkan. </a:t>
            </a:r>
            <a:endParaRPr lang="en-US" sz="40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34767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219200"/>
            <a:ext cx="7696200" cy="5181600"/>
          </a:xfrm>
          <a:prstGeom prst="rect">
            <a:avLst/>
          </a:prstGeom>
        </p:spPr>
        <p:txBody>
          <a:bodyPr/>
          <a:lstStyle/>
          <a:p>
            <a:pPr marL="1949450" indent="-1949450">
              <a:buFont typeface="Arial" panose="020B0604020202020204" pitchFamily="34" charset="0"/>
              <a:buNone/>
              <a:defRPr/>
            </a:pPr>
            <a:r>
              <a:rPr lang="en-US" sz="3000" b="1" dirty="0"/>
              <a:t>DESKRIPSI:</a:t>
            </a:r>
            <a:r>
              <a:rPr lang="en-US" sz="3000" dirty="0"/>
              <a:t> 	Modul 11 </a:t>
            </a:r>
            <a:r>
              <a:rPr lang="en-US" sz="3000" dirty="0" err="1"/>
              <a:t>menjelaskan</a:t>
            </a:r>
            <a:r>
              <a:rPr lang="en-US" sz="3000" dirty="0"/>
              <a:t> </a:t>
            </a:r>
            <a:r>
              <a:rPr lang="id-ID" sz="3000" dirty="0"/>
              <a:t>tentang penyusunan </a:t>
            </a:r>
            <a:r>
              <a:rPr lang="en-US" sz="3000" dirty="0"/>
              <a:t>proposal </a:t>
            </a:r>
            <a:r>
              <a:rPr lang="en-US" sz="3000" dirty="0" err="1"/>
              <a:t>kegiatan</a:t>
            </a:r>
            <a:r>
              <a:rPr lang="en-US" sz="3000" dirty="0"/>
              <a:t> PR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upaya</a:t>
            </a:r>
            <a:r>
              <a:rPr lang="en-US" sz="3000" dirty="0"/>
              <a:t> mahasiswa </a:t>
            </a:r>
            <a:r>
              <a:rPr lang="en-US" sz="3000" dirty="0" err="1"/>
              <a:t>memenuhi</a:t>
            </a:r>
            <a:r>
              <a:rPr lang="en-US" sz="3000" dirty="0"/>
              <a:t> </a:t>
            </a:r>
            <a:r>
              <a:rPr lang="en-US" sz="3000" dirty="0" err="1"/>
              <a:t>kompetensi</a:t>
            </a:r>
            <a:r>
              <a:rPr lang="en-US" sz="3000" dirty="0"/>
              <a:t>  mahasiswa PR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3000" b="1" dirty="0"/>
              <a:t>TUJUAN INSTRUKSIONAL KHUSUS:</a:t>
            </a:r>
            <a:endParaRPr lang="en-US" sz="3000" dirty="0"/>
          </a:p>
          <a:p>
            <a:pPr>
              <a:defRPr/>
            </a:pPr>
            <a:r>
              <a:rPr lang="en-US" sz="3000" dirty="0"/>
              <a:t>Setelah </a:t>
            </a:r>
            <a:r>
              <a:rPr lang="en-US" sz="3000" dirty="0" err="1"/>
              <a:t>mempelajari</a:t>
            </a:r>
            <a:r>
              <a:rPr lang="en-US" sz="3000" dirty="0"/>
              <a:t> </a:t>
            </a:r>
            <a:r>
              <a:rPr lang="en-US" sz="3000" dirty="0" err="1"/>
              <a:t>modul</a:t>
            </a:r>
            <a:r>
              <a:rPr lang="en-US" sz="3000" dirty="0"/>
              <a:t>  11 </a:t>
            </a:r>
            <a:r>
              <a:rPr lang="en-US" sz="3000" dirty="0" err="1"/>
              <a:t>ini</a:t>
            </a:r>
            <a:r>
              <a:rPr lang="en-US" sz="3000" dirty="0"/>
              <a:t>, mahasiswa </a:t>
            </a:r>
            <a:r>
              <a:rPr lang="en-US" sz="3000" dirty="0" err="1"/>
              <a:t>diharapkan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id-ID" sz="3000" dirty="0"/>
              <a:t>m</a:t>
            </a:r>
            <a:r>
              <a:rPr lang="en-US" sz="3000" dirty="0" err="1"/>
              <a:t>enjelaskan</a:t>
            </a:r>
            <a:r>
              <a:rPr lang="en-US" sz="3000" dirty="0"/>
              <a:t> dan me</a:t>
            </a:r>
            <a:r>
              <a:rPr lang="id-ID" sz="3000" dirty="0"/>
              <a:t>lakukan penyusunan </a:t>
            </a:r>
            <a:r>
              <a:rPr lang="en-US" sz="3000" dirty="0"/>
              <a:t>proposal </a:t>
            </a:r>
            <a:r>
              <a:rPr lang="en-US" sz="3000" dirty="0" err="1"/>
              <a:t>kegiatan</a:t>
            </a:r>
            <a:r>
              <a:rPr lang="en-US" sz="3000" dirty="0"/>
              <a:t> PR </a:t>
            </a:r>
            <a:r>
              <a:rPr lang="id-ID" sz="3000" dirty="0"/>
              <a:t>sesuai dengan ketentuan.</a:t>
            </a:r>
            <a:endParaRPr lang="en-US" sz="30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42345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19200"/>
            <a:ext cx="8001000" cy="5181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b="1" u="sng" dirty="0"/>
              <a:t>Metode &amp; Teknik Menyusun </a:t>
            </a:r>
            <a:r>
              <a:rPr lang="en-US" sz="3200" b="1" u="sng" dirty="0" err="1"/>
              <a:t>Laporan</a:t>
            </a:r>
            <a:endParaRPr lang="en-US" sz="3200" dirty="0"/>
          </a:p>
          <a:p>
            <a:pPr>
              <a:defRPr/>
            </a:pPr>
            <a:endParaRPr lang="en-US" sz="1100" b="1" dirty="0"/>
          </a:p>
          <a:p>
            <a:pPr algn="just">
              <a:defRPr/>
            </a:pP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penyusunan</a:t>
            </a:r>
            <a:r>
              <a:rPr lang="en-US" sz="3200" dirty="0"/>
              <a:t> proposal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Penulis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dan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teknik</a:t>
            </a:r>
            <a:r>
              <a:rPr lang="en-US" sz="3200" dirty="0"/>
              <a:t> </a:t>
            </a:r>
            <a:r>
              <a:rPr lang="en-US" sz="3200" dirty="0" err="1"/>
              <a:t>penulisan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maksud</a:t>
            </a:r>
            <a:r>
              <a:rPr lang="en-US" sz="3200" dirty="0"/>
              <a:t> agar </a:t>
            </a:r>
            <a:r>
              <a:rPr lang="en-US" sz="3200" dirty="0" err="1"/>
              <a:t>memudahkan</a:t>
            </a:r>
            <a:r>
              <a:rPr lang="en-US" sz="3200" dirty="0"/>
              <a:t> </a:t>
            </a:r>
            <a:r>
              <a:rPr lang="en-US" sz="3200" dirty="0" err="1"/>
              <a:t>didalam</a:t>
            </a:r>
            <a:r>
              <a:rPr lang="en-US" sz="3200" dirty="0"/>
              <a:t> </a:t>
            </a:r>
            <a:r>
              <a:rPr lang="en-US" sz="3200" dirty="0" err="1"/>
              <a:t>pengumpulan</a:t>
            </a:r>
            <a:r>
              <a:rPr lang="en-US" sz="3200" dirty="0"/>
              <a:t> data,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susunan</a:t>
            </a:r>
            <a:r>
              <a:rPr lang="en-US" sz="3200" dirty="0"/>
              <a:t> proposal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tersusun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dan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situasi</a:t>
            </a:r>
            <a:r>
              <a:rPr lang="en-US" sz="3200" dirty="0"/>
              <a:t> </a:t>
            </a:r>
            <a:r>
              <a:rPr lang="en-US" sz="3200" dirty="0" err="1"/>
              <a:t>kondisi</a:t>
            </a:r>
            <a:r>
              <a:rPr lang="en-US" sz="3200" dirty="0"/>
              <a:t>. </a:t>
            </a:r>
            <a:r>
              <a:rPr lang="en-US" sz="3200" dirty="0" err="1"/>
              <a:t>Adapun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dan </a:t>
            </a:r>
            <a:r>
              <a:rPr lang="en-US" sz="3200" dirty="0" err="1"/>
              <a:t>teknik</a:t>
            </a:r>
            <a:r>
              <a:rPr lang="en-US" sz="3200" dirty="0"/>
              <a:t> yang di </a:t>
            </a:r>
            <a:r>
              <a:rPr lang="en-US" sz="3200" dirty="0" err="1"/>
              <a:t>gunakan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penyusunan</a:t>
            </a:r>
            <a:r>
              <a:rPr lang="en-US" sz="3200" dirty="0"/>
              <a:t> proposal </a:t>
            </a:r>
            <a:r>
              <a:rPr lang="en-US" sz="3200" dirty="0" err="1"/>
              <a:t>antara</a:t>
            </a:r>
            <a:r>
              <a:rPr lang="en-US" sz="3200" dirty="0"/>
              <a:t> lain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: </a:t>
            </a:r>
          </a:p>
          <a:p>
            <a:pPr marL="1949450" indent="-1949450">
              <a:buFont typeface="Arial" panose="020B0604020202020204" pitchFamily="34" charset="0"/>
              <a:buNone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175460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19200"/>
            <a:ext cx="8001000" cy="5181600"/>
          </a:xfrm>
          <a:prstGeom prst="rect">
            <a:avLst/>
          </a:prstGeom>
        </p:spPr>
        <p:txBody>
          <a:bodyPr/>
          <a:lstStyle/>
          <a:p>
            <a:pPr marL="396875" indent="-396875">
              <a:buFont typeface="+mj-lt"/>
              <a:buAutoNum type="arabicPeriod"/>
              <a:defRPr/>
            </a:pPr>
            <a:r>
              <a:rPr lang="en-US" sz="3500" dirty="0"/>
              <a:t>Metode </a:t>
            </a:r>
            <a:r>
              <a:rPr lang="en-US" sz="3500" dirty="0" err="1"/>
              <a:t>Penyusunan</a:t>
            </a:r>
            <a:endParaRPr lang="en-US" sz="3500" dirty="0"/>
          </a:p>
          <a:p>
            <a:pPr marL="401638" indent="-401638">
              <a:buFont typeface="+mj-lt"/>
              <a:buAutoNum type="arabicPeriod"/>
              <a:defRPr/>
            </a:pPr>
            <a:r>
              <a:rPr lang="en-US" sz="3500" dirty="0"/>
              <a:t>Teknik </a:t>
            </a:r>
            <a:r>
              <a:rPr lang="en-US" sz="3500" dirty="0" err="1"/>
              <a:t>Penyusunan</a:t>
            </a:r>
            <a:r>
              <a:rPr lang="en-US" sz="3500" dirty="0"/>
              <a:t> </a:t>
            </a:r>
            <a:r>
              <a:rPr lang="en-US" sz="3500" dirty="0" err="1"/>
              <a:t>Observasi</a:t>
            </a:r>
            <a:endParaRPr lang="en-US" sz="3500" dirty="0"/>
          </a:p>
          <a:p>
            <a:pPr marL="401638" indent="-401638">
              <a:buFont typeface="+mj-lt"/>
              <a:buAutoNum type="arabicPeriod"/>
              <a:defRPr/>
            </a:pPr>
            <a:r>
              <a:rPr lang="en-US" sz="3500" dirty="0"/>
              <a:t>Interview</a:t>
            </a:r>
          </a:p>
          <a:p>
            <a:pPr marL="401638" indent="-401638">
              <a:buFont typeface="+mj-lt"/>
              <a:buAutoNum type="arabicPeriod"/>
              <a:defRPr/>
            </a:pPr>
            <a:r>
              <a:rPr lang="en-US" sz="3500" dirty="0"/>
              <a:t>Study </a:t>
            </a:r>
            <a:r>
              <a:rPr lang="en-US" sz="3500" dirty="0" err="1"/>
              <a:t>Literatur</a:t>
            </a:r>
            <a:endParaRPr lang="en-US" sz="3500" dirty="0"/>
          </a:p>
          <a:p>
            <a:pPr marL="401638" indent="-401638">
              <a:buFont typeface="+mj-lt"/>
              <a:buAutoNum type="arabicPeriod"/>
              <a:defRPr/>
            </a:pPr>
            <a:r>
              <a:rPr lang="en-US" sz="3500" dirty="0" err="1"/>
              <a:t>Sistematis</a:t>
            </a:r>
            <a:r>
              <a:rPr lang="en-US" sz="3500" dirty="0"/>
              <a:t> </a:t>
            </a:r>
            <a:r>
              <a:rPr lang="en-US" sz="3500" dirty="0" err="1"/>
              <a:t>Penyusunan</a:t>
            </a:r>
            <a:r>
              <a:rPr lang="en-US" sz="3500" dirty="0"/>
              <a:t> Proposal</a:t>
            </a:r>
          </a:p>
          <a:p>
            <a:pPr marL="1949450" indent="-1949450">
              <a:buFont typeface="Arial" panose="020B0604020202020204" pitchFamily="34" charset="0"/>
              <a:buNone/>
              <a:defRPr/>
            </a:pPr>
            <a:endParaRPr lang="en-US" sz="2550" dirty="0"/>
          </a:p>
        </p:txBody>
      </p:sp>
      <p:pic>
        <p:nvPicPr>
          <p:cNvPr id="1026" name="Picture 1" descr="Image result for The Proposal pr">
            <a:extLst>
              <a:ext uri="{FF2B5EF4-FFF2-40B4-BE49-F238E27FC236}">
                <a16:creationId xmlns:a16="http://schemas.microsoft.com/office/drawing/2014/main" id="{E4C3C8C7-E64E-4C5E-AA82-77C0718E5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38600"/>
            <a:ext cx="6248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95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19200"/>
            <a:ext cx="8001000" cy="5181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700" b="1" u="sng" dirty="0"/>
              <a:t>Tujuan Dan </a:t>
            </a:r>
            <a:r>
              <a:rPr lang="en-US" sz="2700" b="1" u="sng" dirty="0" err="1"/>
              <a:t>Kegunaan</a:t>
            </a:r>
            <a:r>
              <a:rPr lang="en-US" sz="2700" b="1" u="sng" dirty="0"/>
              <a:t> Proposal</a:t>
            </a:r>
            <a:endParaRPr lang="en-US" sz="2700" dirty="0"/>
          </a:p>
          <a:p>
            <a:pPr algn="just">
              <a:defRPr/>
            </a:pPr>
            <a:endParaRPr lang="en-US" sz="1400" dirty="0"/>
          </a:p>
          <a:p>
            <a:pPr algn="just">
              <a:defRPr/>
            </a:pPr>
            <a:r>
              <a:rPr lang="en-US" sz="2700" dirty="0" err="1"/>
              <a:t>Penyusunan</a:t>
            </a:r>
            <a:r>
              <a:rPr lang="en-US" sz="2700" dirty="0"/>
              <a:t> proposal </a:t>
            </a:r>
            <a:r>
              <a:rPr lang="en-US" sz="2700" dirty="0" err="1"/>
              <a:t>kegiatan</a:t>
            </a:r>
            <a:r>
              <a:rPr lang="en-US" sz="2700" dirty="0"/>
              <a:t> PR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hasil</a:t>
            </a:r>
            <a:r>
              <a:rPr lang="en-US" sz="2700" dirty="0"/>
              <a:t> </a:t>
            </a:r>
            <a:r>
              <a:rPr lang="en-US" sz="2700" dirty="0" err="1"/>
              <a:t>penulisan</a:t>
            </a:r>
            <a:r>
              <a:rPr lang="en-US" sz="2700" dirty="0"/>
              <a:t> mahasiswa </a:t>
            </a:r>
            <a:r>
              <a:rPr lang="en-US" sz="2700" dirty="0" err="1"/>
              <a:t>setelah</a:t>
            </a:r>
            <a:r>
              <a:rPr lang="en-US" sz="2700" dirty="0"/>
              <a:t> </a:t>
            </a:r>
            <a:r>
              <a:rPr lang="en-US" sz="2700" dirty="0" err="1"/>
              <a:t>menyelesaikan</a:t>
            </a:r>
            <a:r>
              <a:rPr lang="en-US" sz="2700" dirty="0"/>
              <a:t> </a:t>
            </a:r>
            <a:r>
              <a:rPr lang="en-US" sz="2700" dirty="0" err="1"/>
              <a:t>praktek</a:t>
            </a:r>
            <a:r>
              <a:rPr lang="en-US" sz="2700" dirty="0"/>
              <a:t> </a:t>
            </a:r>
            <a:r>
              <a:rPr lang="en-US" sz="2700" dirty="0" err="1"/>
              <a:t>kegiatan</a:t>
            </a:r>
            <a:r>
              <a:rPr lang="en-US" sz="2700" dirty="0"/>
              <a:t> PR </a:t>
            </a:r>
            <a:r>
              <a:rPr lang="en-US" sz="2700" dirty="0" err="1"/>
              <a:t>berdasarkan</a:t>
            </a:r>
            <a:r>
              <a:rPr lang="en-US" sz="2700" dirty="0"/>
              <a:t> data yang di </a:t>
            </a:r>
            <a:r>
              <a:rPr lang="en-US" sz="2700" dirty="0" err="1"/>
              <a:t>peroleh</a:t>
            </a:r>
            <a:r>
              <a:rPr lang="en-US" sz="2700" dirty="0"/>
              <a:t> dan </a:t>
            </a:r>
            <a:r>
              <a:rPr lang="en-US" sz="2700" dirty="0" err="1"/>
              <a:t>dituangkan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bentuk</a:t>
            </a:r>
            <a:r>
              <a:rPr lang="en-US" sz="2700" dirty="0"/>
              <a:t> </a:t>
            </a:r>
            <a:r>
              <a:rPr lang="en-US" sz="2700" dirty="0" err="1"/>
              <a:t>tulisan</a:t>
            </a:r>
            <a:r>
              <a:rPr lang="en-US" sz="2700" dirty="0"/>
              <a:t> </a:t>
            </a:r>
            <a:r>
              <a:rPr lang="en-US" sz="2700" dirty="0" err="1"/>
              <a:t>ilmiah</a:t>
            </a:r>
            <a:r>
              <a:rPr lang="en-US" sz="2700" dirty="0"/>
              <a:t>. </a:t>
            </a:r>
            <a:r>
              <a:rPr lang="en-US" sz="2700" dirty="0" err="1"/>
              <a:t>Adapun</a:t>
            </a:r>
            <a:r>
              <a:rPr lang="en-US" sz="2700" dirty="0"/>
              <a:t> </a:t>
            </a:r>
            <a:r>
              <a:rPr lang="en-US" sz="2700" dirty="0" err="1"/>
              <a:t>tujuan</a:t>
            </a:r>
            <a:r>
              <a:rPr lang="en-US" sz="2700" dirty="0"/>
              <a:t> </a:t>
            </a:r>
            <a:r>
              <a:rPr lang="en-US" sz="2700" dirty="0" err="1"/>
              <a:t>pembuatan</a:t>
            </a:r>
            <a:r>
              <a:rPr lang="en-US" sz="2700" dirty="0"/>
              <a:t> proposal </a:t>
            </a:r>
            <a:r>
              <a:rPr lang="en-US" sz="2700" dirty="0" err="1"/>
              <a:t>antara</a:t>
            </a:r>
            <a:r>
              <a:rPr lang="en-US" sz="2700" dirty="0"/>
              <a:t> lain:</a:t>
            </a:r>
          </a:p>
          <a:p>
            <a:pPr marL="401638" indent="-401638">
              <a:buFont typeface="+mj-lt"/>
              <a:buAutoNum type="arabicPeriod"/>
              <a:defRPr/>
            </a:pPr>
            <a:r>
              <a:rPr lang="en-US" sz="2700" dirty="0" err="1"/>
              <a:t>Mendorong</a:t>
            </a:r>
            <a:r>
              <a:rPr lang="en-US" sz="2700" dirty="0"/>
              <a:t> mahasiswa agar </a:t>
            </a:r>
            <a:r>
              <a:rPr lang="en-US" sz="2700" dirty="0" err="1"/>
              <a:t>mampu</a:t>
            </a:r>
            <a:r>
              <a:rPr lang="en-US" sz="2700" dirty="0"/>
              <a:t> </a:t>
            </a:r>
            <a:r>
              <a:rPr lang="en-US" sz="2700" dirty="0" err="1"/>
              <a:t>mengembangkan</a:t>
            </a:r>
            <a:r>
              <a:rPr lang="en-US" sz="2700" dirty="0"/>
              <a:t> </a:t>
            </a:r>
            <a:r>
              <a:rPr lang="en-US" sz="2700" dirty="0" err="1"/>
              <a:t>atau</a:t>
            </a:r>
            <a:r>
              <a:rPr lang="en-US" sz="2700" dirty="0"/>
              <a:t> </a:t>
            </a:r>
            <a:r>
              <a:rPr lang="en-US" sz="2700" dirty="0" err="1"/>
              <a:t>mengemukakan</a:t>
            </a:r>
            <a:r>
              <a:rPr lang="en-US" sz="2700" dirty="0"/>
              <a:t> </a:t>
            </a:r>
            <a:r>
              <a:rPr lang="en-US" sz="2700" dirty="0" err="1"/>
              <a:t>pikiran</a:t>
            </a:r>
            <a:r>
              <a:rPr lang="en-US" sz="2700" dirty="0"/>
              <a:t> dan </a:t>
            </a:r>
            <a:r>
              <a:rPr lang="en-US" sz="2700" dirty="0" err="1"/>
              <a:t>pendapatnya</a:t>
            </a:r>
            <a:r>
              <a:rPr lang="en-US" sz="2700" dirty="0"/>
              <a:t> </a:t>
            </a:r>
            <a:r>
              <a:rPr lang="en-US" sz="2700" dirty="0" err="1"/>
              <a:t>serta</a:t>
            </a:r>
            <a:r>
              <a:rPr lang="en-US" sz="2700" dirty="0"/>
              <a:t> </a:t>
            </a:r>
            <a:r>
              <a:rPr lang="en-US" sz="2700" dirty="0" err="1"/>
              <a:t>mampu</a:t>
            </a:r>
            <a:r>
              <a:rPr lang="en-US" sz="2700" dirty="0"/>
              <a:t> </a:t>
            </a:r>
            <a:r>
              <a:rPr lang="en-US" sz="2700" dirty="0" err="1"/>
              <a:t>menuangkannya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bentuk</a:t>
            </a:r>
            <a:r>
              <a:rPr lang="en-US" sz="2700" dirty="0"/>
              <a:t> </a:t>
            </a:r>
            <a:r>
              <a:rPr lang="en-US" sz="2700" dirty="0" err="1"/>
              <a:t>tulisan</a:t>
            </a:r>
            <a:r>
              <a:rPr lang="en-US" sz="2700" dirty="0"/>
              <a:t> yang </a:t>
            </a:r>
            <a:r>
              <a:rPr lang="en-US" sz="2700" dirty="0" err="1"/>
              <a:t>sistematis</a:t>
            </a:r>
            <a:r>
              <a:rPr lang="en-US" sz="2700" dirty="0"/>
              <a:t>, </a:t>
            </a:r>
            <a:r>
              <a:rPr lang="en-US" sz="2700" dirty="0" err="1"/>
              <a:t>logis</a:t>
            </a:r>
            <a:r>
              <a:rPr lang="en-US" sz="2700" dirty="0"/>
              <a:t>, dan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menggunakan</a:t>
            </a:r>
            <a:r>
              <a:rPr lang="en-US" sz="2700" dirty="0"/>
              <a:t> </a:t>
            </a:r>
            <a:r>
              <a:rPr lang="en-US" sz="2700" dirty="0" err="1"/>
              <a:t>bahasa</a:t>
            </a:r>
            <a:r>
              <a:rPr lang="en-US" sz="2700" dirty="0"/>
              <a:t> Indonesia yang </a:t>
            </a:r>
            <a:r>
              <a:rPr lang="en-US" sz="2700" dirty="0" err="1"/>
              <a:t>baik</a:t>
            </a:r>
            <a:r>
              <a:rPr lang="en-US" sz="2700" dirty="0"/>
              <a:t> dan </a:t>
            </a:r>
            <a:r>
              <a:rPr lang="en-US" sz="2700" dirty="0" err="1"/>
              <a:t>benar</a:t>
            </a:r>
            <a:r>
              <a:rPr lang="en-US" sz="2700" dirty="0"/>
              <a:t>.</a:t>
            </a:r>
          </a:p>
          <a:p>
            <a:pPr marL="1949450" indent="-1949450">
              <a:buFont typeface="Arial" panose="020B0604020202020204" pitchFamily="34" charset="0"/>
              <a:buNone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215484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95400"/>
            <a:ext cx="8001000" cy="5105400"/>
          </a:xfrm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2"/>
              <a:defRPr/>
            </a:pPr>
            <a:r>
              <a:rPr lang="en-US" sz="3300" dirty="0"/>
              <a:t>Meningkatkan </a:t>
            </a:r>
            <a:r>
              <a:rPr lang="en-US" sz="3300" dirty="0" err="1"/>
              <a:t>kreativitas</a:t>
            </a:r>
            <a:r>
              <a:rPr lang="en-US" sz="3300" dirty="0"/>
              <a:t> mahasiswa </a:t>
            </a:r>
            <a:r>
              <a:rPr lang="en-US" sz="3300" dirty="0" err="1"/>
              <a:t>dalam</a:t>
            </a:r>
            <a:r>
              <a:rPr lang="en-US" sz="3300" dirty="0"/>
              <a:t> </a:t>
            </a:r>
            <a:r>
              <a:rPr lang="en-US" sz="3300" dirty="0" err="1"/>
              <a:t>penulisan</a:t>
            </a:r>
            <a:r>
              <a:rPr lang="en-US" sz="3300" dirty="0"/>
              <a:t> yang </a:t>
            </a:r>
            <a:r>
              <a:rPr lang="en-US" sz="3300" dirty="0" err="1"/>
              <a:t>bersikap</a:t>
            </a:r>
            <a:r>
              <a:rPr lang="en-US" sz="3300" dirty="0"/>
              <a:t>.</a:t>
            </a:r>
          </a:p>
          <a:p>
            <a:pPr marL="514350" indent="-514350">
              <a:buAutoNum type="arabicPeriod" startAt="2"/>
              <a:defRPr/>
            </a:pPr>
            <a:r>
              <a:rPr lang="en-US" sz="3300" dirty="0" err="1"/>
              <a:t>Sebagai</a:t>
            </a:r>
            <a:r>
              <a:rPr lang="en-US" sz="3300" dirty="0"/>
              <a:t> </a:t>
            </a:r>
            <a:r>
              <a:rPr lang="en-US" sz="3300" dirty="0" err="1"/>
              <a:t>pertanggungjawaban</a:t>
            </a:r>
            <a:r>
              <a:rPr lang="en-US" sz="3300" dirty="0"/>
              <a:t> mahasiswa yang </a:t>
            </a:r>
            <a:r>
              <a:rPr lang="en-US" sz="3300" dirty="0" err="1"/>
              <a:t>telah</a:t>
            </a:r>
            <a:r>
              <a:rPr lang="en-US" sz="3300" dirty="0"/>
              <a:t> </a:t>
            </a:r>
            <a:r>
              <a:rPr lang="en-US" sz="3300" dirty="0" err="1"/>
              <a:t>melaksanakan</a:t>
            </a:r>
            <a:r>
              <a:rPr lang="en-US" sz="3300" dirty="0"/>
              <a:t> </a:t>
            </a:r>
            <a:r>
              <a:rPr lang="en-US" sz="3300" dirty="0" err="1"/>
              <a:t>tugas</a:t>
            </a:r>
            <a:r>
              <a:rPr lang="en-US" sz="3300" dirty="0"/>
              <a:t> </a:t>
            </a:r>
            <a:r>
              <a:rPr lang="en-US" sz="3300" dirty="0" err="1"/>
              <a:t>praktek</a:t>
            </a:r>
            <a:r>
              <a:rPr lang="en-US" sz="3300" dirty="0"/>
              <a:t> </a:t>
            </a:r>
            <a:r>
              <a:rPr lang="en-US" sz="3300" dirty="0" err="1"/>
              <a:t>kegiatan</a:t>
            </a:r>
            <a:r>
              <a:rPr lang="en-US" sz="3300" dirty="0"/>
              <a:t> PR yang </a:t>
            </a:r>
            <a:r>
              <a:rPr lang="en-US" sz="3300" dirty="0" err="1"/>
              <a:t>berkaitan</a:t>
            </a:r>
            <a:r>
              <a:rPr lang="en-US" sz="3300" dirty="0"/>
              <a:t> </a:t>
            </a:r>
            <a:r>
              <a:rPr lang="en-US" sz="3300" dirty="0" err="1"/>
              <a:t>dengan</a:t>
            </a:r>
            <a:r>
              <a:rPr lang="en-US" sz="3300" dirty="0"/>
              <a:t> program PR.</a:t>
            </a:r>
          </a:p>
          <a:p>
            <a:pPr marL="514350" indent="-514350">
              <a:buAutoNum type="arabicPeriod" startAt="2"/>
              <a:defRPr/>
            </a:pPr>
            <a:r>
              <a:rPr lang="en-US" sz="3300" dirty="0" err="1"/>
              <a:t>Sebagai</a:t>
            </a:r>
            <a:r>
              <a:rPr lang="en-US" sz="3300" dirty="0"/>
              <a:t> salah </a:t>
            </a:r>
            <a:r>
              <a:rPr lang="en-US" sz="3300" dirty="0" err="1"/>
              <a:t>satu</a:t>
            </a:r>
            <a:r>
              <a:rPr lang="en-US" sz="3300" dirty="0"/>
              <a:t> </a:t>
            </a:r>
            <a:r>
              <a:rPr lang="en-US" sz="3300" dirty="0" err="1"/>
              <a:t>bukti</a:t>
            </a:r>
            <a:r>
              <a:rPr lang="en-US" sz="3300" dirty="0"/>
              <a:t> </a:t>
            </a:r>
            <a:r>
              <a:rPr lang="en-US" sz="3300" dirty="0" err="1"/>
              <a:t>bahwa</a:t>
            </a:r>
            <a:r>
              <a:rPr lang="en-US" sz="3300" dirty="0"/>
              <a:t> mahasiswa yang </a:t>
            </a:r>
            <a:r>
              <a:rPr lang="en-US" sz="3300" dirty="0" err="1"/>
              <a:t>bersangkutan</a:t>
            </a:r>
            <a:r>
              <a:rPr lang="en-US" sz="3300" dirty="0"/>
              <a:t> </a:t>
            </a:r>
            <a:r>
              <a:rPr lang="en-US" sz="3300" dirty="0" err="1"/>
              <a:t>telah</a:t>
            </a:r>
            <a:r>
              <a:rPr lang="en-US" sz="3300" dirty="0"/>
              <a:t> </a:t>
            </a:r>
            <a:r>
              <a:rPr lang="en-US" sz="3300" dirty="0" err="1"/>
              <a:t>melakukan</a:t>
            </a:r>
            <a:r>
              <a:rPr lang="en-US" sz="3300" dirty="0"/>
              <a:t> </a:t>
            </a:r>
            <a:r>
              <a:rPr lang="en-US" sz="3300" dirty="0" err="1"/>
              <a:t>praktek</a:t>
            </a:r>
            <a:r>
              <a:rPr lang="en-US" sz="3300" dirty="0"/>
              <a:t> </a:t>
            </a:r>
            <a:r>
              <a:rPr lang="en-US" sz="3300" dirty="0" err="1"/>
              <a:t>kegiatan</a:t>
            </a:r>
            <a:r>
              <a:rPr lang="en-US" sz="3300" dirty="0"/>
              <a:t> PR </a:t>
            </a:r>
            <a:r>
              <a:rPr lang="en-US" sz="3300" dirty="0" err="1"/>
              <a:t>dengan</a:t>
            </a:r>
            <a:r>
              <a:rPr lang="en-US" sz="3300" dirty="0"/>
              <a:t> </a:t>
            </a:r>
            <a:r>
              <a:rPr lang="en-US" sz="3300" dirty="0" err="1"/>
              <a:t>baik</a:t>
            </a:r>
            <a:r>
              <a:rPr lang="en-US" sz="3300" dirty="0"/>
              <a:t>.</a:t>
            </a:r>
          </a:p>
          <a:p>
            <a:pPr marL="1949450" indent="-1949450">
              <a:buFont typeface="Arial" panose="020B0604020202020204" pitchFamily="34" charset="0"/>
              <a:buNone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43969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143000"/>
            <a:ext cx="8001000" cy="5257800"/>
          </a:xfrm>
          <a:prstGeom prst="rect">
            <a:avLst/>
          </a:prstGeom>
        </p:spPr>
        <p:txBody>
          <a:bodyPr/>
          <a:lstStyle/>
          <a:p>
            <a:r>
              <a:rPr lang="id-ID" sz="3000" dirty="0"/>
              <a:t>Dalam menyusun </a:t>
            </a:r>
            <a:r>
              <a:rPr lang="en-US" sz="3000" dirty="0"/>
              <a:t>proposal </a:t>
            </a:r>
            <a:r>
              <a:rPr lang="en-US" sz="3000" dirty="0" err="1"/>
              <a:t>kegiatan</a:t>
            </a:r>
            <a:r>
              <a:rPr lang="en-US" sz="3000" dirty="0"/>
              <a:t> PR</a:t>
            </a:r>
            <a:r>
              <a:rPr lang="id-ID" sz="3000" dirty="0"/>
              <a:t>, mahasiswa perlu memahami apa saja yang harus disusun dan dilaporkan. Berikut ini adalah yang harus disusun oleh mahasisw</a:t>
            </a:r>
            <a:r>
              <a:rPr lang="en-US" sz="3000" dirty="0"/>
              <a:t>a</a:t>
            </a:r>
            <a:r>
              <a:rPr lang="id-ID" sz="3000" dirty="0"/>
              <a:t>:</a:t>
            </a:r>
            <a:endParaRPr lang="en-US" sz="3000" dirty="0"/>
          </a:p>
          <a:p>
            <a:endParaRPr lang="en-US" sz="1400" dirty="0"/>
          </a:p>
          <a:p>
            <a:pPr marL="966788" lvl="0" indent="-514350">
              <a:buFont typeface="+mj-lt"/>
              <a:buAutoNum type="arabicPeriod"/>
            </a:pPr>
            <a:r>
              <a:rPr lang="id-ID" sz="3000" dirty="0"/>
              <a:t>Cover/halaman judul</a:t>
            </a:r>
            <a:endParaRPr lang="en-US" sz="3000" dirty="0"/>
          </a:p>
          <a:p>
            <a:pPr marL="966788" lvl="0" indent="-514350">
              <a:buFont typeface="+mj-lt"/>
              <a:buAutoNum type="arabicPeriod"/>
            </a:pPr>
            <a:r>
              <a:rPr lang="id-ID" sz="3000" dirty="0"/>
              <a:t>Kata Pengantar</a:t>
            </a:r>
            <a:endParaRPr lang="en-US" sz="3000" dirty="0"/>
          </a:p>
          <a:p>
            <a:pPr marL="966788" lvl="0" indent="-514350">
              <a:buFont typeface="+mj-lt"/>
              <a:buAutoNum type="arabicPeriod"/>
            </a:pPr>
            <a:r>
              <a:rPr lang="id-ID" sz="3000" dirty="0"/>
              <a:t>Daftar Isi</a:t>
            </a:r>
            <a:endParaRPr lang="en-US" sz="3000" dirty="0"/>
          </a:p>
          <a:p>
            <a:pPr marL="966788" lvl="0" indent="-514350">
              <a:buFont typeface="+mj-lt"/>
              <a:buAutoNum type="arabicPeriod"/>
            </a:pPr>
            <a:r>
              <a:rPr lang="id-ID" sz="3000" dirty="0"/>
              <a:t>Bab I sampai Bab IV</a:t>
            </a:r>
            <a:endParaRPr lang="en-US" sz="3000" dirty="0"/>
          </a:p>
          <a:p>
            <a:pPr marL="966788" lvl="0" indent="-514350">
              <a:buFont typeface="+mj-lt"/>
              <a:buAutoNum type="arabicPeriod"/>
            </a:pPr>
            <a:r>
              <a:rPr lang="id-ID" sz="3000" dirty="0"/>
              <a:t>Daftar Pustaka</a:t>
            </a:r>
            <a:endParaRPr lang="en-US" sz="3000" dirty="0"/>
          </a:p>
          <a:p>
            <a:pPr marL="966788" lvl="0" indent="-514350">
              <a:buFont typeface="+mj-lt"/>
              <a:buAutoNum type="arabicPeriod"/>
            </a:pPr>
            <a:r>
              <a:rPr lang="id-ID" sz="3000" dirty="0"/>
              <a:t>Lampiran-lampiran</a:t>
            </a:r>
            <a:endParaRPr lang="en-US" sz="3000" dirty="0"/>
          </a:p>
          <a:p>
            <a:pPr marL="514350" indent="-514350">
              <a:buAutoNum type="arabicPeriod" startAt="2"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97079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143000"/>
            <a:ext cx="8001000" cy="5257800"/>
          </a:xfrm>
          <a:prstGeom prst="rect">
            <a:avLst/>
          </a:prstGeom>
        </p:spPr>
        <p:txBody>
          <a:bodyPr/>
          <a:lstStyle/>
          <a:p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penulisan</a:t>
            </a:r>
            <a:r>
              <a:rPr lang="en-US" sz="3000" dirty="0"/>
              <a:t> </a:t>
            </a:r>
            <a:r>
              <a:rPr lang="id-ID" sz="3000" dirty="0"/>
              <a:t>kata pengantar</a:t>
            </a:r>
            <a:r>
              <a:rPr lang="en-US" sz="3000" dirty="0"/>
              <a:t>, p</a:t>
            </a:r>
            <a:r>
              <a:rPr lang="id-ID" sz="3000" dirty="0"/>
              <a:t>rinsip utama dari penyusunan kata pengantar adalah penggunaan bahasa yang resmi (formal) dan ilmiah. Dengan demikian maka dalam kata pengantar tidak diperkenankan menggunakan istilah sehari-hari.</a:t>
            </a:r>
            <a:endParaRPr lang="en-US" sz="3000" dirty="0"/>
          </a:p>
          <a:p>
            <a:endParaRPr lang="en-US" sz="1200" dirty="0"/>
          </a:p>
          <a:p>
            <a:endParaRPr lang="en-US" sz="2550" dirty="0"/>
          </a:p>
        </p:txBody>
      </p:sp>
      <p:pic>
        <p:nvPicPr>
          <p:cNvPr id="5" name="Picture 4" descr="Image result for kata pengantar">
            <a:extLst>
              <a:ext uri="{FF2B5EF4-FFF2-40B4-BE49-F238E27FC236}">
                <a16:creationId xmlns:a16="http://schemas.microsoft.com/office/drawing/2014/main" id="{325C7E5D-3308-470C-83FE-5DB7DFB6DAA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541020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349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524000"/>
            <a:ext cx="7315200" cy="4876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3800" dirty="0" err="1"/>
              <a:t>Sedangkan</a:t>
            </a:r>
            <a:r>
              <a:rPr lang="en-US" sz="3800" dirty="0"/>
              <a:t> d</a:t>
            </a:r>
            <a:r>
              <a:rPr lang="id-ID" sz="3800" dirty="0"/>
              <a:t>aftar isi harus disusun dengan cermat dan teliti. Oleh karena, dalam daftar isi memberi petunjuk kepada pembaca tentang keberadaan isi </a:t>
            </a:r>
            <a:r>
              <a:rPr lang="en-US" sz="3800" dirty="0"/>
              <a:t>proposal </a:t>
            </a:r>
            <a:r>
              <a:rPr lang="en-US" sz="3800" dirty="0" err="1"/>
              <a:t>kegiatan</a:t>
            </a:r>
            <a:r>
              <a:rPr lang="en-US" sz="3800" dirty="0"/>
              <a:t> PR</a:t>
            </a:r>
            <a:r>
              <a:rPr lang="id-ID" sz="3800" dirty="0"/>
              <a:t>. Jadi konsistensi sangat diperhatikan.</a:t>
            </a:r>
            <a:endParaRPr lang="en-US" sz="38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2355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457</Words>
  <Application>Microsoft Office PowerPoint</Application>
  <PresentationFormat>On-screen Show (4:3)</PresentationFormat>
  <Paragraphs>46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Lucida Handwriting</vt:lpstr>
      <vt:lpstr>Wingdings</vt:lpstr>
      <vt:lpstr>Office Theme</vt:lpstr>
      <vt:lpstr>  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Samsung</cp:lastModifiedBy>
  <cp:revision>195</cp:revision>
  <dcterms:created xsi:type="dcterms:W3CDTF">2016-01-12T13:10:19Z</dcterms:created>
  <dcterms:modified xsi:type="dcterms:W3CDTF">2018-05-28T02:14:00Z</dcterms:modified>
</cp:coreProperties>
</file>