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60" r:id="rId3"/>
    <p:sldId id="370" r:id="rId4"/>
    <p:sldId id="371" r:id="rId5"/>
    <p:sldId id="372" r:id="rId6"/>
    <p:sldId id="373" r:id="rId7"/>
    <p:sldId id="374" r:id="rId8"/>
    <p:sldId id="375" r:id="rId9"/>
    <p:sldId id="377" r:id="rId10"/>
    <p:sldId id="376" r:id="rId11"/>
    <p:sldId id="378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743" autoAdjust="0"/>
  </p:normalViewPr>
  <p:slideViewPr>
    <p:cSldViewPr>
      <p:cViewPr varScale="1">
        <p:scale>
          <a:sx n="56" d="100"/>
          <a:sy n="56" d="100"/>
        </p:scale>
        <p:origin x="3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371600"/>
            <a:ext cx="5482592" cy="22993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5800" dirty="0"/>
              <a:t>Menyusun Proposal </a:t>
            </a:r>
            <a:r>
              <a:rPr lang="en-US" sz="5800" dirty="0" err="1"/>
              <a:t>Kegiatan</a:t>
            </a:r>
            <a:r>
              <a:rPr lang="en-US" sz="5800" dirty="0"/>
              <a:t> PR (</a:t>
            </a:r>
            <a:r>
              <a:rPr lang="en-US" sz="5800" dirty="0" err="1"/>
              <a:t>Lanjutan</a:t>
            </a:r>
            <a:r>
              <a:rPr lang="en-US" sz="5800" dirty="0"/>
              <a:t> 2)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371600"/>
            <a:ext cx="7467600" cy="5029200"/>
          </a:xfrm>
          <a:prstGeom prst="rect">
            <a:avLst/>
          </a:prstGeom>
        </p:spPr>
        <p:txBody>
          <a:bodyPr/>
          <a:lstStyle/>
          <a:p>
            <a:pPr marL="466725" indent="-466725">
              <a:buFont typeface="Arial" panose="020B0604020202020204" pitchFamily="34" charset="0"/>
              <a:buNone/>
              <a:defRPr/>
            </a:pPr>
            <a:r>
              <a:rPr lang="en-US" sz="3700" dirty="0"/>
              <a:t>4.	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cepat</a:t>
            </a:r>
            <a:r>
              <a:rPr lang="en-US" sz="3700" dirty="0"/>
              <a:t> </a:t>
            </a:r>
            <a:r>
              <a:rPr lang="en-US" sz="3700" dirty="0" err="1"/>
              <a:t>membosankan</a:t>
            </a:r>
            <a:endParaRPr lang="en-US" sz="3700" dirty="0"/>
          </a:p>
          <a:p>
            <a:pPr marL="392113" indent="0">
              <a:buFont typeface="Arial" panose="020B0604020202020204" pitchFamily="34" charset="0"/>
              <a:buNone/>
              <a:defRPr/>
            </a:pPr>
            <a:r>
              <a:rPr lang="en-US" sz="3700" dirty="0"/>
              <a:t>Agar </a:t>
            </a:r>
            <a:r>
              <a:rPr lang="en-US" sz="3700" dirty="0" err="1"/>
              <a:t>audiens</a:t>
            </a:r>
            <a:r>
              <a:rPr lang="en-US" sz="3700" dirty="0"/>
              <a:t> 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cepat</a:t>
            </a:r>
            <a:r>
              <a:rPr lang="en-US" sz="3700" dirty="0"/>
              <a:t> </a:t>
            </a:r>
            <a:r>
              <a:rPr lang="en-US" sz="3700" dirty="0" err="1"/>
              <a:t>bosan</a:t>
            </a:r>
            <a:r>
              <a:rPr lang="en-US" sz="3700" dirty="0"/>
              <a:t> </a:t>
            </a:r>
            <a:r>
              <a:rPr lang="en-US" sz="3700" dirty="0" err="1"/>
              <a:t>melihat</a:t>
            </a:r>
            <a:r>
              <a:rPr lang="en-US" sz="3700" dirty="0"/>
              <a:t> </a:t>
            </a:r>
            <a:r>
              <a:rPr lang="en-US" sz="3700" dirty="0" err="1"/>
              <a:t>atau</a:t>
            </a:r>
            <a:r>
              <a:rPr lang="en-US" sz="3700" dirty="0"/>
              <a:t> </a:t>
            </a:r>
            <a:r>
              <a:rPr lang="en-US" sz="3700" dirty="0" err="1"/>
              <a:t>membacanya</a:t>
            </a:r>
            <a:r>
              <a:rPr lang="en-US" sz="3700" dirty="0"/>
              <a:t>, </a:t>
            </a:r>
            <a:r>
              <a:rPr lang="en-US" sz="3700" dirty="0" err="1"/>
              <a:t>desain</a:t>
            </a:r>
            <a:r>
              <a:rPr lang="en-US" sz="3700" dirty="0"/>
              <a:t> </a:t>
            </a:r>
            <a:r>
              <a:rPr lang="en-US" sz="3700" dirty="0" err="1"/>
              <a:t>identitas</a:t>
            </a:r>
            <a:r>
              <a:rPr lang="en-US" sz="3700" dirty="0"/>
              <a:t> </a:t>
            </a:r>
            <a:r>
              <a:rPr lang="en-US" sz="3700" dirty="0" err="1"/>
              <a:t>perusahaan</a:t>
            </a:r>
            <a:r>
              <a:rPr lang="en-US" sz="3700" dirty="0"/>
              <a:t> </a:t>
            </a:r>
            <a:r>
              <a:rPr lang="en-US" sz="3700" dirty="0" err="1"/>
              <a:t>harus</a:t>
            </a:r>
            <a:r>
              <a:rPr lang="en-US" sz="3700" dirty="0"/>
              <a:t> </a:t>
            </a:r>
            <a:r>
              <a:rPr lang="en-US" sz="3700" dirty="0" err="1"/>
              <a:t>dibuat</a:t>
            </a:r>
            <a:r>
              <a:rPr lang="en-US" sz="3700" dirty="0"/>
              <a:t> </a:t>
            </a:r>
            <a:r>
              <a:rPr lang="en-US" sz="3700" dirty="0" err="1"/>
              <a:t>menarik</a:t>
            </a:r>
            <a:r>
              <a:rPr lang="en-US" sz="3700" dirty="0"/>
              <a:t>, 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membosankan</a:t>
            </a:r>
            <a:r>
              <a:rPr lang="en-US" sz="3700" dirty="0"/>
              <a:t>, </a:t>
            </a:r>
            <a:r>
              <a:rPr lang="en-US" sz="3700" dirty="0" err="1"/>
              <a:t>mudah</a:t>
            </a:r>
            <a:r>
              <a:rPr lang="en-US" sz="3700" dirty="0"/>
              <a:t> </a:t>
            </a:r>
            <a:r>
              <a:rPr lang="en-US" sz="3700" dirty="0" err="1"/>
              <a:t>dibaca</a:t>
            </a:r>
            <a:r>
              <a:rPr lang="en-US" sz="3700" dirty="0"/>
              <a:t>, dan </a:t>
            </a:r>
            <a:r>
              <a:rPr lang="en-US" sz="3700" dirty="0" err="1"/>
              <a:t>sedap</a:t>
            </a:r>
            <a:r>
              <a:rPr lang="en-US" sz="3700" dirty="0"/>
              <a:t> </a:t>
            </a:r>
            <a:r>
              <a:rPr lang="en-US" sz="3700" dirty="0" err="1"/>
              <a:t>dipandang</a:t>
            </a:r>
            <a:r>
              <a:rPr lang="en-US" sz="3700" dirty="0"/>
              <a:t>.</a:t>
            </a:r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3189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524000"/>
            <a:ext cx="8001000" cy="4876800"/>
          </a:xfrm>
          <a:prstGeom prst="rect">
            <a:avLst/>
          </a:prstGeom>
        </p:spPr>
        <p:txBody>
          <a:bodyPr/>
          <a:lstStyle/>
          <a:p>
            <a:pPr marL="569913" indent="-569913">
              <a:buFont typeface="+mj-lt"/>
              <a:buAutoNum type="arabicPeriod"/>
            </a:pPr>
            <a:r>
              <a:rPr lang="en-US" sz="4400" dirty="0"/>
              <a:t>Di Bab III </a:t>
            </a:r>
            <a:r>
              <a:rPr lang="en-US" sz="4400" dirty="0" err="1"/>
              <a:t>berisi</a:t>
            </a:r>
            <a:r>
              <a:rPr lang="en-US" sz="4400" dirty="0"/>
              <a:t>:</a:t>
            </a:r>
          </a:p>
          <a:p>
            <a:pPr marL="569913"/>
            <a:r>
              <a:rPr lang="en-US" sz="4400" dirty="0"/>
              <a:t>PELAKSANAAN KEGIATAN PR</a:t>
            </a:r>
          </a:p>
          <a:p>
            <a:pPr marL="569913"/>
            <a:endParaRPr lang="en-US" sz="2000" dirty="0"/>
          </a:p>
          <a:p>
            <a:pPr marL="569913" indent="-569913"/>
            <a:r>
              <a:rPr lang="en-US" sz="4400" dirty="0"/>
              <a:t>2.	Sedangkan di Bab 1V </a:t>
            </a:r>
            <a:r>
              <a:rPr lang="en-US" sz="4400" dirty="0" err="1"/>
              <a:t>berisi</a:t>
            </a:r>
            <a:r>
              <a:rPr lang="en-US" sz="4400" dirty="0"/>
              <a:t>:</a:t>
            </a:r>
          </a:p>
          <a:p>
            <a:pPr marL="517525"/>
            <a:r>
              <a:rPr lang="en-US" sz="4400" dirty="0"/>
              <a:t>KESIMPULAN DAN SARAN</a:t>
            </a:r>
          </a:p>
          <a:p>
            <a:pPr marL="517525"/>
            <a:endParaRPr lang="en-US" sz="4000" dirty="0"/>
          </a:p>
          <a:p>
            <a:pPr marL="517525"/>
            <a:endParaRPr lang="en-US" sz="40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3476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914400"/>
            <a:ext cx="8534400" cy="5486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2800" dirty="0"/>
              <a:t>Dalam modul 1</a:t>
            </a:r>
            <a:r>
              <a:rPr lang="en-US" sz="2800" dirty="0"/>
              <a:t>3</a:t>
            </a:r>
            <a:r>
              <a:rPr lang="id-ID" sz="2800" dirty="0"/>
              <a:t> ini dicontohkan penyusunan laporan magang Bab </a:t>
            </a:r>
            <a:r>
              <a:rPr lang="en-US" sz="2800" dirty="0"/>
              <a:t>I</a:t>
            </a:r>
            <a:r>
              <a:rPr lang="id-ID" sz="2800" dirty="0"/>
              <a:t>I, seperti berikut:</a:t>
            </a:r>
            <a:endParaRPr lang="en-US" sz="2800" dirty="0"/>
          </a:p>
          <a:p>
            <a:pPr>
              <a:defRPr/>
            </a:pPr>
            <a:endParaRPr lang="en-US" sz="1100" dirty="0"/>
          </a:p>
          <a:p>
            <a:pPr algn="ctr">
              <a:defRPr/>
            </a:pPr>
            <a:r>
              <a:rPr lang="en-US" sz="2800" b="1" dirty="0"/>
              <a:t>BAB II</a:t>
            </a:r>
            <a:endParaRPr lang="en-US" sz="2800" dirty="0"/>
          </a:p>
          <a:p>
            <a:pPr algn="ctr">
              <a:defRPr/>
            </a:pPr>
            <a:r>
              <a:rPr lang="en-US" sz="2800" b="1" dirty="0"/>
              <a:t>TINJAUAN PUSTAKA</a:t>
            </a:r>
          </a:p>
          <a:p>
            <a:pPr algn="ctr">
              <a:defRPr/>
            </a:pPr>
            <a:endParaRPr lang="en-US" sz="1100" dirty="0"/>
          </a:p>
          <a:p>
            <a:pPr>
              <a:defRPr/>
            </a:pPr>
            <a:r>
              <a:rPr lang="en-US" sz="2800" b="1" dirty="0"/>
              <a:t>2.1.	Public Relations 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2.1.1. </a:t>
            </a:r>
            <a:r>
              <a:rPr lang="en-US" sz="2800" b="1" dirty="0" err="1"/>
              <a:t>Definisi</a:t>
            </a:r>
            <a:r>
              <a:rPr lang="en-US" sz="2800" b="1" dirty="0"/>
              <a:t> Public Relations </a:t>
            </a:r>
            <a:endParaRPr lang="en-US" sz="2800" dirty="0"/>
          </a:p>
          <a:p>
            <a:pPr indent="466725">
              <a:defRPr/>
            </a:pPr>
            <a:r>
              <a:rPr lang="en-US" sz="2800" dirty="0"/>
              <a:t>Pada </a:t>
            </a:r>
            <a:r>
              <a:rPr lang="en-US" sz="2800" dirty="0" err="1"/>
              <a:t>dasarnya</a:t>
            </a:r>
            <a:r>
              <a:rPr lang="en-US" sz="2800" dirty="0"/>
              <a:t> Public Relation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yang </a:t>
            </a:r>
            <a:r>
              <a:rPr lang="en-US" sz="2800" dirty="0" err="1"/>
              <a:t>diperlukan</a:t>
            </a:r>
            <a:r>
              <a:rPr lang="en-US" sz="2800" dirty="0"/>
              <a:t> oleh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profit </a:t>
            </a:r>
            <a:r>
              <a:rPr lang="en-US" sz="2800" dirty="0" err="1"/>
              <a:t>ataupun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non profit.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kehadiran</a:t>
            </a:r>
            <a:r>
              <a:rPr lang="en-US" sz="2800" dirty="0"/>
              <a:t> Public Relation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dicegah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PR </a:t>
            </a:r>
            <a:r>
              <a:rPr lang="en-US" sz="2800" dirty="0" err="1"/>
              <a:t>merupakan</a:t>
            </a:r>
            <a:r>
              <a:rPr lang="en-US" sz="2800" dirty="0"/>
              <a:t> 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yang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kelangsungan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.</a:t>
            </a:r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4234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458200" cy="5334000"/>
          </a:xfrm>
          <a:prstGeom prst="rect">
            <a:avLst/>
          </a:prstGeom>
        </p:spPr>
        <p:txBody>
          <a:bodyPr/>
          <a:lstStyle/>
          <a:p>
            <a:pPr marL="0" lvl="2" indent="0" algn="just">
              <a:buFont typeface="Arial" panose="020B0604020202020204" pitchFamily="34" charset="0"/>
              <a:buNone/>
              <a:defRPr/>
            </a:pPr>
            <a:r>
              <a:rPr lang="en-US" sz="2600" b="1" dirty="0"/>
              <a:t>2.1.2. </a:t>
            </a:r>
            <a:r>
              <a:rPr lang="en-US" sz="2600" b="1" dirty="0" err="1"/>
              <a:t>Peran</a:t>
            </a:r>
            <a:r>
              <a:rPr lang="en-US" sz="2600" b="1" dirty="0"/>
              <a:t> dan </a:t>
            </a:r>
            <a:r>
              <a:rPr lang="en-US" sz="2600" b="1" dirty="0" err="1"/>
              <a:t>Fungsi</a:t>
            </a:r>
            <a:r>
              <a:rPr lang="en-US" sz="2600" b="1" dirty="0"/>
              <a:t> Public Relations </a:t>
            </a:r>
            <a:endParaRPr lang="en-US" sz="2600" dirty="0"/>
          </a:p>
          <a:p>
            <a:pPr indent="466725">
              <a:defRPr/>
            </a:pPr>
            <a:r>
              <a:rPr lang="en-US" sz="2600" dirty="0" err="1"/>
              <a:t>Perkembangan</a:t>
            </a:r>
            <a:r>
              <a:rPr lang="en-US" sz="2600" dirty="0"/>
              <a:t> </a:t>
            </a:r>
            <a:r>
              <a:rPr lang="en-US" sz="2600" dirty="0" err="1"/>
              <a:t>profesionalisme</a:t>
            </a:r>
            <a:r>
              <a:rPr lang="en-US" sz="2600" dirty="0"/>
              <a:t> PR yang </a:t>
            </a:r>
            <a:r>
              <a:rPr lang="en-US" sz="2600" dirty="0" err="1"/>
              <a:t>berkaitan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pengembangan</a:t>
            </a:r>
            <a:r>
              <a:rPr lang="en-US" sz="2600" dirty="0"/>
              <a:t> </a:t>
            </a:r>
            <a:r>
              <a:rPr lang="en-US" sz="2600" dirty="0" err="1"/>
              <a:t>peranan</a:t>
            </a:r>
            <a:r>
              <a:rPr lang="en-US" sz="2600" dirty="0"/>
              <a:t> PR,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praktisi</a:t>
            </a:r>
            <a:r>
              <a:rPr lang="en-US" sz="2600" dirty="0"/>
              <a:t> </a:t>
            </a:r>
            <a:r>
              <a:rPr lang="en-US" sz="2600" dirty="0" err="1"/>
              <a:t>meupun</a:t>
            </a:r>
            <a:r>
              <a:rPr lang="en-US" sz="2600" dirty="0"/>
              <a:t> professional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perusahaan</a:t>
            </a:r>
            <a:r>
              <a:rPr lang="en-US" sz="2600" dirty="0"/>
              <a:t>, </a:t>
            </a:r>
            <a:r>
              <a:rPr lang="en-US" sz="2600" dirty="0" err="1"/>
              <a:t>menurut</a:t>
            </a:r>
            <a:r>
              <a:rPr lang="en-US" sz="2600" dirty="0"/>
              <a:t> Dozier D.M, </a:t>
            </a:r>
            <a:r>
              <a:rPr lang="en-US" sz="2600" dirty="0" err="1"/>
              <a:t>merupakan</a:t>
            </a:r>
            <a:r>
              <a:rPr lang="en-US" sz="2600" dirty="0"/>
              <a:t> salah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PR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perusahaan</a:t>
            </a:r>
            <a:r>
              <a:rPr lang="en-US" sz="2600" dirty="0"/>
              <a:t>.</a:t>
            </a:r>
          </a:p>
          <a:p>
            <a:pPr>
              <a:defRPr/>
            </a:pP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kategori</a:t>
            </a:r>
            <a:r>
              <a:rPr lang="en-US" sz="2600" dirty="0"/>
              <a:t> </a:t>
            </a:r>
            <a:r>
              <a:rPr lang="en-US" sz="2600" dirty="0" err="1"/>
              <a:t>peranan</a:t>
            </a:r>
            <a:r>
              <a:rPr lang="en-US" sz="2600" dirty="0"/>
              <a:t> PR </a:t>
            </a:r>
            <a:r>
              <a:rPr lang="en-US" sz="2600" dirty="0" err="1"/>
              <a:t>menurut</a:t>
            </a:r>
            <a:r>
              <a:rPr lang="en-US" sz="2600" dirty="0"/>
              <a:t> </a:t>
            </a:r>
            <a:r>
              <a:rPr lang="en-US" sz="2600" dirty="0" err="1"/>
              <a:t>Doizer</a:t>
            </a:r>
            <a:r>
              <a:rPr lang="en-US" sz="2600" dirty="0"/>
              <a:t> &amp; Broom (1995), </a:t>
            </a:r>
            <a:r>
              <a:rPr lang="en-US" sz="2600" dirty="0" err="1"/>
              <a:t>antara</a:t>
            </a:r>
            <a:r>
              <a:rPr lang="en-US" sz="2600" dirty="0"/>
              <a:t> lain:</a:t>
            </a:r>
          </a:p>
          <a:p>
            <a:pPr marL="514350" indent="-346075">
              <a:buFont typeface="+mj-lt"/>
              <a:buAutoNum type="arabicPeriod"/>
              <a:defRPr/>
            </a:pPr>
            <a:r>
              <a:rPr lang="en-US" sz="2600" dirty="0" err="1"/>
              <a:t>Penasehat</a:t>
            </a:r>
            <a:r>
              <a:rPr lang="en-US" sz="2600" dirty="0"/>
              <a:t> Ahli (Expert prescriber)</a:t>
            </a:r>
          </a:p>
          <a:p>
            <a:pPr marL="514350" indent="-346075">
              <a:buFont typeface="+mj-lt"/>
              <a:buAutoNum type="arabicPeriod"/>
              <a:defRPr/>
            </a:pPr>
            <a:r>
              <a:rPr lang="en-US" sz="2600" dirty="0" err="1"/>
              <a:t>Fasilitator</a:t>
            </a:r>
            <a:r>
              <a:rPr lang="en-US" sz="2600" dirty="0"/>
              <a:t> </a:t>
            </a:r>
            <a:r>
              <a:rPr lang="en-US" sz="2600" dirty="0" err="1"/>
              <a:t>Komunikan</a:t>
            </a:r>
            <a:r>
              <a:rPr lang="en-US" sz="2600" dirty="0"/>
              <a:t> (</a:t>
            </a:r>
            <a:r>
              <a:rPr lang="en-US" sz="2600" i="1" dirty="0" err="1"/>
              <a:t>Commnunication</a:t>
            </a:r>
            <a:r>
              <a:rPr lang="en-US" sz="2600" i="1" dirty="0"/>
              <a:t> </a:t>
            </a:r>
            <a:r>
              <a:rPr lang="en-US" sz="2600" i="1" dirty="0" err="1"/>
              <a:t>Fasilitator</a:t>
            </a:r>
            <a:r>
              <a:rPr lang="en-US" sz="2600" dirty="0"/>
              <a:t>)</a:t>
            </a:r>
          </a:p>
          <a:p>
            <a:pPr marL="514350" indent="-346075">
              <a:buFont typeface="+mj-lt"/>
              <a:buAutoNum type="arabicPeriod"/>
              <a:defRPr/>
            </a:pPr>
            <a:r>
              <a:rPr lang="en-US" sz="2600" dirty="0" err="1"/>
              <a:t>Fasilitator</a:t>
            </a:r>
            <a:r>
              <a:rPr lang="en-US" sz="2600" dirty="0"/>
              <a:t> Proses </a:t>
            </a:r>
            <a:r>
              <a:rPr lang="en-US" sz="2600" dirty="0" err="1"/>
              <a:t>Pemecahan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r>
              <a:rPr lang="en-US" sz="2600" dirty="0"/>
              <a:t> (</a:t>
            </a:r>
            <a:r>
              <a:rPr lang="en-US" sz="2600" i="1" dirty="0"/>
              <a:t>Problem Solving Process </a:t>
            </a:r>
            <a:r>
              <a:rPr lang="en-US" sz="2600" i="1" dirty="0" err="1"/>
              <a:t>Fasilitator</a:t>
            </a:r>
            <a:r>
              <a:rPr lang="en-US" sz="2600" dirty="0"/>
              <a:t>)</a:t>
            </a:r>
          </a:p>
          <a:p>
            <a:pPr marL="514350" indent="-346075">
              <a:buFont typeface="+mj-lt"/>
              <a:buAutoNum type="arabicPeriod"/>
              <a:defRPr/>
            </a:pPr>
            <a:r>
              <a:rPr lang="en-US" sz="2600" dirty="0" err="1"/>
              <a:t>Teknisi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(</a:t>
            </a:r>
            <a:r>
              <a:rPr lang="en-US" sz="2600" i="1" dirty="0"/>
              <a:t>Communication </a:t>
            </a:r>
            <a:r>
              <a:rPr lang="en-US" sz="2600" i="1" dirty="0" err="1"/>
              <a:t>Techniclan</a:t>
            </a:r>
            <a:r>
              <a:rPr lang="en-US" sz="2600" dirty="0"/>
              <a:t>)</a:t>
            </a: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75460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600200"/>
            <a:ext cx="7239000" cy="4800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400" b="1" dirty="0"/>
              <a:t>2.1.3. </a:t>
            </a:r>
            <a:r>
              <a:rPr lang="en-US" sz="3400" b="1" dirty="0" err="1"/>
              <a:t>Ruang</a:t>
            </a:r>
            <a:r>
              <a:rPr lang="en-US" sz="3400" b="1" dirty="0"/>
              <a:t> </a:t>
            </a:r>
            <a:r>
              <a:rPr lang="en-US" sz="3400" b="1" dirty="0" err="1"/>
              <a:t>Lingkup</a:t>
            </a:r>
            <a:r>
              <a:rPr lang="en-US" sz="3400" b="1" dirty="0"/>
              <a:t> </a:t>
            </a:r>
            <a:r>
              <a:rPr lang="en-US" sz="3400" b="1" dirty="0" err="1"/>
              <a:t>Humas</a:t>
            </a:r>
            <a:r>
              <a:rPr lang="en-US" sz="3400" b="1" dirty="0"/>
              <a:t>/PR</a:t>
            </a:r>
            <a:endParaRPr lang="en-US" sz="3400" dirty="0"/>
          </a:p>
          <a:p>
            <a:pPr>
              <a:defRPr/>
            </a:pPr>
            <a:r>
              <a:rPr lang="en-US" sz="3400" dirty="0" err="1"/>
              <a:t>Ruang</a:t>
            </a:r>
            <a:r>
              <a:rPr lang="en-US" sz="3400" dirty="0"/>
              <a:t> </a:t>
            </a:r>
            <a:r>
              <a:rPr lang="en-US" sz="3400" dirty="0" err="1"/>
              <a:t>lingkup</a:t>
            </a:r>
            <a:r>
              <a:rPr lang="en-US" sz="3400" dirty="0"/>
              <a:t> </a:t>
            </a:r>
            <a:r>
              <a:rPr lang="en-US" sz="3400" dirty="0" err="1"/>
              <a:t>Humas</a:t>
            </a:r>
            <a:r>
              <a:rPr lang="en-US" sz="3400" dirty="0"/>
              <a:t>/PR </a:t>
            </a:r>
            <a:r>
              <a:rPr lang="en-US" sz="3400" dirty="0" err="1"/>
              <a:t>meliputi</a:t>
            </a:r>
            <a:r>
              <a:rPr lang="en-US" sz="3400" dirty="0"/>
              <a:t> </a:t>
            </a:r>
            <a:r>
              <a:rPr lang="en-US" sz="3400" dirty="0" err="1"/>
              <a:t>antara</a:t>
            </a:r>
            <a:r>
              <a:rPr lang="en-US" sz="3400" dirty="0"/>
              <a:t> lain: </a:t>
            </a:r>
          </a:p>
          <a:p>
            <a:pPr>
              <a:defRPr/>
            </a:pPr>
            <a:endParaRPr lang="en-US" sz="1000" dirty="0"/>
          </a:p>
          <a:p>
            <a:pPr marL="514350" indent="-401638">
              <a:buFont typeface="+mj-lt"/>
              <a:buAutoNum type="arabicPeriod"/>
              <a:defRPr/>
            </a:pPr>
            <a:r>
              <a:rPr lang="en-US" sz="3400" dirty="0" err="1"/>
              <a:t>Pengumpulan</a:t>
            </a:r>
            <a:r>
              <a:rPr lang="en-US" sz="3400" dirty="0"/>
              <a:t> dan </a:t>
            </a:r>
            <a:r>
              <a:rPr lang="en-US" sz="3400" dirty="0" err="1"/>
              <a:t>pengolahan</a:t>
            </a:r>
            <a:r>
              <a:rPr lang="en-US" sz="3400" dirty="0"/>
              <a:t> data</a:t>
            </a:r>
          </a:p>
          <a:p>
            <a:pPr marL="514350" indent="-401638">
              <a:buFont typeface="+mj-lt"/>
              <a:buAutoNum type="arabicPeriod"/>
              <a:defRPr/>
            </a:pPr>
            <a:r>
              <a:rPr lang="en-US" sz="3400" dirty="0" err="1"/>
              <a:t>Penerangan</a:t>
            </a:r>
            <a:endParaRPr lang="en-US" sz="3400" dirty="0"/>
          </a:p>
          <a:p>
            <a:pPr marL="514350" indent="-401638">
              <a:buFont typeface="+mj-lt"/>
              <a:buAutoNum type="arabicPeriod"/>
              <a:defRPr/>
            </a:pPr>
            <a:r>
              <a:rPr lang="en-US" sz="3400" dirty="0" err="1"/>
              <a:t>Publikasi</a:t>
            </a:r>
            <a:r>
              <a:rPr lang="en-US" sz="3400" dirty="0"/>
              <a:t> </a:t>
            </a: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1779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066800"/>
            <a:ext cx="8458200" cy="5334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600" b="1" dirty="0"/>
              <a:t>2.1.4. </a:t>
            </a:r>
            <a:r>
              <a:rPr lang="en-US" sz="2600" b="1" dirty="0" err="1"/>
              <a:t>Pengertian</a:t>
            </a:r>
            <a:r>
              <a:rPr lang="en-US" sz="2600" b="1" dirty="0"/>
              <a:t> Citra </a:t>
            </a:r>
            <a:endParaRPr lang="en-US" sz="2600" dirty="0"/>
          </a:p>
          <a:p>
            <a:pPr indent="466725">
              <a:defRPr/>
            </a:pPr>
            <a:r>
              <a:rPr lang="en-US" sz="2600" dirty="0"/>
              <a:t>Citra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utama</a:t>
            </a:r>
            <a:r>
              <a:rPr lang="en-US" sz="2600" dirty="0"/>
              <a:t>, dan </a:t>
            </a:r>
            <a:r>
              <a:rPr lang="en-US" sz="2600" dirty="0" err="1"/>
              <a:t>sekaligus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yang </a:t>
            </a:r>
            <a:r>
              <a:rPr lang="en-US" sz="2600" dirty="0" err="1"/>
              <a:t>hendak</a:t>
            </a:r>
            <a:r>
              <a:rPr lang="en-US" sz="2600" dirty="0"/>
              <a:t> </a:t>
            </a:r>
            <a:r>
              <a:rPr lang="en-US" sz="2600" dirty="0" err="1"/>
              <a:t>dicapai</a:t>
            </a:r>
            <a:r>
              <a:rPr lang="en-US" sz="2600" dirty="0"/>
              <a:t> </a:t>
            </a:r>
            <a:r>
              <a:rPr lang="en-US" sz="2600" dirty="0" err="1"/>
              <a:t>bagi</a:t>
            </a:r>
            <a:r>
              <a:rPr lang="en-US" sz="2600" dirty="0"/>
              <a:t> dunia </a:t>
            </a:r>
            <a:r>
              <a:rPr lang="en-US" sz="2600" dirty="0" err="1"/>
              <a:t>Humas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Pulic</a:t>
            </a:r>
            <a:r>
              <a:rPr lang="en-US" sz="2600" dirty="0"/>
              <a:t> Relations. </a:t>
            </a:r>
            <a:r>
              <a:rPr lang="en-US" sz="2600" dirty="0" err="1"/>
              <a:t>Pengertian</a:t>
            </a:r>
            <a:r>
              <a:rPr lang="en-US" sz="2600" dirty="0"/>
              <a:t> </a:t>
            </a:r>
            <a:r>
              <a:rPr lang="en-US" sz="2600" dirty="0" err="1"/>
              <a:t>citra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 </a:t>
            </a:r>
            <a:r>
              <a:rPr lang="en-US" sz="2600" dirty="0" err="1"/>
              <a:t>sendiri</a:t>
            </a:r>
            <a:r>
              <a:rPr lang="en-US" sz="2600" dirty="0"/>
              <a:t> </a:t>
            </a:r>
            <a:r>
              <a:rPr lang="en-US" sz="2600" dirty="0" err="1"/>
              <a:t>abstrak</a:t>
            </a:r>
            <a:r>
              <a:rPr lang="en-US" sz="2600" dirty="0"/>
              <a:t> (</a:t>
            </a:r>
            <a:r>
              <a:rPr lang="en-US" sz="2600" i="1" dirty="0"/>
              <a:t>intangible</a:t>
            </a:r>
            <a:r>
              <a:rPr lang="en-US" sz="2600" dirty="0"/>
              <a:t>) dan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diukur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matematis</a:t>
            </a:r>
            <a:r>
              <a:rPr lang="en-US" sz="2600" dirty="0"/>
              <a:t>,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wujudnya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dirasakan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buruk</a:t>
            </a:r>
            <a:r>
              <a:rPr lang="en-US" sz="2600" dirty="0"/>
              <a:t>, </a:t>
            </a:r>
            <a:r>
              <a:rPr lang="en-US" sz="2600" dirty="0" err="1"/>
              <a:t>seperti</a:t>
            </a:r>
            <a:r>
              <a:rPr lang="en-US" sz="2600" dirty="0"/>
              <a:t> </a:t>
            </a:r>
            <a:r>
              <a:rPr lang="en-US" sz="2600" dirty="0" err="1"/>
              <a:t>penerimaan</a:t>
            </a:r>
            <a:r>
              <a:rPr lang="en-US" sz="2600" dirty="0"/>
              <a:t> dan </a:t>
            </a:r>
            <a:r>
              <a:rPr lang="en-US" sz="2600" dirty="0" err="1"/>
              <a:t>tanggapan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positif</a:t>
            </a:r>
            <a:r>
              <a:rPr lang="en-US" sz="2600" dirty="0"/>
              <a:t> </a:t>
            </a:r>
            <a:r>
              <a:rPr lang="en-US" sz="2600" dirty="0" err="1"/>
              <a:t>maupun</a:t>
            </a:r>
            <a:r>
              <a:rPr lang="en-US" sz="2600" dirty="0"/>
              <a:t> </a:t>
            </a:r>
            <a:r>
              <a:rPr lang="en-US" sz="2600" dirty="0" err="1"/>
              <a:t>negatif</a:t>
            </a:r>
            <a:r>
              <a:rPr lang="en-US" sz="2600" dirty="0"/>
              <a:t> yang </a:t>
            </a:r>
            <a:r>
              <a:rPr lang="en-US" sz="2600" dirty="0" err="1"/>
              <a:t>khususnya</a:t>
            </a:r>
            <a:r>
              <a:rPr lang="en-US" sz="2600" dirty="0"/>
              <a:t> </a:t>
            </a:r>
            <a:r>
              <a:rPr lang="en-US" sz="2600" dirty="0" err="1"/>
              <a:t>datang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r>
              <a:rPr lang="en-US" sz="2600" dirty="0"/>
              <a:t> (</a:t>
            </a:r>
            <a:r>
              <a:rPr lang="en-US" sz="2600" dirty="0" err="1"/>
              <a:t>khalayak</a:t>
            </a:r>
            <a:r>
              <a:rPr lang="en-US" sz="2600" dirty="0"/>
              <a:t> </a:t>
            </a:r>
            <a:r>
              <a:rPr lang="en-US" sz="2600" dirty="0" err="1"/>
              <a:t>sasaran</a:t>
            </a:r>
            <a:r>
              <a:rPr lang="en-US" sz="2600" dirty="0"/>
              <a:t>) dan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luas</a:t>
            </a:r>
            <a:r>
              <a:rPr lang="en-US" sz="2600" dirty="0"/>
              <a:t> pada </a:t>
            </a:r>
            <a:r>
              <a:rPr lang="en-US" sz="2600" dirty="0" err="1"/>
              <a:t>umumnya</a:t>
            </a:r>
            <a:r>
              <a:rPr lang="en-US" sz="2600" dirty="0"/>
              <a:t>.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tanggapan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berkaitan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timbulnya</a:t>
            </a:r>
            <a:r>
              <a:rPr lang="en-US" sz="2600" dirty="0"/>
              <a:t> rasa </a:t>
            </a:r>
            <a:r>
              <a:rPr lang="en-US" sz="2600" dirty="0" err="1"/>
              <a:t>hormat</a:t>
            </a:r>
            <a:r>
              <a:rPr lang="en-US" sz="2600" dirty="0"/>
              <a:t> (</a:t>
            </a:r>
            <a:r>
              <a:rPr lang="en-US" sz="2600" dirty="0" err="1"/>
              <a:t>respek</a:t>
            </a:r>
            <a:r>
              <a:rPr lang="en-US" sz="2600" dirty="0"/>
              <a:t>), </a:t>
            </a:r>
            <a:r>
              <a:rPr lang="en-US" sz="2600" dirty="0" err="1"/>
              <a:t>kesan-kesan</a:t>
            </a:r>
            <a:r>
              <a:rPr lang="en-US" sz="2600" dirty="0"/>
              <a:t> yang </a:t>
            </a:r>
            <a:r>
              <a:rPr lang="en-US" sz="2600" dirty="0" err="1"/>
              <a:t>baik</a:t>
            </a:r>
            <a:r>
              <a:rPr lang="en-US" sz="2600" dirty="0"/>
              <a:t> dan </a:t>
            </a:r>
            <a:r>
              <a:rPr lang="en-US" sz="2600" dirty="0" err="1"/>
              <a:t>jasa</a:t>
            </a:r>
            <a:r>
              <a:rPr lang="en-US" sz="2600" dirty="0"/>
              <a:t> </a:t>
            </a:r>
            <a:r>
              <a:rPr lang="en-US" sz="2600" dirty="0" err="1"/>
              <a:t>pelayanannya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citra</a:t>
            </a:r>
            <a:r>
              <a:rPr lang="en-US" sz="2600" dirty="0"/>
              <a:t> </a:t>
            </a:r>
            <a:r>
              <a:rPr lang="en-US" sz="2600" dirty="0" err="1"/>
              <a:t>lembaga</a:t>
            </a:r>
            <a:r>
              <a:rPr lang="en-US" sz="2600" dirty="0"/>
              <a:t>/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produk</a:t>
            </a:r>
            <a:r>
              <a:rPr lang="en-US" sz="2600" dirty="0"/>
              <a:t> </a:t>
            </a:r>
            <a:r>
              <a:rPr lang="en-US" sz="2600" dirty="0" err="1"/>
              <a:t>barang</a:t>
            </a:r>
            <a:r>
              <a:rPr lang="en-US" sz="2600" dirty="0"/>
              <a:t> dana </a:t>
            </a:r>
            <a:r>
              <a:rPr lang="en-US" sz="2600" dirty="0" err="1"/>
              <a:t>jasa</a:t>
            </a:r>
            <a:r>
              <a:rPr lang="en-US" sz="2600" dirty="0"/>
              <a:t> </a:t>
            </a:r>
            <a:r>
              <a:rPr lang="en-US" sz="2600" dirty="0" err="1"/>
              <a:t>pelayanannya</a:t>
            </a:r>
            <a:r>
              <a:rPr lang="en-US" sz="2600" dirty="0"/>
              <a:t> yang </a:t>
            </a:r>
            <a:r>
              <a:rPr lang="en-US" sz="2600" dirty="0" err="1"/>
              <a:t>diwakili</a:t>
            </a:r>
            <a:r>
              <a:rPr lang="en-US" sz="2600" dirty="0"/>
              <a:t> oleh </a:t>
            </a:r>
            <a:r>
              <a:rPr lang="en-US" sz="2600" dirty="0" err="1"/>
              <a:t>pihak</a:t>
            </a:r>
            <a:r>
              <a:rPr lang="en-US" sz="2600" dirty="0"/>
              <a:t> </a:t>
            </a:r>
            <a:r>
              <a:rPr lang="en-US" sz="2600" dirty="0" err="1"/>
              <a:t>Humas</a:t>
            </a:r>
            <a:r>
              <a:rPr lang="en-US" sz="2600" dirty="0"/>
              <a:t>/PR. </a:t>
            </a:r>
            <a:endParaRPr lang="id-ID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215484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8534400" cy="5334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b="1" dirty="0"/>
              <a:t>2.2. </a:t>
            </a:r>
            <a:r>
              <a:rPr lang="en-US" sz="2800" b="1" dirty="0" err="1"/>
              <a:t>Identitas</a:t>
            </a:r>
            <a:r>
              <a:rPr lang="en-US" sz="2800" b="1" dirty="0"/>
              <a:t> </a:t>
            </a:r>
            <a:r>
              <a:rPr lang="en-US" sz="2800" b="1" dirty="0" err="1"/>
              <a:t>Korporat</a:t>
            </a:r>
            <a:endParaRPr lang="en-US" sz="2800" dirty="0"/>
          </a:p>
          <a:p>
            <a:pPr>
              <a:defRPr/>
            </a:pPr>
            <a:r>
              <a:rPr lang="en-US" sz="2800" b="1" dirty="0"/>
              <a:t>2.2.1. </a:t>
            </a:r>
            <a:r>
              <a:rPr lang="en-US" sz="2800" b="1" dirty="0" err="1"/>
              <a:t>Pengertian</a:t>
            </a:r>
            <a:r>
              <a:rPr lang="en-US" sz="2800" b="1" dirty="0"/>
              <a:t> </a:t>
            </a:r>
            <a:r>
              <a:rPr lang="en-US" sz="2800" b="1" dirty="0" err="1"/>
              <a:t>Identitas</a:t>
            </a:r>
            <a:r>
              <a:rPr lang="en-US" sz="2800" b="1" dirty="0"/>
              <a:t> </a:t>
            </a:r>
            <a:r>
              <a:rPr lang="en-US" sz="2800" b="1" dirty="0" err="1"/>
              <a:t>Korporat</a:t>
            </a:r>
            <a:endParaRPr lang="en-US" sz="2800" dirty="0"/>
          </a:p>
          <a:p>
            <a:pPr indent="466725">
              <a:defRPr/>
            </a:pP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korporat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corporate identity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senyatanya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pada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ditampilkan</a:t>
            </a:r>
            <a:r>
              <a:rPr lang="en-US" sz="2800" dirty="0"/>
              <a:t> oleh </a:t>
            </a:r>
            <a:r>
              <a:rPr lang="en-US" sz="2800" dirty="0" err="1"/>
              <a:t>perusahaan</a:t>
            </a:r>
            <a:r>
              <a:rPr lang="en-US" sz="2800" dirty="0"/>
              <a:t>.</a:t>
            </a:r>
            <a:r>
              <a:rPr lang="id-ID" sz="2800" dirty="0"/>
              <a:t>.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korporat</a:t>
            </a:r>
            <a:r>
              <a:rPr lang="en-US" sz="2800" dirty="0"/>
              <a:t> (</a:t>
            </a:r>
            <a:r>
              <a:rPr lang="en-US" sz="2800" i="1" dirty="0"/>
              <a:t>corporate identity</a:t>
            </a:r>
            <a:r>
              <a:rPr lang="en-US" sz="2800" dirty="0"/>
              <a:t>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dan </a:t>
            </a:r>
            <a:r>
              <a:rPr lang="en-US" sz="2800" dirty="0" err="1"/>
              <a:t>dibedakan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perusahaan-perusahaan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 </a:t>
            </a:r>
            <a:r>
              <a:rPr lang="en-US" sz="2800" dirty="0" err="1"/>
              <a:t>Ia</a:t>
            </a:r>
            <a:r>
              <a:rPr lang="en-US" sz="2800" dirty="0"/>
              <a:t> juga </a:t>
            </a:r>
            <a:r>
              <a:rPr lang="en-US" sz="2800" dirty="0" err="1"/>
              <a:t>menyebutkan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diciptakan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rancangan</a:t>
            </a:r>
            <a:r>
              <a:rPr lang="en-US" sz="2800" dirty="0"/>
              <a:t> </a:t>
            </a:r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yang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hal-hal</a:t>
            </a:r>
            <a:r>
              <a:rPr lang="en-US" sz="2800" dirty="0"/>
              <a:t> </a:t>
            </a:r>
            <a:r>
              <a:rPr lang="en-US" sz="2800" dirty="0" err="1"/>
              <a:t>unik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khas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yang </a:t>
            </a:r>
            <a:r>
              <a:rPr lang="en-US" sz="2800" dirty="0" err="1"/>
              <a:t>bersangkutan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. </a:t>
            </a:r>
            <a:endParaRPr lang="id-ID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49450" indent="-1949450">
              <a:buFont typeface="Arial" panose="020B0604020202020204" pitchFamily="34" charset="0"/>
              <a:buNone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43969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8001000" cy="5257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dirty="0"/>
              <a:t>2.2.2.  </a:t>
            </a:r>
            <a:r>
              <a:rPr lang="en-US" sz="3200" b="1" dirty="0" err="1"/>
              <a:t>Elemen</a:t>
            </a:r>
            <a:r>
              <a:rPr lang="en-US" sz="3200" b="1" dirty="0"/>
              <a:t> </a:t>
            </a:r>
            <a:r>
              <a:rPr lang="en-US" sz="3200" b="1" dirty="0" err="1"/>
              <a:t>Identitas</a:t>
            </a:r>
            <a:r>
              <a:rPr lang="en-US" sz="3200" b="1" dirty="0"/>
              <a:t> </a:t>
            </a:r>
            <a:r>
              <a:rPr lang="en-US" sz="3200" b="1" dirty="0" err="1"/>
              <a:t>Korporat</a:t>
            </a:r>
            <a:endParaRPr lang="en-US" sz="3200" dirty="0"/>
          </a:p>
          <a:p>
            <a:pPr indent="466725">
              <a:defRPr/>
            </a:pPr>
            <a:r>
              <a:rPr lang="en-US" sz="3200" dirty="0" err="1"/>
              <a:t>Identitas</a:t>
            </a:r>
            <a:r>
              <a:rPr lang="en-US" sz="3200" dirty="0"/>
              <a:t> </a:t>
            </a:r>
            <a:r>
              <a:rPr lang="en-US" sz="3200" dirty="0" err="1"/>
              <a:t>korporat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corporate identity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elemen</a:t>
            </a:r>
            <a:r>
              <a:rPr lang="en-US" sz="3200" dirty="0"/>
              <a:t> </a:t>
            </a:r>
            <a:r>
              <a:rPr lang="en-US" sz="3200" dirty="0" err="1"/>
              <a:t>pokok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:</a:t>
            </a:r>
          </a:p>
          <a:p>
            <a:pPr>
              <a:defRPr/>
            </a:pPr>
            <a:r>
              <a:rPr lang="en-US" sz="3200" dirty="0"/>
              <a:t>1.	Nama (name </a:t>
            </a:r>
            <a:r>
              <a:rPr lang="en-US" sz="3200" dirty="0" err="1"/>
              <a:t>atau</a:t>
            </a:r>
            <a:r>
              <a:rPr lang="en-US" sz="3200" dirty="0"/>
              <a:t> mark)</a:t>
            </a:r>
          </a:p>
          <a:p>
            <a:pPr>
              <a:defRPr/>
            </a:pPr>
            <a:r>
              <a:rPr lang="en-US" sz="3200" dirty="0"/>
              <a:t>2.	Logo (logos)</a:t>
            </a:r>
          </a:p>
          <a:p>
            <a:pPr indent="466725">
              <a:defRPr/>
            </a:pPr>
            <a:r>
              <a:rPr lang="en-US" sz="3200" dirty="0" err="1"/>
              <a:t>Elemen-elemen</a:t>
            </a:r>
            <a:r>
              <a:rPr lang="en-US" sz="3200" dirty="0"/>
              <a:t> </a:t>
            </a:r>
            <a:r>
              <a:rPr lang="en-US" sz="3200" dirty="0" err="1"/>
              <a:t>utama</a:t>
            </a:r>
            <a:r>
              <a:rPr lang="en-US" sz="3200" dirty="0"/>
              <a:t> </a:t>
            </a:r>
            <a:r>
              <a:rPr lang="en-US" sz="3200" dirty="0" err="1"/>
              <a:t>identitas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identitas</a:t>
            </a:r>
            <a:r>
              <a:rPr lang="en-US" sz="3200" dirty="0"/>
              <a:t> </a:t>
            </a:r>
            <a:r>
              <a:rPr lang="en-US" sz="3200" dirty="0" err="1"/>
              <a:t>korporat</a:t>
            </a:r>
            <a:r>
              <a:rPr lang="en-US" sz="3200" dirty="0"/>
              <a:t> </a:t>
            </a:r>
            <a:r>
              <a:rPr lang="en-US" sz="3200" dirty="0" err="1"/>
              <a:t>meliputi</a:t>
            </a:r>
            <a:r>
              <a:rPr lang="en-US" sz="3200" dirty="0"/>
              <a:t> </a:t>
            </a:r>
            <a:r>
              <a:rPr lang="en-US" sz="3200" dirty="0" err="1"/>
              <a:t>tipe</a:t>
            </a:r>
            <a:r>
              <a:rPr lang="en-US" sz="3200" dirty="0"/>
              <a:t> logo, </a:t>
            </a:r>
            <a:r>
              <a:rPr lang="en-US" sz="3200" dirty="0" err="1"/>
              <a:t>warna</a:t>
            </a:r>
            <a:r>
              <a:rPr lang="en-US" sz="3200" dirty="0"/>
              <a:t>/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bangunan</a:t>
            </a:r>
            <a:r>
              <a:rPr lang="en-US" sz="3200" dirty="0"/>
              <a:t>, </a:t>
            </a:r>
            <a:r>
              <a:rPr lang="en-US" sz="3200" dirty="0" err="1"/>
              <a:t>atribut</a:t>
            </a:r>
            <a:r>
              <a:rPr lang="en-US" sz="3200" dirty="0"/>
              <a:t>, </a:t>
            </a:r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seragam</a:t>
            </a:r>
            <a:r>
              <a:rPr lang="en-US" sz="3200" dirty="0"/>
              <a:t> dan </a:t>
            </a:r>
            <a:r>
              <a:rPr lang="en-US" sz="3200" dirty="0" err="1"/>
              <a:t>pakaian</a:t>
            </a:r>
            <a:r>
              <a:rPr lang="en-US" sz="3200" dirty="0"/>
              <a:t> </a:t>
            </a:r>
            <a:r>
              <a:rPr lang="en-US" sz="3200" dirty="0" err="1"/>
              <a:t>resmi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.</a:t>
            </a:r>
          </a:p>
          <a:p>
            <a:pPr marL="514350" indent="-514350">
              <a:buAutoNum type="arabicPeriod" startAt="2"/>
              <a:defRPr/>
            </a:pPr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97079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371600"/>
            <a:ext cx="8001000" cy="5029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300" b="1" dirty="0"/>
              <a:t>2.2.3. </a:t>
            </a:r>
            <a:r>
              <a:rPr lang="en-US" sz="3300" b="1" dirty="0" err="1"/>
              <a:t>Mengefektifkan</a:t>
            </a:r>
            <a:r>
              <a:rPr lang="en-US" sz="3300" b="1" dirty="0"/>
              <a:t> </a:t>
            </a:r>
            <a:r>
              <a:rPr lang="en-US" sz="3300" b="1" dirty="0" err="1"/>
              <a:t>Identitas</a:t>
            </a:r>
            <a:r>
              <a:rPr lang="en-US" sz="3300" b="1" dirty="0"/>
              <a:t> </a:t>
            </a:r>
            <a:r>
              <a:rPr lang="en-US" sz="3300" b="1" dirty="0" err="1"/>
              <a:t>Korporat</a:t>
            </a:r>
            <a:endParaRPr lang="en-US" sz="3300" b="1" dirty="0"/>
          </a:p>
          <a:p>
            <a:pPr>
              <a:defRPr/>
            </a:pPr>
            <a:endParaRPr lang="en-US" sz="1100" dirty="0"/>
          </a:p>
          <a:p>
            <a:pPr indent="466725">
              <a:defRPr/>
            </a:pPr>
            <a:r>
              <a:rPr lang="en-US" sz="3300" dirty="0"/>
              <a:t>Hal-</a:t>
            </a:r>
            <a:r>
              <a:rPr lang="en-US" sz="3300" dirty="0" err="1"/>
              <a:t>hal</a:t>
            </a:r>
            <a:r>
              <a:rPr lang="en-US" sz="3300" dirty="0"/>
              <a:t> yang </a:t>
            </a:r>
            <a:r>
              <a:rPr lang="en-US" sz="3300" dirty="0" err="1"/>
              <a:t>harus</a:t>
            </a:r>
            <a:r>
              <a:rPr lang="en-US" sz="3300" dirty="0"/>
              <a:t> </a:t>
            </a:r>
            <a:r>
              <a:rPr lang="en-US" sz="3300" dirty="0" err="1"/>
              <a:t>diperhatikan</a:t>
            </a:r>
            <a:r>
              <a:rPr lang="en-US" sz="3300" dirty="0"/>
              <a:t> </a:t>
            </a:r>
            <a:r>
              <a:rPr lang="en-US" sz="3300" dirty="0" err="1"/>
              <a:t>dalam</a:t>
            </a:r>
            <a:r>
              <a:rPr lang="en-US" sz="3300" dirty="0"/>
              <a:t> </a:t>
            </a:r>
            <a:r>
              <a:rPr lang="en-US" sz="3300" dirty="0" err="1"/>
              <a:t>merencanakan</a:t>
            </a:r>
            <a:r>
              <a:rPr lang="en-US" sz="3300" dirty="0"/>
              <a:t> </a:t>
            </a:r>
            <a:r>
              <a:rPr lang="en-US" sz="3300" dirty="0" err="1"/>
              <a:t>desain</a:t>
            </a:r>
            <a:r>
              <a:rPr lang="en-US" sz="3300" dirty="0"/>
              <a:t> </a:t>
            </a:r>
            <a:r>
              <a:rPr lang="en-US" sz="3300" dirty="0" err="1"/>
              <a:t>identitas</a:t>
            </a:r>
            <a:r>
              <a:rPr lang="en-US" sz="3300" dirty="0"/>
              <a:t>, </a:t>
            </a:r>
            <a:r>
              <a:rPr lang="en-US" sz="3300" dirty="0" err="1"/>
              <a:t>yaitu</a:t>
            </a:r>
            <a:r>
              <a:rPr lang="en-US" sz="3300" dirty="0"/>
              <a:t>:</a:t>
            </a:r>
          </a:p>
          <a:p>
            <a:pPr marL="514350" indent="-401638" algn="just">
              <a:buFont typeface="+mj-lt"/>
              <a:buAutoNum type="arabicPeriod"/>
              <a:defRPr/>
            </a:pPr>
            <a:r>
              <a:rPr lang="en-US" sz="3300" dirty="0" err="1"/>
              <a:t>Identitas</a:t>
            </a:r>
            <a:r>
              <a:rPr lang="en-US" sz="3300" dirty="0"/>
              <a:t> </a:t>
            </a:r>
            <a:r>
              <a:rPr lang="en-US" sz="3300" dirty="0" err="1"/>
              <a:t>singkat</a:t>
            </a:r>
            <a:r>
              <a:rPr lang="en-US" sz="3300" dirty="0"/>
              <a:t> </a:t>
            </a:r>
            <a:r>
              <a:rPr lang="en-US" sz="3300" dirty="0" err="1"/>
              <a:t>tapi</a:t>
            </a:r>
            <a:r>
              <a:rPr lang="en-US" sz="3300" dirty="0"/>
              <a:t> </a:t>
            </a:r>
            <a:r>
              <a:rPr lang="en-US" sz="3300" dirty="0" err="1"/>
              <a:t>jelas</a:t>
            </a:r>
            <a:r>
              <a:rPr lang="en-US" sz="3300" dirty="0"/>
              <a:t>. </a:t>
            </a:r>
          </a:p>
          <a:p>
            <a:pPr marL="522288" indent="0" algn="just">
              <a:buFont typeface="Arial" panose="020B0604020202020204" pitchFamily="34" charset="0"/>
              <a:buNone/>
              <a:defRPr/>
            </a:pPr>
            <a:r>
              <a:rPr lang="en-US" sz="3300" dirty="0" err="1"/>
              <a:t>Identitas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membingungkan</a:t>
            </a:r>
            <a:r>
              <a:rPr lang="en-US" sz="3300" dirty="0"/>
              <a:t>,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asal-asalan</a:t>
            </a:r>
            <a:r>
              <a:rPr lang="en-US" sz="3300" dirty="0"/>
              <a:t> </a:t>
            </a:r>
            <a:r>
              <a:rPr lang="en-US" sz="3300" dirty="0" err="1"/>
              <a:t>dibuat</a:t>
            </a:r>
            <a:r>
              <a:rPr lang="en-US" sz="3300" dirty="0"/>
              <a:t>, </a:t>
            </a:r>
            <a:r>
              <a:rPr lang="en-US" sz="3300" dirty="0" err="1"/>
              <a:t>orisinil</a:t>
            </a:r>
            <a:r>
              <a:rPr lang="en-US" sz="3300" dirty="0"/>
              <a:t> </a:t>
            </a:r>
            <a:r>
              <a:rPr lang="en-US" sz="3300" dirty="0" err="1"/>
              <a:t>atau</a:t>
            </a:r>
            <a:r>
              <a:rPr lang="en-US" sz="3300" dirty="0"/>
              <a:t> </a:t>
            </a:r>
            <a:r>
              <a:rPr lang="en-US" sz="3300" dirty="0" err="1"/>
              <a:t>karya</a:t>
            </a:r>
            <a:r>
              <a:rPr lang="en-US" sz="3300" dirty="0"/>
              <a:t> </a:t>
            </a:r>
            <a:r>
              <a:rPr lang="en-US" sz="3300" dirty="0" err="1"/>
              <a:t>asli</a:t>
            </a:r>
            <a:r>
              <a:rPr lang="en-US" sz="3300" dirty="0"/>
              <a:t> </a:t>
            </a:r>
            <a:r>
              <a:rPr lang="en-US" sz="3300" dirty="0" err="1"/>
              <a:t>buatan</a:t>
            </a:r>
            <a:r>
              <a:rPr lang="en-US" sz="3300" dirty="0"/>
              <a:t> </a:t>
            </a:r>
            <a:r>
              <a:rPr lang="en-US" sz="3300" dirty="0" err="1"/>
              <a:t>sendiri</a:t>
            </a:r>
            <a:r>
              <a:rPr lang="en-US" sz="3300" dirty="0"/>
              <a:t>,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menjiplak</a:t>
            </a:r>
            <a:r>
              <a:rPr lang="en-US" sz="3300" dirty="0"/>
              <a:t>,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mudah</a:t>
            </a:r>
            <a:r>
              <a:rPr lang="en-US" sz="3300" dirty="0"/>
              <a:t> </a:t>
            </a:r>
            <a:r>
              <a:rPr lang="en-US" sz="3300" dirty="0" err="1"/>
              <a:t>dilupakan</a:t>
            </a:r>
            <a:r>
              <a:rPr lang="en-US" sz="3300" dirty="0"/>
              <a:t>. </a:t>
            </a:r>
          </a:p>
          <a:p>
            <a:endParaRPr lang="en-US" sz="3300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86349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300" dirty="0"/>
              <a:t>Menyusun Proposal </a:t>
            </a:r>
            <a:r>
              <a:rPr lang="en-US" sz="4300" dirty="0" err="1"/>
              <a:t>Kegiatan</a:t>
            </a:r>
            <a:r>
              <a:rPr lang="en-US" sz="43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143000"/>
            <a:ext cx="8458200" cy="5257800"/>
          </a:xfrm>
          <a:prstGeom prst="rect">
            <a:avLst/>
          </a:prstGeom>
        </p:spPr>
        <p:txBody>
          <a:bodyPr/>
          <a:lstStyle/>
          <a:p>
            <a:pPr marL="392113" indent="-392113" algn="just">
              <a:buFont typeface="Arial" panose="020B0604020202020204" pitchFamily="34" charset="0"/>
              <a:buNone/>
              <a:defRPr/>
            </a:pPr>
            <a:r>
              <a:rPr lang="en-US" sz="3200" b="1" dirty="0"/>
              <a:t>2.	</a:t>
            </a:r>
            <a:r>
              <a:rPr lang="en-US" sz="3200" dirty="0" err="1"/>
              <a:t>Membawa</a:t>
            </a:r>
            <a:r>
              <a:rPr lang="en-US" sz="3200" dirty="0"/>
              <a:t> </a:t>
            </a:r>
            <a:r>
              <a:rPr lang="en-US" sz="3200" dirty="0" err="1"/>
              <a:t>arti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endParaRPr lang="en-US" sz="3200" dirty="0"/>
          </a:p>
          <a:p>
            <a:pPr marL="392113" indent="0">
              <a:buFont typeface="Arial" panose="020B0604020202020204" pitchFamily="34" charset="0"/>
              <a:buNone/>
              <a:defRPr/>
            </a:pPr>
            <a:r>
              <a:rPr lang="en-US" sz="3200" dirty="0"/>
              <a:t>Agar </a:t>
            </a:r>
            <a:r>
              <a:rPr lang="en-US" sz="3200" dirty="0" err="1"/>
              <a:t>audiens</a:t>
            </a:r>
            <a:r>
              <a:rPr lang="en-US" sz="3200" dirty="0"/>
              <a:t> </a:t>
            </a:r>
            <a:r>
              <a:rPr lang="en-US" sz="3200" dirty="0" err="1"/>
              <a:t>sasaran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menangkap</a:t>
            </a:r>
            <a:r>
              <a:rPr lang="en-US" sz="3200" dirty="0"/>
              <a:t> </a:t>
            </a:r>
            <a:r>
              <a:rPr lang="en-US" sz="3200" dirty="0" err="1"/>
              <a:t>arti</a:t>
            </a:r>
            <a:r>
              <a:rPr lang="en-US" sz="3200" dirty="0"/>
              <a:t> logo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identitas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pergunakan</a:t>
            </a:r>
            <a:r>
              <a:rPr lang="en-US" sz="3200" dirty="0"/>
              <a:t>, pada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menyiapkan</a:t>
            </a:r>
            <a:r>
              <a:rPr lang="en-US" sz="3200" dirty="0"/>
              <a:t> </a:t>
            </a:r>
            <a:r>
              <a:rPr lang="en-US" sz="3200" dirty="0" err="1"/>
              <a:t>desain</a:t>
            </a:r>
            <a:r>
              <a:rPr lang="en-US" sz="3200" dirty="0"/>
              <a:t> logo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survei</a:t>
            </a:r>
            <a:r>
              <a:rPr lang="en-US" sz="3200" dirty="0"/>
              <a:t>.</a:t>
            </a:r>
          </a:p>
          <a:p>
            <a:pPr marL="392113" indent="-392113">
              <a:buFont typeface="Arial" panose="020B0604020202020204" pitchFamily="34" charset="0"/>
              <a:buNone/>
              <a:defRPr/>
            </a:pPr>
            <a:r>
              <a:rPr lang="en-US" sz="3200" dirty="0"/>
              <a:t>3.	Logo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dipergunakan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fleksibel</a:t>
            </a:r>
            <a:endParaRPr lang="en-US" sz="3200" dirty="0"/>
          </a:p>
          <a:p>
            <a:pPr marL="392113" indent="0">
              <a:buFont typeface="Arial" panose="020B0604020202020204" pitchFamily="34" charset="0"/>
              <a:buNone/>
              <a:defRPr/>
            </a:pPr>
            <a:r>
              <a:rPr lang="en-US" sz="3200" dirty="0"/>
              <a:t>Logo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dipergunakan</a:t>
            </a:r>
            <a:r>
              <a:rPr lang="en-US" sz="3200" dirty="0"/>
              <a:t> di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bahan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permukaan</a:t>
            </a:r>
            <a:r>
              <a:rPr lang="en-US" sz="3200" dirty="0"/>
              <a:t>.	 Logo juga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dicetak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ukuran</a:t>
            </a:r>
            <a:r>
              <a:rPr lang="en-US" sz="3200" dirty="0"/>
              <a:t>.</a:t>
            </a:r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2355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441</Words>
  <Application>Microsoft Office PowerPoint</Application>
  <PresentationFormat>On-screen Show (4:3)</PresentationFormat>
  <Paragraphs>63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Lucida Handwriting</vt:lpstr>
      <vt:lpstr>Wingdings</vt:lpstr>
      <vt:lpstr>Office Theme</vt:lpstr>
      <vt:lpstr>  Menyusun Proposal Kegiatan PR (Lanjutan 2)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Menyusun Proposal Kegiatan PR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202</cp:revision>
  <dcterms:created xsi:type="dcterms:W3CDTF">2016-01-12T13:10:19Z</dcterms:created>
  <dcterms:modified xsi:type="dcterms:W3CDTF">2018-05-29T18:04:15Z</dcterms:modified>
</cp:coreProperties>
</file>