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93" r:id="rId4"/>
    <p:sldId id="294" r:id="rId5"/>
    <p:sldId id="280" r:id="rId6"/>
    <p:sldId id="281" r:id="rId7"/>
    <p:sldId id="295" r:id="rId8"/>
    <p:sldId id="296" r:id="rId9"/>
    <p:sldId id="297" r:id="rId10"/>
    <p:sldId id="298" r:id="rId11"/>
    <p:sldId id="299" r:id="rId12"/>
    <p:sldId id="29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FFFF99"/>
    <a:srgbClr val="800000"/>
    <a:srgbClr val="00004B"/>
    <a:srgbClr val="003300"/>
    <a:srgbClr val="CC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0743" autoAdjust="0"/>
  </p:normalViewPr>
  <p:slideViewPr>
    <p:cSldViewPr>
      <p:cViewPr varScale="1">
        <p:scale>
          <a:sx n="52" d="100"/>
          <a:sy n="52" d="100"/>
        </p:scale>
        <p:origin x="4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3A31C-EAE8-4F57-807B-DC13487721A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6F610-91C5-4E8C-826C-BCC79CF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7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8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1722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00"/>
                </a:solidFill>
                <a:latin typeface="Lucida Handwriting" pitchFamily="66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1722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0"/>
            <a:ext cx="7620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417EF-5393-499D-A0B2-A13CB9F7CAA7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65760"/>
          </a:xfrm>
          <a:prstGeom prst="rect">
            <a:avLst/>
          </a:prstGeom>
          <a:solidFill>
            <a:srgbClr val="0000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2"/>
                </a:solidFill>
              </a:rPr>
              <a:t>Copyright @ 2016 </a:t>
            </a:r>
            <a:r>
              <a:rPr lang="en-US" sz="1000" b="1">
                <a:solidFill>
                  <a:schemeClr val="tx2"/>
                </a:solidFill>
              </a:rPr>
              <a:t>Universitas Esa Unggul</a:t>
            </a:r>
          </a:p>
          <a:p>
            <a:pPr algn="ctr"/>
            <a:r>
              <a:rPr lang="en-US" sz="1000">
                <a:solidFill>
                  <a:schemeClr val="tx2"/>
                </a:solidFill>
              </a:rPr>
              <a:t>By Pelaksana Akademik Matakuliah Universitas (</a:t>
            </a:r>
            <a:r>
              <a:rPr lang="en-US" sz="1000" b="1">
                <a:solidFill>
                  <a:schemeClr val="tx2"/>
                </a:solidFill>
              </a:rPr>
              <a:t>PAMU</a:t>
            </a:r>
            <a:r>
              <a:rPr lang="en-US" sz="1000">
                <a:solidFill>
                  <a:schemeClr val="tx2"/>
                </a:solidFill>
              </a:rPr>
              <a:t>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752600"/>
            <a:ext cx="5482592" cy="1918320"/>
          </a:xfrm>
        </p:spPr>
        <p:txBody>
          <a:bodyPr>
            <a:normAutofit fontScale="90000"/>
          </a:bodyPr>
          <a:lstStyle/>
          <a:p>
            <a:br>
              <a:rPr lang="en-US" sz="4400" dirty="0"/>
            </a:br>
            <a:br>
              <a:rPr lang="en-US" sz="1300" dirty="0"/>
            </a:br>
            <a:r>
              <a:rPr lang="en-US" sz="4900" dirty="0" err="1"/>
              <a:t>Pemahaman</a:t>
            </a:r>
            <a:r>
              <a:rPr lang="en-US" sz="4900" dirty="0"/>
              <a:t> </a:t>
            </a:r>
            <a:r>
              <a:rPr lang="en-US" sz="4900" dirty="0" err="1"/>
              <a:t>Penyusunan</a:t>
            </a:r>
            <a:r>
              <a:rPr lang="en-US" sz="4900" dirty="0"/>
              <a:t> Proposal </a:t>
            </a:r>
            <a:r>
              <a:rPr lang="en-US" sz="4900" dirty="0" err="1"/>
              <a:t>Kegiatan</a:t>
            </a:r>
            <a:r>
              <a:rPr lang="en-US" sz="4900" dirty="0"/>
              <a:t> </a:t>
            </a:r>
            <a:r>
              <a:rPr lang="en-US" sz="4900" dirty="0" err="1"/>
              <a:t>Kehumasan</a:t>
            </a:r>
            <a:endParaRPr lang="en-US" sz="4900" dirty="0"/>
          </a:p>
        </p:txBody>
      </p:sp>
      <p:cxnSp>
        <p:nvCxnSpPr>
          <p:cNvPr id="4" name="Straight Connector 3"/>
          <p:cNvCxnSpPr>
            <a:stCxn id="6" idx="0"/>
            <a:endCxn id="6" idx="4"/>
          </p:cNvCxnSpPr>
          <p:nvPr/>
        </p:nvCxnSpPr>
        <p:spPr>
          <a:xfrm>
            <a:off x="1605521" y="1981200"/>
            <a:ext cx="1588" cy="168972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6" idx="6"/>
          </p:cNvCxnSpPr>
          <p:nvPr/>
        </p:nvCxnSpPr>
        <p:spPr>
          <a:xfrm>
            <a:off x="762000" y="2826060"/>
            <a:ext cx="1687041" cy="1588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4"/>
          <p:cNvGrpSpPr/>
          <p:nvPr/>
        </p:nvGrpSpPr>
        <p:grpSpPr>
          <a:xfrm>
            <a:off x="914400" y="2151888"/>
            <a:ext cx="1371600" cy="1324740"/>
            <a:chOff x="1066800" y="2256660"/>
            <a:chExt cx="1371600" cy="1324740"/>
          </a:xfrm>
        </p:grpSpPr>
        <p:sp>
          <p:nvSpPr>
            <p:cNvPr id="8" name="Rectangle 7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no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62000" y="1981200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rgbClr val="FFFF99"/>
          </a:solidFill>
          <a:ln w="127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de-DE" sz="7200" b="1" dirty="0">
                <a:solidFill>
                  <a:srgbClr val="800000"/>
                </a:solidFill>
                <a:latin typeface="Comic Sans MS" pitchFamily="66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077200" cy="914400"/>
          </a:xfrm>
        </p:spPr>
        <p:txBody>
          <a:bodyPr>
            <a:noAutofit/>
          </a:bodyPr>
          <a:lstStyle/>
          <a:p>
            <a:r>
              <a:rPr lang="en-US" sz="4400" dirty="0"/>
              <a:t>Sistematika </a:t>
            </a:r>
            <a:r>
              <a:rPr lang="en-US" sz="4400" dirty="0" err="1"/>
              <a:t>Penyusunan</a:t>
            </a:r>
            <a:r>
              <a:rPr lang="en-US" sz="4400" dirty="0"/>
              <a:t> Proposal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73832" y="1219200"/>
            <a:ext cx="7996335" cy="5029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r>
              <a:rPr lang="en-US" sz="3000" b="1" dirty="0" err="1">
                <a:latin typeface="Calibri" panose="020F0502020204030204" pitchFamily="34" charset="0"/>
              </a:rPr>
              <a:t>Evaluasi</a:t>
            </a:r>
            <a:r>
              <a:rPr lang="en-US" sz="3000" b="1" dirty="0">
                <a:latin typeface="Calibri" panose="020F0502020204030204" pitchFamily="34" charset="0"/>
              </a:rPr>
              <a:t> Program</a:t>
            </a:r>
            <a:endParaRPr lang="en-US" sz="30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3000" dirty="0" err="1"/>
              <a:t>Mengetahui</a:t>
            </a:r>
            <a:r>
              <a:rPr lang="en-US" sz="3000" dirty="0"/>
              <a:t> </a:t>
            </a:r>
            <a:r>
              <a:rPr lang="en-US" sz="3000" dirty="0" err="1"/>
              <a:t>pencapaian</a:t>
            </a:r>
            <a:r>
              <a:rPr lang="en-US" sz="3000" dirty="0"/>
              <a:t> </a:t>
            </a:r>
            <a:r>
              <a:rPr lang="en-US" sz="3000" dirty="0" err="1"/>
              <a:t>tujuan</a:t>
            </a:r>
            <a:r>
              <a:rPr lang="en-US" sz="3000" dirty="0"/>
              <a:t> program yang </a:t>
            </a:r>
            <a:r>
              <a:rPr lang="en-US" sz="3000" dirty="0" err="1"/>
              <a:t>telah</a:t>
            </a:r>
            <a:r>
              <a:rPr lang="en-US" sz="3000" dirty="0"/>
              <a:t> </a:t>
            </a:r>
            <a:r>
              <a:rPr lang="en-US" sz="3000" dirty="0" err="1"/>
              <a:t>dilaksanakan</a:t>
            </a:r>
            <a:endParaRPr lang="en-US" sz="3000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n-US" noProof="0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3000" b="1" dirty="0" err="1">
                <a:latin typeface="Calibri" panose="020F0502020204030204" pitchFamily="34" charset="0"/>
              </a:rPr>
              <a:t>Penutup</a:t>
            </a:r>
            <a:r>
              <a:rPr lang="en-US" sz="3000" b="1" dirty="0">
                <a:latin typeface="Calibri" panose="020F0502020204030204" pitchFamily="34" charset="0"/>
              </a:rPr>
              <a:t> </a:t>
            </a:r>
          </a:p>
          <a:p>
            <a:pPr lvl="0">
              <a:spcBef>
                <a:spcPct val="20000"/>
              </a:spcBef>
              <a:defRPr/>
            </a:pPr>
            <a:r>
              <a:rPr lang="en-US" sz="3000" noProof="0" dirty="0" err="1">
                <a:latin typeface="Calibri" panose="020F0502020204030204" pitchFamily="34" charset="0"/>
              </a:rPr>
              <a:t>Harapan</a:t>
            </a:r>
            <a:r>
              <a:rPr lang="en-US" sz="3000" noProof="0" dirty="0">
                <a:latin typeface="Calibri" panose="020F0502020204030204" pitchFamily="34" charset="0"/>
              </a:rPr>
              <a:t> yang </a:t>
            </a:r>
            <a:r>
              <a:rPr lang="en-US" sz="3000" noProof="0" dirty="0" err="1">
                <a:latin typeface="Calibri" panose="020F0502020204030204" pitchFamily="34" charset="0"/>
              </a:rPr>
              <a:t>ingin</a:t>
            </a:r>
            <a:r>
              <a:rPr lang="en-US" sz="3000" noProof="0" dirty="0">
                <a:latin typeface="Calibri" panose="020F0502020204030204" pitchFamily="34" charset="0"/>
              </a:rPr>
              <a:t> </a:t>
            </a:r>
            <a:r>
              <a:rPr lang="en-US" sz="3000" noProof="0" dirty="0" err="1">
                <a:latin typeface="Calibri" panose="020F0502020204030204" pitchFamily="34" charset="0"/>
              </a:rPr>
              <a:t>dicapai</a:t>
            </a:r>
            <a:endParaRPr lang="en-US" sz="3000" noProof="0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n-US" sz="1200" dirty="0">
              <a:latin typeface="Calibri" panose="020F0502020204030204" pitchFamily="34" charset="0"/>
            </a:endParaRPr>
          </a:p>
        </p:txBody>
      </p:sp>
      <p:pic>
        <p:nvPicPr>
          <p:cNvPr id="5" name="Picture 4" descr="Image result for Sistematika dan metode penyusunan proposal kegiatan PR">
            <a:extLst>
              <a:ext uri="{FF2B5EF4-FFF2-40B4-BE49-F238E27FC236}">
                <a16:creationId xmlns:a16="http://schemas.microsoft.com/office/drawing/2014/main" id="{D978CF28-9828-4017-83B8-368C3AAEB7F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724400"/>
            <a:ext cx="6477001" cy="15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640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05800" cy="914400"/>
          </a:xfrm>
        </p:spPr>
        <p:txBody>
          <a:bodyPr>
            <a:noAutofit/>
          </a:bodyPr>
          <a:lstStyle/>
          <a:p>
            <a:r>
              <a:rPr lang="en-US" sz="3100" dirty="0"/>
              <a:t>Tugas </a:t>
            </a:r>
            <a:r>
              <a:rPr lang="en-US" sz="3100" dirty="0" err="1"/>
              <a:t>Penyusunan</a:t>
            </a:r>
            <a:r>
              <a:rPr lang="en-US" sz="3100" dirty="0"/>
              <a:t> Proposal </a:t>
            </a:r>
            <a:r>
              <a:rPr lang="en-US" sz="3100" dirty="0" err="1"/>
              <a:t>Kegiatan</a:t>
            </a:r>
            <a:r>
              <a:rPr lang="en-US" sz="3100" dirty="0"/>
              <a:t> </a:t>
            </a:r>
            <a:r>
              <a:rPr lang="en-US" sz="3100" dirty="0" err="1"/>
              <a:t>Kehumasan</a:t>
            </a:r>
            <a:endParaRPr lang="en-US" sz="31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73832" y="1295400"/>
            <a:ext cx="7996335" cy="49530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r>
              <a:rPr lang="en-US" sz="3400" b="1" dirty="0" err="1">
                <a:latin typeface="Calibri" panose="020F0502020204030204" pitchFamily="34" charset="0"/>
              </a:rPr>
              <a:t>Instruksi</a:t>
            </a:r>
            <a:r>
              <a:rPr lang="en-US" sz="3400" b="1" dirty="0">
                <a:latin typeface="Calibri" panose="020F0502020204030204" pitchFamily="34" charset="0"/>
              </a:rPr>
              <a:t>:</a:t>
            </a:r>
          </a:p>
          <a:p>
            <a:pPr lvl="0">
              <a:spcBef>
                <a:spcPct val="20000"/>
              </a:spcBef>
              <a:defRPr/>
            </a:pPr>
            <a:endParaRPr lang="en-US" sz="1600" b="1" dirty="0">
              <a:latin typeface="Calibri" panose="020F0502020204030204" pitchFamily="34" charset="0"/>
            </a:endParaRPr>
          </a:p>
          <a:p>
            <a:pPr marL="514350" lvl="0" indent="-514350">
              <a:spcBef>
                <a:spcPct val="20000"/>
              </a:spcBef>
              <a:buAutoNum type="arabicPeriod"/>
              <a:defRPr/>
            </a:pPr>
            <a:r>
              <a:rPr lang="en-US" sz="3400" noProof="0" dirty="0" err="1">
                <a:latin typeface="Calibri" panose="020F0502020204030204" pitchFamily="34" charset="0"/>
              </a:rPr>
              <a:t>Buat</a:t>
            </a:r>
            <a:r>
              <a:rPr lang="en-US" sz="3400" noProof="0" dirty="0">
                <a:latin typeface="Calibri" panose="020F0502020204030204" pitchFamily="34" charset="0"/>
              </a:rPr>
              <a:t> Proposal </a:t>
            </a:r>
            <a:r>
              <a:rPr lang="en-US" sz="3400" noProof="0" dirty="0" err="1">
                <a:latin typeface="Calibri" panose="020F0502020204030204" pitchFamily="34" charset="0"/>
              </a:rPr>
              <a:t>Kegiatan</a:t>
            </a:r>
            <a:r>
              <a:rPr lang="en-US" sz="3400" noProof="0" dirty="0">
                <a:latin typeface="Calibri" panose="020F0502020204030204" pitchFamily="34" charset="0"/>
              </a:rPr>
              <a:t> </a:t>
            </a:r>
            <a:r>
              <a:rPr lang="en-US" sz="3400" noProof="0" dirty="0" err="1">
                <a:latin typeface="Calibri" panose="020F0502020204030204" pitchFamily="34" charset="0"/>
              </a:rPr>
              <a:t>Kehumasan</a:t>
            </a:r>
            <a:endParaRPr lang="en-US" sz="3400" noProof="0" dirty="0">
              <a:latin typeface="Calibri" panose="020F0502020204030204" pitchFamily="34" charset="0"/>
            </a:endParaRPr>
          </a:p>
          <a:p>
            <a:pPr marL="514350" lvl="0" indent="-514350">
              <a:spcBef>
                <a:spcPct val="20000"/>
              </a:spcBef>
              <a:buAutoNum type="arabicPeriod"/>
              <a:defRPr/>
            </a:pPr>
            <a:r>
              <a:rPr lang="en-US" sz="3400" dirty="0" err="1">
                <a:latin typeface="Calibri" panose="020F0502020204030204" pitchFamily="34" charset="0"/>
              </a:rPr>
              <a:t>Harus</a:t>
            </a:r>
            <a:r>
              <a:rPr lang="en-US" sz="3400" dirty="0">
                <a:latin typeface="Calibri" panose="020F0502020204030204" pitchFamily="34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</a:rPr>
              <a:t>secara</a:t>
            </a:r>
            <a:r>
              <a:rPr lang="en-US" sz="3400" dirty="0">
                <a:latin typeface="Calibri" panose="020F0502020204030204" pitchFamily="34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</a:rPr>
              <a:t>terstruktur</a:t>
            </a:r>
            <a:endParaRPr lang="en-US" sz="3400" dirty="0">
              <a:latin typeface="Calibri" panose="020F0502020204030204" pitchFamily="34" charset="0"/>
            </a:endParaRPr>
          </a:p>
          <a:p>
            <a:pPr marL="514350" lvl="0" indent="-514350">
              <a:spcBef>
                <a:spcPct val="20000"/>
              </a:spcBef>
              <a:buAutoNum type="arabicPeriod"/>
              <a:defRPr/>
            </a:pPr>
            <a:r>
              <a:rPr lang="en-US" sz="3400" noProof="0" dirty="0" err="1">
                <a:latin typeface="Calibri" panose="020F0502020204030204" pitchFamily="34" charset="0"/>
              </a:rPr>
              <a:t>Tulisan</a:t>
            </a:r>
            <a:r>
              <a:rPr lang="en-US" sz="3400" noProof="0" dirty="0">
                <a:latin typeface="Calibri" panose="020F0502020204030204" pitchFamily="34" charset="0"/>
              </a:rPr>
              <a:t> </a:t>
            </a:r>
            <a:r>
              <a:rPr lang="en-US" sz="3400" noProof="0" dirty="0" err="1">
                <a:latin typeface="Calibri" panose="020F0502020204030204" pitchFamily="34" charset="0"/>
              </a:rPr>
              <a:t>tidak</a:t>
            </a:r>
            <a:r>
              <a:rPr lang="en-US" sz="3400" noProof="0" dirty="0">
                <a:latin typeface="Calibri" panose="020F0502020204030204" pitchFamily="34" charset="0"/>
              </a:rPr>
              <a:t> </a:t>
            </a:r>
            <a:r>
              <a:rPr lang="en-US" sz="3400" noProof="0" dirty="0" err="1">
                <a:latin typeface="Calibri" panose="020F0502020204030204" pitchFamily="34" charset="0"/>
              </a:rPr>
              <a:t>lebih</a:t>
            </a:r>
            <a:r>
              <a:rPr lang="en-US" sz="3400" noProof="0" dirty="0">
                <a:latin typeface="Calibri" panose="020F0502020204030204" pitchFamily="34" charset="0"/>
              </a:rPr>
              <a:t> </a:t>
            </a:r>
            <a:r>
              <a:rPr lang="en-US" sz="3400" noProof="0" dirty="0" err="1">
                <a:latin typeface="Calibri" panose="020F0502020204030204" pitchFamily="34" charset="0"/>
              </a:rPr>
              <a:t>dari</a:t>
            </a:r>
            <a:r>
              <a:rPr lang="en-US" sz="3400" noProof="0" dirty="0">
                <a:latin typeface="Calibri" panose="020F0502020204030204" pitchFamily="34" charset="0"/>
              </a:rPr>
              <a:t> 10 </a:t>
            </a:r>
            <a:r>
              <a:rPr lang="en-US" sz="3400" noProof="0" dirty="0" err="1">
                <a:latin typeface="Calibri" panose="020F0502020204030204" pitchFamily="34" charset="0"/>
              </a:rPr>
              <a:t>halaman</a:t>
            </a:r>
            <a:endParaRPr lang="en-US" sz="3400" noProof="0" dirty="0">
              <a:latin typeface="Calibri" panose="020F0502020204030204" pitchFamily="34" charset="0"/>
            </a:endParaRPr>
          </a:p>
          <a:p>
            <a:pPr marL="514350" lvl="0" indent="-514350">
              <a:spcBef>
                <a:spcPct val="20000"/>
              </a:spcBef>
              <a:buAutoNum type="arabicPeriod"/>
              <a:defRPr/>
            </a:pPr>
            <a:r>
              <a:rPr lang="en-US" sz="3400" dirty="0" err="1">
                <a:latin typeface="Calibri" panose="020F0502020204030204" pitchFamily="34" charset="0"/>
              </a:rPr>
              <a:t>Ukuran</a:t>
            </a:r>
            <a:r>
              <a:rPr lang="en-US" sz="3400" dirty="0">
                <a:latin typeface="Calibri" panose="020F0502020204030204" pitchFamily="34" charset="0"/>
              </a:rPr>
              <a:t> </a:t>
            </a:r>
            <a:r>
              <a:rPr lang="en-US" sz="3400" dirty="0" err="1">
                <a:latin typeface="Calibri" panose="020F0502020204030204" pitchFamily="34" charset="0"/>
              </a:rPr>
              <a:t>kertas</a:t>
            </a:r>
            <a:r>
              <a:rPr lang="en-US" sz="3400" dirty="0">
                <a:latin typeface="Calibri" panose="020F0502020204030204" pitchFamily="34" charset="0"/>
              </a:rPr>
              <a:t> A4, </a:t>
            </a:r>
            <a:r>
              <a:rPr lang="en-US" sz="3400" dirty="0" err="1">
                <a:latin typeface="Calibri" panose="020F0502020204030204" pitchFamily="34" charset="0"/>
              </a:rPr>
              <a:t>spasi</a:t>
            </a:r>
            <a:r>
              <a:rPr lang="en-US" sz="3400" dirty="0">
                <a:latin typeface="Calibri" panose="020F0502020204030204" pitchFamily="34" charset="0"/>
              </a:rPr>
              <a:t> 1.15, font 12, dan </a:t>
            </a:r>
            <a:r>
              <a:rPr lang="en-US" sz="3400" dirty="0" err="1">
                <a:latin typeface="Calibri" panose="020F0502020204030204" pitchFamily="34" charset="0"/>
              </a:rPr>
              <a:t>huruf</a:t>
            </a:r>
            <a:r>
              <a:rPr lang="en-US" sz="3400" dirty="0">
                <a:latin typeface="Calibri" panose="020F0502020204030204" pitchFamily="34" charset="0"/>
              </a:rPr>
              <a:t> time new romans.</a:t>
            </a:r>
            <a:endParaRPr lang="en-US" sz="3400" noProof="0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n-US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03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43200"/>
            <a:ext cx="7010400" cy="1752600"/>
          </a:xfrm>
        </p:spPr>
        <p:txBody>
          <a:bodyPr>
            <a:normAutofit/>
          </a:bodyPr>
          <a:lstStyle/>
          <a:p>
            <a:r>
              <a:rPr lang="en-US" sz="5000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6078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dirty="0"/>
              <a:t>Sistematika </a:t>
            </a:r>
            <a:r>
              <a:rPr lang="en-US" dirty="0" err="1"/>
              <a:t>Penyusunan</a:t>
            </a:r>
            <a:r>
              <a:rPr lang="en-US" dirty="0"/>
              <a:t> Proposal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19200"/>
            <a:ext cx="8305800" cy="5181600"/>
          </a:xfrm>
          <a:prstGeom prst="rect">
            <a:avLst/>
          </a:prstGeom>
        </p:spPr>
        <p:txBody>
          <a:bodyPr/>
          <a:lstStyle/>
          <a:p>
            <a:r>
              <a:rPr lang="en-US" sz="2800" dirty="0" err="1"/>
              <a:t>Pengertian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 </a:t>
            </a:r>
            <a:r>
              <a:rPr lang="en-US" sz="2800" i="1" dirty="0"/>
              <a:t>proposal 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tulisan</a:t>
            </a:r>
            <a:r>
              <a:rPr lang="en-US" sz="2800" dirty="0"/>
              <a:t> yang </a:t>
            </a:r>
            <a:r>
              <a:rPr lang="en-US" sz="2800" dirty="0" err="1"/>
              <a:t>dibuat</a:t>
            </a:r>
            <a:r>
              <a:rPr lang="en-US" sz="2800" dirty="0"/>
              <a:t> oleh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penulis</a:t>
            </a:r>
            <a:r>
              <a:rPr lang="en-US" sz="2800" dirty="0"/>
              <a:t> yang </a:t>
            </a:r>
            <a:r>
              <a:rPr lang="en-US" sz="2800" dirty="0" err="1"/>
              <a:t>bertujuan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menjabarkan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menjelasan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pembaca</a:t>
            </a:r>
            <a:r>
              <a:rPr lang="en-US" sz="2800" dirty="0"/>
              <a:t> (</a:t>
            </a:r>
            <a:r>
              <a:rPr lang="en-US" sz="2800" dirty="0" err="1"/>
              <a:t>individu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)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memperoleh</a:t>
            </a:r>
            <a:r>
              <a:rPr lang="en-US" sz="2800" dirty="0"/>
              <a:t> </a:t>
            </a:r>
            <a:r>
              <a:rPr lang="en-US" sz="2800" dirty="0" err="1"/>
              <a:t>pemahaman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mendetail</a:t>
            </a:r>
            <a:r>
              <a:rPr lang="en-US" sz="2800" dirty="0"/>
              <a:t>. </a:t>
            </a:r>
            <a:r>
              <a:rPr lang="en-US" sz="2800" dirty="0" err="1"/>
              <a:t>Diharapkan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proposal 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yang </a:t>
            </a:r>
            <a:r>
              <a:rPr lang="en-US" sz="2800" dirty="0" err="1"/>
              <a:t>sedetail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pembaca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akhirnya</a:t>
            </a:r>
            <a:r>
              <a:rPr lang="en-US" sz="2800" dirty="0"/>
              <a:t> </a:t>
            </a:r>
            <a:r>
              <a:rPr lang="en-US" sz="2800" dirty="0" err="1"/>
              <a:t>memperoleh</a:t>
            </a:r>
            <a:r>
              <a:rPr lang="en-US" sz="2800" dirty="0"/>
              <a:t> </a:t>
            </a:r>
            <a:r>
              <a:rPr lang="en-US" sz="2800" dirty="0" err="1"/>
              <a:t>persamaan</a:t>
            </a:r>
            <a:r>
              <a:rPr lang="en-US" sz="2800" dirty="0"/>
              <a:t> </a:t>
            </a:r>
            <a:r>
              <a:rPr lang="en-US" sz="2800" dirty="0" err="1"/>
              <a:t>visi</a:t>
            </a:r>
            <a:r>
              <a:rPr lang="en-US" sz="2800" dirty="0"/>
              <a:t>, </a:t>
            </a:r>
            <a:r>
              <a:rPr lang="en-US" sz="2800" dirty="0" err="1"/>
              <a:t>misi</a:t>
            </a:r>
            <a:r>
              <a:rPr lang="en-US" sz="2800" dirty="0"/>
              <a:t>, dan </a:t>
            </a:r>
            <a:r>
              <a:rPr lang="en-US" sz="2800" dirty="0" err="1"/>
              <a:t>tujuan</a:t>
            </a:r>
            <a:r>
              <a:rPr lang="en-US" sz="2800" dirty="0"/>
              <a:t>. Proposal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program </a:t>
            </a:r>
            <a:r>
              <a:rPr lang="en-US" sz="2800" dirty="0" err="1"/>
              <a:t>kegiatan</a:t>
            </a:r>
            <a:r>
              <a:rPr lang="en-US" sz="2800" dirty="0"/>
              <a:t> yang </a:t>
            </a:r>
            <a:r>
              <a:rPr lang="en-US" sz="2800" dirty="0" err="1"/>
              <a:t>sifatnya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usulan</a:t>
            </a:r>
            <a:r>
              <a:rPr lang="en-US" sz="2800" dirty="0"/>
              <a:t>. Proposal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usulan</a:t>
            </a:r>
            <a:r>
              <a:rPr lang="en-US" sz="2800" dirty="0"/>
              <a:t> </a:t>
            </a:r>
            <a:r>
              <a:rPr lang="en-US" sz="2800" dirty="0" err="1"/>
              <a:t>tertulis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yang </a:t>
            </a:r>
            <a:r>
              <a:rPr lang="en-US" sz="2800" dirty="0" err="1"/>
              <a:t>ditujukan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pihak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.</a:t>
            </a:r>
            <a:br>
              <a:rPr lang="en-US" dirty="0"/>
            </a:b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dirty="0"/>
              <a:t>Sistematika </a:t>
            </a:r>
            <a:r>
              <a:rPr lang="en-US" dirty="0" err="1"/>
              <a:t>Penyusunan</a:t>
            </a:r>
            <a:r>
              <a:rPr lang="en-US" dirty="0"/>
              <a:t> Proposal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19200"/>
            <a:ext cx="8305800" cy="5181600"/>
          </a:xfrm>
          <a:prstGeom prst="rect">
            <a:avLst/>
          </a:prstGeom>
        </p:spPr>
        <p:txBody>
          <a:bodyPr/>
          <a:lstStyle/>
          <a:p>
            <a:r>
              <a:rPr lang="en-US" sz="3000" b="1" dirty="0" err="1"/>
              <a:t>Syarat</a:t>
            </a:r>
            <a:r>
              <a:rPr lang="en-US" sz="3000" b="1" dirty="0"/>
              <a:t> </a:t>
            </a:r>
            <a:r>
              <a:rPr lang="en-US" sz="3000" b="1" dirty="0" err="1"/>
              <a:t>penyusunan</a:t>
            </a:r>
            <a:r>
              <a:rPr lang="en-US" sz="3000" b="1" dirty="0"/>
              <a:t> proposal </a:t>
            </a:r>
          </a:p>
          <a:p>
            <a:endParaRPr lang="en-US" sz="1400" b="1" dirty="0"/>
          </a:p>
          <a:p>
            <a:r>
              <a:rPr lang="en-US" sz="3000" dirty="0"/>
              <a:t>Proposal yang  </a:t>
            </a:r>
            <a:r>
              <a:rPr lang="en-US" sz="3000" dirty="0" err="1"/>
              <a:t>disusun</a:t>
            </a:r>
            <a:r>
              <a:rPr lang="en-US" sz="3000" dirty="0"/>
              <a:t> </a:t>
            </a:r>
            <a:r>
              <a:rPr lang="en-US" sz="3000" dirty="0" err="1"/>
              <a:t>perlu</a:t>
            </a:r>
            <a:r>
              <a:rPr lang="en-US" sz="3000" dirty="0"/>
              <a:t> </a:t>
            </a:r>
            <a:r>
              <a:rPr lang="en-US" sz="3000" dirty="0" err="1"/>
              <a:t>memiliki</a:t>
            </a:r>
            <a:r>
              <a:rPr lang="en-US" sz="3000" dirty="0"/>
              <a:t> </a:t>
            </a:r>
            <a:r>
              <a:rPr lang="en-US" sz="3000" dirty="0" err="1"/>
              <a:t>hal-hal</a:t>
            </a:r>
            <a:r>
              <a:rPr lang="en-US" sz="3000" dirty="0"/>
              <a:t> </a:t>
            </a:r>
            <a:r>
              <a:rPr lang="en-US" sz="3000" dirty="0" err="1"/>
              <a:t>berikut</a:t>
            </a:r>
            <a:r>
              <a:rPr lang="en-US" sz="3000" dirty="0"/>
              <a:t>:</a:t>
            </a:r>
          </a:p>
          <a:p>
            <a:pPr marL="514350" indent="-346075">
              <a:buFont typeface="+mj-lt"/>
              <a:buAutoNum type="arabicPeriod"/>
            </a:pPr>
            <a:r>
              <a:rPr lang="en-US" sz="3000" dirty="0" err="1"/>
              <a:t>Memiliki</a:t>
            </a:r>
            <a:r>
              <a:rPr lang="en-US" sz="3000" dirty="0"/>
              <a:t> </a:t>
            </a:r>
            <a:r>
              <a:rPr lang="en-US" sz="3000" dirty="0" err="1"/>
              <a:t>struktur</a:t>
            </a:r>
            <a:r>
              <a:rPr lang="en-US" sz="3000" dirty="0"/>
              <a:t> dan </a:t>
            </a:r>
            <a:r>
              <a:rPr lang="en-US" sz="3000" dirty="0" err="1"/>
              <a:t>logika</a:t>
            </a:r>
            <a:r>
              <a:rPr lang="en-US" sz="3000" dirty="0"/>
              <a:t> yang </a:t>
            </a:r>
            <a:r>
              <a:rPr lang="en-US" sz="3000" dirty="0" err="1"/>
              <a:t>jelas</a:t>
            </a:r>
            <a:endParaRPr lang="en-US" sz="3000" dirty="0"/>
          </a:p>
          <a:p>
            <a:pPr marL="514350" indent="-346075">
              <a:buFont typeface="+mj-lt"/>
              <a:buAutoNum type="arabicPeriod"/>
            </a:pPr>
            <a:r>
              <a:rPr lang="en-US" sz="3000" dirty="0"/>
              <a:t>Hasil </a:t>
            </a:r>
            <a:r>
              <a:rPr lang="en-US" sz="3000" dirty="0" err="1"/>
              <a:t>kegiatan</a:t>
            </a:r>
            <a:r>
              <a:rPr lang="en-US" sz="3000" dirty="0"/>
              <a:t> </a:t>
            </a:r>
            <a:r>
              <a:rPr lang="en-US" sz="3000" dirty="0" err="1"/>
              <a:t>itu</a:t>
            </a:r>
            <a:r>
              <a:rPr lang="en-US" sz="3000" dirty="0"/>
              <a:t> </a:t>
            </a:r>
            <a:r>
              <a:rPr lang="en-US" sz="3000" dirty="0" err="1"/>
              <a:t>terstruktur</a:t>
            </a:r>
            <a:endParaRPr lang="en-US" sz="3000" dirty="0"/>
          </a:p>
          <a:p>
            <a:pPr marL="514350" indent="-346075">
              <a:buFont typeface="+mj-lt"/>
              <a:buAutoNum type="arabicPeriod"/>
            </a:pPr>
            <a:r>
              <a:rPr lang="en-US" sz="3000" dirty="0" err="1"/>
              <a:t>Rumuskanlah</a:t>
            </a:r>
            <a:r>
              <a:rPr lang="en-US" sz="3000" dirty="0"/>
              <a:t> </a:t>
            </a:r>
            <a:r>
              <a:rPr lang="en-US" sz="3000" dirty="0" err="1"/>
              <a:t>jenis</a:t>
            </a:r>
            <a:r>
              <a:rPr lang="en-US" sz="3000" dirty="0"/>
              <a:t> </a:t>
            </a:r>
            <a:r>
              <a:rPr lang="en-US" sz="3000" dirty="0" err="1"/>
              <a:t>kegiatan</a:t>
            </a:r>
            <a:r>
              <a:rPr lang="en-US" sz="3000" dirty="0"/>
              <a:t> </a:t>
            </a:r>
            <a:r>
              <a:rPr lang="en-US" sz="3000" dirty="0" err="1"/>
              <a:t>secara</a:t>
            </a:r>
            <a:r>
              <a:rPr lang="en-US" sz="3000" dirty="0"/>
              <a:t> </a:t>
            </a:r>
            <a:r>
              <a:rPr lang="en-US" sz="3000" dirty="0" err="1"/>
              <a:t>jelas</a:t>
            </a:r>
            <a:r>
              <a:rPr lang="en-US" sz="3000" dirty="0"/>
              <a:t>, </a:t>
            </a:r>
            <a:r>
              <a:rPr lang="en-US" sz="3000" dirty="0" err="1"/>
              <a:t>inovatif</a:t>
            </a:r>
            <a:r>
              <a:rPr lang="en-US" sz="3000" dirty="0"/>
              <a:t>, </a:t>
            </a:r>
            <a:r>
              <a:rPr lang="en-US" sz="3000" dirty="0" err="1"/>
              <a:t>terperinci</a:t>
            </a:r>
            <a:r>
              <a:rPr lang="en-US" sz="3000" dirty="0"/>
              <a:t>, dan </a:t>
            </a:r>
            <a:r>
              <a:rPr lang="en-US" sz="3000" dirty="0" err="1"/>
              <a:t>betul-betul</a:t>
            </a:r>
            <a:r>
              <a:rPr lang="en-US" sz="3000" dirty="0"/>
              <a:t> </a:t>
            </a:r>
            <a:r>
              <a:rPr lang="en-US" sz="3000" dirty="0" err="1"/>
              <a:t>dapat</a:t>
            </a:r>
            <a:r>
              <a:rPr lang="en-US" sz="3000" dirty="0"/>
              <a:t> </a:t>
            </a:r>
            <a:r>
              <a:rPr lang="en-US" sz="3000" dirty="0" err="1"/>
              <a:t>dikuasai</a:t>
            </a:r>
            <a:r>
              <a:rPr lang="en-US" sz="3000" dirty="0"/>
              <a:t> 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dirty="0" err="1"/>
              <a:t>dikerjakan</a:t>
            </a:r>
            <a:endParaRPr lang="en-US" sz="3000" dirty="0"/>
          </a:p>
          <a:p>
            <a:pPr marL="514350" indent="-346075">
              <a:buFont typeface="+mj-lt"/>
              <a:buAutoNum type="arabicPeriod"/>
            </a:pPr>
            <a:r>
              <a:rPr lang="en-US" sz="3000" dirty="0" err="1"/>
              <a:t>Hubungan</a:t>
            </a:r>
            <a:r>
              <a:rPr lang="en-US" sz="3000" dirty="0"/>
              <a:t> </a:t>
            </a:r>
            <a:r>
              <a:rPr lang="en-US" sz="3000" dirty="0" err="1"/>
              <a:t>kegiatan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dana yang </a:t>
            </a:r>
            <a:r>
              <a:rPr lang="en-US" sz="3000" dirty="0" err="1"/>
              <a:t>diperlukan</a:t>
            </a:r>
            <a:r>
              <a:rPr lang="en-US" sz="3000" dirty="0"/>
              <a:t> </a:t>
            </a:r>
            <a:r>
              <a:rPr lang="en-US" sz="3000" dirty="0" err="1"/>
              <a:t>harus</a:t>
            </a:r>
            <a:r>
              <a:rPr lang="en-US" sz="3000" dirty="0"/>
              <a:t> </a:t>
            </a:r>
            <a:r>
              <a:rPr lang="en-US" sz="3000" dirty="0" err="1"/>
              <a:t>rasional</a:t>
            </a:r>
            <a:r>
              <a:rPr lang="en-US" sz="3000" dirty="0"/>
              <a:t> dan </a:t>
            </a:r>
            <a:r>
              <a:rPr lang="en-US" sz="3000" dirty="0" err="1"/>
              <a:t>tidak</a:t>
            </a:r>
            <a:r>
              <a:rPr lang="en-US" sz="3000" dirty="0"/>
              <a:t> </a:t>
            </a:r>
            <a:r>
              <a:rPr lang="en-US" sz="3000" dirty="0" err="1"/>
              <a:t>mengada-ada</a:t>
            </a:r>
            <a:endParaRPr lang="en-US" sz="3000" dirty="0"/>
          </a:p>
          <a:p>
            <a:endParaRPr lang="en-US" b="1" dirty="0"/>
          </a:p>
          <a:p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930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dirty="0"/>
              <a:t>Sistematika </a:t>
            </a:r>
            <a:r>
              <a:rPr lang="en-US" dirty="0" err="1"/>
              <a:t>Penyusunan</a:t>
            </a:r>
            <a:r>
              <a:rPr lang="en-US" dirty="0"/>
              <a:t> Proposal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19200"/>
            <a:ext cx="8305800" cy="5181600"/>
          </a:xfrm>
          <a:prstGeom prst="rect">
            <a:avLst/>
          </a:prstGeom>
        </p:spPr>
        <p:txBody>
          <a:bodyPr/>
          <a:lstStyle/>
          <a:p>
            <a:r>
              <a:rPr lang="en-US" sz="3200" b="1" dirty="0"/>
              <a:t>Proposal </a:t>
            </a:r>
            <a:r>
              <a:rPr lang="en-US" sz="3200" b="1" dirty="0" err="1"/>
              <a:t>Kegiatan</a:t>
            </a:r>
            <a:r>
              <a:rPr lang="en-US" sz="3200" b="1" dirty="0"/>
              <a:t> </a:t>
            </a:r>
            <a:r>
              <a:rPr lang="en-US" sz="3200" b="1" dirty="0" err="1"/>
              <a:t>Kehumasan</a:t>
            </a:r>
            <a:endParaRPr lang="en-US" sz="3200" b="1" dirty="0"/>
          </a:p>
          <a:p>
            <a:endParaRPr lang="en-US" sz="1400" dirty="0"/>
          </a:p>
          <a:p>
            <a:pPr marL="1492250" indent="-344488">
              <a:buFont typeface="Arial" panose="020B0604020202020204" pitchFamily="34" charset="0"/>
              <a:buChar char="•"/>
            </a:pPr>
            <a:r>
              <a:rPr lang="en-US" sz="3200" dirty="0" err="1"/>
              <a:t>nama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endParaRPr lang="en-US" sz="3200" dirty="0"/>
          </a:p>
          <a:p>
            <a:pPr marL="1492250" indent="-344488">
              <a:buFont typeface="Arial" panose="020B0604020202020204" pitchFamily="34" charset="0"/>
              <a:buChar char="•"/>
            </a:pPr>
            <a:r>
              <a:rPr lang="en-US" sz="3200" dirty="0" err="1"/>
              <a:t>latar</a:t>
            </a:r>
            <a:r>
              <a:rPr lang="en-US" sz="3200" dirty="0"/>
              <a:t> </a:t>
            </a:r>
            <a:r>
              <a:rPr lang="en-US" sz="3200" dirty="0" err="1"/>
              <a:t>belakang</a:t>
            </a:r>
            <a:endParaRPr lang="en-US" sz="3200" dirty="0"/>
          </a:p>
          <a:p>
            <a:pPr marL="1492250" indent="-344488">
              <a:buFont typeface="Arial" panose="020B0604020202020204" pitchFamily="34" charset="0"/>
              <a:buChar char="•"/>
            </a:pPr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endParaRPr lang="en-US" sz="3200" dirty="0"/>
          </a:p>
          <a:p>
            <a:pPr marL="1492250" indent="-344488">
              <a:buFont typeface="Arial" panose="020B0604020202020204" pitchFamily="34" charset="0"/>
              <a:buChar char="•"/>
            </a:pPr>
            <a:r>
              <a:rPr lang="en-US" sz="3200" dirty="0" err="1"/>
              <a:t>jenis-jenis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endParaRPr lang="en-US" sz="3200" dirty="0"/>
          </a:p>
          <a:p>
            <a:pPr marL="1492250" indent="-344488">
              <a:buFont typeface="Arial" panose="020B0604020202020204" pitchFamily="34" charset="0"/>
              <a:buChar char="•"/>
            </a:pPr>
            <a:r>
              <a:rPr lang="en-US" sz="3200" dirty="0" err="1"/>
              <a:t>waktu</a:t>
            </a:r>
            <a:r>
              <a:rPr lang="en-US" sz="3200" dirty="0"/>
              <a:t> dan </a:t>
            </a:r>
            <a:r>
              <a:rPr lang="en-US" sz="3200" dirty="0" err="1"/>
              <a:t>tempat</a:t>
            </a:r>
            <a:r>
              <a:rPr lang="en-US" sz="3200" dirty="0"/>
              <a:t> </a:t>
            </a:r>
            <a:r>
              <a:rPr lang="en-US" sz="3200" dirty="0" err="1"/>
              <a:t>pelaksana</a:t>
            </a:r>
            <a:endParaRPr lang="en-US" sz="3200" dirty="0"/>
          </a:p>
          <a:p>
            <a:pPr marL="1492250" indent="-344488">
              <a:buFont typeface="Arial" panose="020B0604020202020204" pitchFamily="34" charset="0"/>
              <a:buChar char="•"/>
            </a:pPr>
            <a:r>
              <a:rPr lang="en-US" sz="3200" dirty="0" err="1"/>
              <a:t>jadwal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endParaRPr lang="en-US" sz="3200" dirty="0"/>
          </a:p>
          <a:p>
            <a:pPr marL="1492250" indent="-344488">
              <a:buFont typeface="Arial" panose="020B0604020202020204" pitchFamily="34" charset="0"/>
              <a:buChar char="•"/>
            </a:pPr>
            <a:r>
              <a:rPr lang="en-US" sz="3200" dirty="0" err="1"/>
              <a:t>anggaran</a:t>
            </a:r>
            <a:r>
              <a:rPr lang="en-US" sz="3200" dirty="0"/>
              <a:t> </a:t>
            </a:r>
            <a:r>
              <a:rPr lang="en-US" sz="3200" dirty="0" err="1"/>
              <a:t>biaya</a:t>
            </a:r>
            <a:endParaRPr lang="en-US" sz="3200" dirty="0"/>
          </a:p>
          <a:p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871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077199" cy="914400"/>
          </a:xfrm>
        </p:spPr>
        <p:txBody>
          <a:bodyPr>
            <a:noAutofit/>
          </a:bodyPr>
          <a:lstStyle/>
          <a:p>
            <a:r>
              <a:rPr lang="en-US" dirty="0"/>
              <a:t>Sistematika </a:t>
            </a:r>
            <a:r>
              <a:rPr lang="en-US" dirty="0" err="1"/>
              <a:t>Penyusunan</a:t>
            </a:r>
            <a:r>
              <a:rPr lang="en-US" dirty="0"/>
              <a:t> Proposal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1066800"/>
            <a:ext cx="8763000" cy="5334000"/>
          </a:xfrm>
          <a:prstGeom prst="rect">
            <a:avLst/>
          </a:prstGeom>
        </p:spPr>
        <p:txBody>
          <a:bodyPr/>
          <a:lstStyle/>
          <a:p>
            <a:r>
              <a:rPr lang="es-ES" sz="3000" b="1" dirty="0" err="1"/>
              <a:t>Susunan</a:t>
            </a:r>
            <a:r>
              <a:rPr lang="es-ES" sz="3000" b="1" dirty="0"/>
              <a:t> </a:t>
            </a:r>
            <a:r>
              <a:rPr lang="es-ES" sz="3000" b="1" dirty="0" err="1"/>
              <a:t>Proposal</a:t>
            </a:r>
            <a:endParaRPr lang="es-ES" sz="3000" b="1" dirty="0"/>
          </a:p>
          <a:p>
            <a:endParaRPr lang="es-ES" sz="2000" dirty="0"/>
          </a:p>
          <a:p>
            <a:r>
              <a:rPr lang="es-ES" sz="2800" dirty="0"/>
              <a:t>- </a:t>
            </a:r>
            <a:r>
              <a:rPr lang="es-ES" sz="2800" dirty="0" err="1"/>
              <a:t>Halaman</a:t>
            </a:r>
            <a:r>
              <a:rPr lang="es-ES" sz="2800" dirty="0"/>
              <a:t> </a:t>
            </a:r>
            <a:r>
              <a:rPr lang="es-ES" sz="2800" dirty="0" err="1"/>
              <a:t>Judul</a:t>
            </a:r>
            <a:r>
              <a:rPr lang="es-ES" sz="2800" dirty="0"/>
              <a:t>		- </a:t>
            </a:r>
            <a:r>
              <a:rPr lang="es-ES" sz="2800" dirty="0" err="1"/>
              <a:t>Sasaran</a:t>
            </a:r>
            <a:r>
              <a:rPr lang="es-ES" sz="2800" dirty="0"/>
              <a:t> </a:t>
            </a:r>
            <a:r>
              <a:rPr lang="es-ES" sz="2800" dirty="0" err="1"/>
              <a:t>Program</a:t>
            </a:r>
            <a:r>
              <a:rPr lang="es-ES" sz="2800" dirty="0"/>
              <a:t>/</a:t>
            </a:r>
            <a:r>
              <a:rPr lang="es-ES" sz="2800" dirty="0" err="1"/>
              <a:t>Peserta</a:t>
            </a:r>
            <a:endParaRPr lang="es-ES" sz="2800" dirty="0"/>
          </a:p>
          <a:p>
            <a:r>
              <a:rPr lang="es-ES" sz="2800" dirty="0"/>
              <a:t>- </a:t>
            </a:r>
            <a:r>
              <a:rPr lang="es-ES" sz="2800" dirty="0" err="1"/>
              <a:t>Pendahuluan</a:t>
            </a:r>
            <a:r>
              <a:rPr lang="es-ES" sz="2800" dirty="0"/>
              <a:t>		- </a:t>
            </a:r>
            <a:r>
              <a:rPr lang="es-ES" sz="2800" dirty="0" err="1"/>
              <a:t>Waktu</a:t>
            </a:r>
            <a:r>
              <a:rPr lang="es-ES" sz="2800" dirty="0"/>
              <a:t> dan </a:t>
            </a:r>
            <a:r>
              <a:rPr lang="es-ES" sz="2800" dirty="0" err="1"/>
              <a:t>Tempat</a:t>
            </a:r>
            <a:r>
              <a:rPr lang="es-ES" sz="2800" dirty="0"/>
              <a:t> </a:t>
            </a:r>
            <a:r>
              <a:rPr lang="es-ES" sz="2800" dirty="0" err="1"/>
              <a:t>Pelaksanaan</a:t>
            </a:r>
            <a:endParaRPr lang="es-ES" sz="2800" dirty="0"/>
          </a:p>
          <a:p>
            <a:r>
              <a:rPr lang="es-ES" sz="2800" dirty="0"/>
              <a:t>- </a:t>
            </a:r>
            <a:r>
              <a:rPr lang="es-ES" sz="2800" dirty="0" err="1"/>
              <a:t>Latar</a:t>
            </a:r>
            <a:r>
              <a:rPr lang="es-ES" sz="2800" dirty="0"/>
              <a:t> </a:t>
            </a:r>
            <a:r>
              <a:rPr lang="es-ES" sz="2800" dirty="0" err="1"/>
              <a:t>Belakang</a:t>
            </a:r>
            <a:r>
              <a:rPr lang="es-ES" sz="2800" dirty="0"/>
              <a:t>		- </a:t>
            </a:r>
            <a:r>
              <a:rPr lang="es-ES" sz="2800" dirty="0" err="1"/>
              <a:t>Rencana</a:t>
            </a:r>
            <a:r>
              <a:rPr lang="es-ES" sz="2800" dirty="0"/>
              <a:t> </a:t>
            </a:r>
            <a:r>
              <a:rPr lang="es-ES" sz="2800" dirty="0" err="1"/>
              <a:t>Anggaran</a:t>
            </a:r>
            <a:endParaRPr lang="es-ES" sz="2800" dirty="0"/>
          </a:p>
          <a:p>
            <a:r>
              <a:rPr lang="es-ES" sz="2800" dirty="0"/>
              <a:t>- </a:t>
            </a:r>
            <a:r>
              <a:rPr lang="es-ES" sz="2800" dirty="0" err="1"/>
              <a:t>Analisis</a:t>
            </a:r>
            <a:r>
              <a:rPr lang="es-ES" sz="2800" dirty="0"/>
              <a:t> </a:t>
            </a:r>
            <a:r>
              <a:rPr lang="es-ES" sz="2800" dirty="0" err="1"/>
              <a:t>Permasalahan</a:t>
            </a:r>
            <a:r>
              <a:rPr lang="es-ES" sz="2800" dirty="0"/>
              <a:t>	- </a:t>
            </a:r>
            <a:r>
              <a:rPr lang="es-ES" sz="2800" dirty="0" err="1"/>
              <a:t>Susunan</a:t>
            </a:r>
            <a:r>
              <a:rPr lang="es-ES" sz="2800" dirty="0"/>
              <a:t> </a:t>
            </a:r>
            <a:r>
              <a:rPr lang="es-ES" sz="2800" dirty="0" err="1"/>
              <a:t>Panitia</a:t>
            </a:r>
            <a:endParaRPr lang="es-ES" sz="2800" dirty="0"/>
          </a:p>
          <a:p>
            <a:r>
              <a:rPr lang="es-ES" sz="2800" dirty="0"/>
              <a:t>- </a:t>
            </a:r>
            <a:r>
              <a:rPr lang="es-ES" sz="2800" dirty="0" err="1"/>
              <a:t>Tujuan</a:t>
            </a:r>
            <a:r>
              <a:rPr lang="es-ES" sz="2800" dirty="0"/>
              <a:t> </a:t>
            </a:r>
            <a:r>
              <a:rPr lang="es-ES" sz="2800" dirty="0" err="1"/>
              <a:t>Kegiatan</a:t>
            </a:r>
            <a:r>
              <a:rPr lang="es-ES" sz="2800" dirty="0"/>
              <a:t>		- </a:t>
            </a:r>
            <a:r>
              <a:rPr lang="es-ES" sz="2800" dirty="0" err="1"/>
              <a:t>Jadwal</a:t>
            </a:r>
            <a:r>
              <a:rPr lang="es-ES" sz="2800" dirty="0"/>
              <a:t> </a:t>
            </a:r>
            <a:r>
              <a:rPr lang="es-ES" sz="2800" dirty="0" err="1"/>
              <a:t>Kegiatan</a:t>
            </a:r>
            <a:endParaRPr lang="es-ES" sz="2800" dirty="0"/>
          </a:p>
          <a:p>
            <a:r>
              <a:rPr lang="es-ES" sz="2800" dirty="0"/>
              <a:t>- Tema			- </a:t>
            </a:r>
            <a:r>
              <a:rPr lang="es-ES" sz="2800" dirty="0" err="1"/>
              <a:t>Evaluasi</a:t>
            </a:r>
            <a:r>
              <a:rPr lang="es-ES" sz="2800" dirty="0"/>
              <a:t> </a:t>
            </a:r>
            <a:r>
              <a:rPr lang="es-ES" sz="2800" dirty="0" err="1"/>
              <a:t>Program</a:t>
            </a:r>
            <a:endParaRPr lang="es-ES" sz="2800" dirty="0"/>
          </a:p>
          <a:p>
            <a:r>
              <a:rPr lang="es-ES" sz="2800" dirty="0"/>
              <a:t>- </a:t>
            </a:r>
            <a:r>
              <a:rPr lang="es-ES" sz="2800" dirty="0" err="1"/>
              <a:t>Jenis</a:t>
            </a:r>
            <a:r>
              <a:rPr lang="es-ES" sz="2800" dirty="0"/>
              <a:t> </a:t>
            </a:r>
            <a:r>
              <a:rPr lang="es-ES" sz="2800" dirty="0" err="1"/>
              <a:t>Kegiatan</a:t>
            </a:r>
            <a:r>
              <a:rPr lang="es-ES" sz="2800" dirty="0"/>
              <a:t>		- </a:t>
            </a:r>
            <a:r>
              <a:rPr lang="es-ES" sz="2800" dirty="0" err="1"/>
              <a:t>Penutup</a:t>
            </a:r>
            <a:endParaRPr lang="es-ES" sz="2800" dirty="0"/>
          </a:p>
          <a:p>
            <a:r>
              <a:rPr lang="es-ES" sz="2800" dirty="0"/>
              <a:t>- Target				</a:t>
            </a:r>
          </a:p>
          <a:p>
            <a:pPr lvl="0">
              <a:spcBef>
                <a:spcPct val="20000"/>
              </a:spcBef>
              <a:defRPr/>
            </a:pPr>
            <a:br>
              <a:rPr lang="en-US" dirty="0"/>
            </a:br>
            <a:br>
              <a:rPr lang="en-US" dirty="0"/>
            </a:b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905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077200" cy="914400"/>
          </a:xfrm>
        </p:spPr>
        <p:txBody>
          <a:bodyPr>
            <a:noAutofit/>
          </a:bodyPr>
          <a:lstStyle/>
          <a:p>
            <a:r>
              <a:rPr lang="en-US" sz="4400" dirty="0"/>
              <a:t>Sistematika </a:t>
            </a:r>
            <a:r>
              <a:rPr lang="en-US" sz="4400" dirty="0" err="1"/>
              <a:t>Penyusunan</a:t>
            </a:r>
            <a:r>
              <a:rPr lang="en-US" sz="4400" dirty="0"/>
              <a:t> Proposal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73832" y="1219200"/>
            <a:ext cx="7996335" cy="5246914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r>
              <a:rPr lang="en-US" sz="2800" b="1" noProof="0" dirty="0" err="1">
                <a:latin typeface="Calibri" panose="020F0502020204030204" pitchFamily="34" charset="0"/>
              </a:rPr>
              <a:t>Pendahuluan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800" dirty="0" err="1">
                <a:latin typeface="Calibri" panose="020F0502020204030204" pitchFamily="34" charset="0"/>
              </a:rPr>
              <a:t>Berisi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tentang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hal-hal</a:t>
            </a:r>
            <a:r>
              <a:rPr lang="en-US" sz="2800" dirty="0">
                <a:latin typeface="Calibri" panose="020F0502020204030204" pitchFamily="34" charset="0"/>
              </a:rPr>
              <a:t> dan </a:t>
            </a:r>
            <a:r>
              <a:rPr lang="en-US" sz="2800" dirty="0" err="1">
                <a:latin typeface="Calibri" panose="020F0502020204030204" pitchFamily="34" charset="0"/>
              </a:rPr>
              <a:t>kondisi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umum</a:t>
            </a:r>
            <a:r>
              <a:rPr lang="en-US" sz="2800" dirty="0">
                <a:latin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</a:rPr>
              <a:t>melatarbelakangi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dilaksanakan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kegiatan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tersebut</a:t>
            </a:r>
            <a:endParaRPr lang="en-US" sz="2800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n-US" sz="1400" noProof="0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800" b="1" dirty="0" err="1">
                <a:latin typeface="Calibri" panose="020F0502020204030204" pitchFamily="34" charset="0"/>
              </a:rPr>
              <a:t>Latar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Belakang</a:t>
            </a:r>
            <a:endParaRPr lang="en-US" sz="2800" b="1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800" noProof="0" dirty="0" err="1">
                <a:latin typeface="Calibri" panose="020F0502020204030204" pitchFamily="34" charset="0"/>
              </a:rPr>
              <a:t>Berisi</a:t>
            </a:r>
            <a:r>
              <a:rPr lang="en-US" sz="2800" noProof="0" dirty="0">
                <a:latin typeface="Calibri" panose="020F0502020204030204" pitchFamily="34" charset="0"/>
              </a:rPr>
              <a:t> </a:t>
            </a:r>
            <a:r>
              <a:rPr lang="en-US" sz="2800" noProof="0" dirty="0" err="1">
                <a:latin typeface="Calibri" panose="020F0502020204030204" pitchFamily="34" charset="0"/>
              </a:rPr>
              <a:t>tentang</a:t>
            </a:r>
            <a:r>
              <a:rPr lang="en-US" sz="2800" noProof="0" dirty="0">
                <a:latin typeface="Calibri" panose="020F0502020204030204" pitchFamily="34" charset="0"/>
              </a:rPr>
              <a:t> </a:t>
            </a:r>
            <a:r>
              <a:rPr lang="en-US" sz="2800" noProof="0" dirty="0" err="1">
                <a:latin typeface="Calibri" panose="020F0502020204030204" pitchFamily="34" charset="0"/>
              </a:rPr>
              <a:t>dasar</a:t>
            </a:r>
            <a:r>
              <a:rPr lang="en-US" sz="2800" noProof="0" dirty="0">
                <a:latin typeface="Calibri" panose="020F0502020204030204" pitchFamily="34" charset="0"/>
              </a:rPr>
              <a:t> yang </a:t>
            </a:r>
            <a:r>
              <a:rPr lang="en-US" sz="2800" noProof="0" dirty="0" err="1">
                <a:latin typeface="Calibri" panose="020F0502020204030204" pitchFamily="34" charset="0"/>
              </a:rPr>
              <a:t>digunakan</a:t>
            </a:r>
            <a:r>
              <a:rPr lang="en-US" sz="2800" noProof="0" dirty="0">
                <a:latin typeface="Calibri" panose="020F0502020204030204" pitchFamily="34" charset="0"/>
              </a:rPr>
              <a:t> </a:t>
            </a:r>
            <a:r>
              <a:rPr lang="en-US" sz="2800" noProof="0" dirty="0" err="1">
                <a:latin typeface="Calibri" panose="020F0502020204030204" pitchFamily="34" charset="0"/>
              </a:rPr>
              <a:t>dalam</a:t>
            </a:r>
            <a:r>
              <a:rPr lang="en-US" sz="2800" noProof="0" dirty="0">
                <a:latin typeface="Calibri" panose="020F0502020204030204" pitchFamily="34" charset="0"/>
              </a:rPr>
              <a:t> </a:t>
            </a:r>
            <a:r>
              <a:rPr lang="en-US" sz="2800" noProof="0" dirty="0" err="1">
                <a:latin typeface="Calibri" panose="020F0502020204030204" pitchFamily="34" charset="0"/>
              </a:rPr>
              <a:t>pelaksanaan</a:t>
            </a:r>
            <a:endParaRPr lang="en-US" sz="2800" noProof="0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n-US" sz="1400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800" b="1" noProof="0" dirty="0" err="1">
                <a:latin typeface="Calibri" panose="020F0502020204030204" pitchFamily="34" charset="0"/>
              </a:rPr>
              <a:t>Analisis</a:t>
            </a:r>
            <a:r>
              <a:rPr lang="en-US" sz="2800" b="1" noProof="0" dirty="0">
                <a:latin typeface="Calibri" panose="020F0502020204030204" pitchFamily="34" charset="0"/>
              </a:rPr>
              <a:t> </a:t>
            </a:r>
            <a:r>
              <a:rPr lang="en-US" sz="2800" b="1" noProof="0" dirty="0" err="1">
                <a:latin typeface="Calibri" panose="020F0502020204030204" pitchFamily="34" charset="0"/>
              </a:rPr>
              <a:t>Permasalahan</a:t>
            </a:r>
            <a:endParaRPr lang="en-US" sz="2800" b="1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800" dirty="0" err="1">
                <a:latin typeface="Calibri" panose="020F0502020204030204" pitchFamily="34" charset="0"/>
              </a:rPr>
              <a:t>penganalisisan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sebuah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masalah</a:t>
            </a:r>
            <a:endParaRPr lang="en-US" sz="2800" noProof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74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077200" cy="914400"/>
          </a:xfrm>
        </p:spPr>
        <p:txBody>
          <a:bodyPr>
            <a:noAutofit/>
          </a:bodyPr>
          <a:lstStyle/>
          <a:p>
            <a:r>
              <a:rPr lang="en-US" sz="4400" dirty="0"/>
              <a:t>Sistematika </a:t>
            </a:r>
            <a:r>
              <a:rPr lang="en-US" sz="4400" dirty="0" err="1"/>
              <a:t>Penyusunan</a:t>
            </a:r>
            <a:r>
              <a:rPr lang="en-US" sz="4400" dirty="0"/>
              <a:t> Proposal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73832" y="1219200"/>
            <a:ext cx="7996335" cy="5029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r>
              <a:rPr lang="en-US" sz="2800" b="1" dirty="0" err="1">
                <a:latin typeface="Calibri" panose="020F0502020204030204" pitchFamily="34" charset="0"/>
              </a:rPr>
              <a:t>Tujuan</a:t>
            </a:r>
            <a:r>
              <a:rPr lang="en-US" sz="2800" b="1" dirty="0">
                <a:latin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</a:rPr>
              <a:t>Kegiatan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800" dirty="0" err="1">
                <a:latin typeface="Calibri" panose="020F0502020204030204" pitchFamily="34" charset="0"/>
              </a:rPr>
              <a:t>Tujuan</a:t>
            </a:r>
            <a:r>
              <a:rPr lang="en-US" sz="2800" dirty="0">
                <a:latin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</a:rPr>
              <a:t>ingin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dicapai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dalam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kegiatan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tersebut</a:t>
            </a:r>
            <a:r>
              <a:rPr lang="en-US" sz="2800" dirty="0">
                <a:latin typeface="Calibri" panose="020F0502020204030204" pitchFamily="34" charset="0"/>
              </a:rPr>
              <a:t> (</a:t>
            </a:r>
            <a:r>
              <a:rPr lang="en-US" sz="2800" dirty="0" err="1">
                <a:latin typeface="Calibri" panose="020F0502020204030204" pitchFamily="34" charset="0"/>
              </a:rPr>
              <a:t>umum</a:t>
            </a:r>
            <a:r>
              <a:rPr lang="en-US" sz="2800" dirty="0">
                <a:latin typeface="Calibri" panose="020F0502020204030204" pitchFamily="34" charset="0"/>
              </a:rPr>
              <a:t> dan </a:t>
            </a:r>
            <a:r>
              <a:rPr lang="en-US" sz="2800" dirty="0" err="1">
                <a:latin typeface="Calibri" panose="020F0502020204030204" pitchFamily="34" charset="0"/>
              </a:rPr>
              <a:t>khusus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pPr lvl="0">
              <a:spcBef>
                <a:spcPct val="20000"/>
              </a:spcBef>
              <a:defRPr/>
            </a:pPr>
            <a:endParaRPr lang="en-US" sz="1400" noProof="0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800" b="1" dirty="0" err="1">
                <a:latin typeface="Calibri" panose="020F0502020204030204" pitchFamily="34" charset="0"/>
              </a:rPr>
              <a:t>Tema</a:t>
            </a:r>
            <a:endParaRPr lang="en-US" sz="2800" b="1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800" noProof="0" dirty="0" err="1">
                <a:latin typeface="Calibri" panose="020F0502020204030204" pitchFamily="34" charset="0"/>
              </a:rPr>
              <a:t>Tema</a:t>
            </a:r>
            <a:r>
              <a:rPr lang="en-US" sz="2800" noProof="0" dirty="0">
                <a:latin typeface="Calibri" panose="020F0502020204030204" pitchFamily="34" charset="0"/>
              </a:rPr>
              <a:t> yang </a:t>
            </a:r>
            <a:r>
              <a:rPr lang="en-US" sz="2800" noProof="0" dirty="0" err="1">
                <a:latin typeface="Calibri" panose="020F0502020204030204" pitchFamily="34" charset="0"/>
              </a:rPr>
              <a:t>diangkat</a:t>
            </a:r>
            <a:r>
              <a:rPr lang="en-US" sz="2800" noProof="0" dirty="0">
                <a:latin typeface="Calibri" panose="020F0502020204030204" pitchFamily="34" charset="0"/>
              </a:rPr>
              <a:t> </a:t>
            </a:r>
            <a:r>
              <a:rPr lang="en-US" sz="2800" noProof="0" dirty="0" err="1">
                <a:latin typeface="Calibri" panose="020F0502020204030204" pitchFamily="34" charset="0"/>
              </a:rPr>
              <a:t>dalam</a:t>
            </a:r>
            <a:r>
              <a:rPr lang="en-US" sz="2800" noProof="0" dirty="0">
                <a:latin typeface="Calibri" panose="020F0502020204030204" pitchFamily="34" charset="0"/>
              </a:rPr>
              <a:t> </a:t>
            </a:r>
            <a:r>
              <a:rPr lang="en-US" sz="2800" noProof="0" dirty="0" err="1">
                <a:latin typeface="Calibri" panose="020F0502020204030204" pitchFamily="34" charset="0"/>
              </a:rPr>
              <a:t>kegiatan</a:t>
            </a:r>
            <a:r>
              <a:rPr lang="en-US" sz="2800" noProof="0" dirty="0">
                <a:latin typeface="Calibri" panose="020F0502020204030204" pitchFamily="34" charset="0"/>
              </a:rPr>
              <a:t> </a:t>
            </a:r>
            <a:r>
              <a:rPr lang="en-US" sz="2800" noProof="0" dirty="0" err="1">
                <a:latin typeface="Calibri" panose="020F0502020204030204" pitchFamily="34" charset="0"/>
              </a:rPr>
              <a:t>tersebut</a:t>
            </a:r>
            <a:endParaRPr lang="en-US" sz="2800" noProof="0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n-US" sz="1400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800" b="1" noProof="0" dirty="0" err="1">
                <a:latin typeface="Calibri" panose="020F0502020204030204" pitchFamily="34" charset="0"/>
              </a:rPr>
              <a:t>Jenis</a:t>
            </a:r>
            <a:r>
              <a:rPr lang="en-US" sz="2800" b="1" noProof="0" dirty="0">
                <a:latin typeface="Calibri" panose="020F0502020204030204" pitchFamily="34" charset="0"/>
              </a:rPr>
              <a:t> </a:t>
            </a:r>
            <a:r>
              <a:rPr lang="en-US" sz="2800" b="1" noProof="0" dirty="0" err="1">
                <a:latin typeface="Calibri" panose="020F0502020204030204" pitchFamily="34" charset="0"/>
              </a:rPr>
              <a:t>Kegiatan</a:t>
            </a:r>
            <a:endParaRPr lang="en-US" sz="2800" b="1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800" dirty="0" err="1">
                <a:latin typeface="Calibri" panose="020F0502020204030204" pitchFamily="34" charset="0"/>
              </a:rPr>
              <a:t>Diperlukan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untuk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menjelaskan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rangkaian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kegiatan</a:t>
            </a:r>
            <a:r>
              <a:rPr lang="en-US" sz="2800" dirty="0">
                <a:latin typeface="Calibri" panose="020F0502020204030204" pitchFamily="34" charset="0"/>
              </a:rPr>
              <a:t> yang </a:t>
            </a:r>
            <a:r>
              <a:rPr lang="en-US" sz="2800" dirty="0" err="1">
                <a:latin typeface="Calibri" panose="020F0502020204030204" pitchFamily="34" charset="0"/>
              </a:rPr>
              <a:t>akan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dilaksanakan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jika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kegiatannya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lebih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dari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satu</a:t>
            </a:r>
            <a:r>
              <a:rPr lang="en-US" sz="2800" dirty="0">
                <a:latin typeface="Calibri" panose="020F0502020204030204" pitchFamily="34" charset="0"/>
              </a:rPr>
              <a:t>. </a:t>
            </a:r>
            <a:r>
              <a:rPr lang="en-US" sz="2800" dirty="0" err="1">
                <a:latin typeface="Calibri" panose="020F0502020204030204" pitchFamily="34" charset="0"/>
              </a:rPr>
              <a:t>Menjelaskan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bentuk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dari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kegiatan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</a:rPr>
              <a:t>tersebut</a:t>
            </a:r>
            <a:endParaRPr lang="en-US" sz="2800" noProof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03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077200" cy="914400"/>
          </a:xfrm>
        </p:spPr>
        <p:txBody>
          <a:bodyPr>
            <a:noAutofit/>
          </a:bodyPr>
          <a:lstStyle/>
          <a:p>
            <a:r>
              <a:rPr lang="en-US" sz="4400" dirty="0"/>
              <a:t>Sistematika </a:t>
            </a:r>
            <a:r>
              <a:rPr lang="en-US" sz="4400" dirty="0" err="1"/>
              <a:t>Penyusunan</a:t>
            </a:r>
            <a:r>
              <a:rPr lang="en-US" sz="4400" dirty="0"/>
              <a:t> Proposal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73832" y="1219200"/>
            <a:ext cx="7996335" cy="5029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r>
              <a:rPr lang="en-US" sz="2700" b="1" dirty="0">
                <a:latin typeface="Calibri" panose="020F0502020204030204" pitchFamily="34" charset="0"/>
              </a:rPr>
              <a:t>Target </a:t>
            </a:r>
            <a:endParaRPr lang="en-US" sz="27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700" dirty="0" err="1">
                <a:latin typeface="Calibri" panose="020F0502020204030204" pitchFamily="34" charset="0"/>
              </a:rPr>
              <a:t>Berisi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uraian</a:t>
            </a:r>
            <a:r>
              <a:rPr lang="en-US" sz="2700" dirty="0">
                <a:latin typeface="Calibri" panose="020F0502020204030204" pitchFamily="34" charset="0"/>
              </a:rPr>
              <a:t> yang </a:t>
            </a:r>
            <a:r>
              <a:rPr lang="en-US" sz="2700" dirty="0" err="1">
                <a:latin typeface="Calibri" panose="020F0502020204030204" pitchFamily="34" charset="0"/>
              </a:rPr>
              <a:t>lebih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terperinci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dari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Tujuan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terutama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mengenai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ukuran-ukuran</a:t>
            </a:r>
            <a:r>
              <a:rPr lang="en-US" sz="2700" dirty="0">
                <a:latin typeface="Calibri" panose="020F0502020204030204" pitchFamily="34" charset="0"/>
              </a:rPr>
              <a:t> yang </a:t>
            </a:r>
            <a:r>
              <a:rPr lang="en-US" sz="2700" dirty="0" err="1">
                <a:latin typeface="Calibri" panose="020F0502020204030204" pitchFamily="34" charset="0"/>
              </a:rPr>
              <a:t>digunakan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sebagai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penilaian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tercapai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atau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tidaknya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tujuan</a:t>
            </a:r>
            <a:endParaRPr lang="en-US" sz="2700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n-US" sz="1200" noProof="0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700" b="1" dirty="0" err="1">
                <a:latin typeface="Calibri" panose="020F0502020204030204" pitchFamily="34" charset="0"/>
              </a:rPr>
              <a:t>Sasaran</a:t>
            </a:r>
            <a:r>
              <a:rPr lang="en-US" sz="2700" b="1" dirty="0">
                <a:latin typeface="Calibri" panose="020F0502020204030204" pitchFamily="34" charset="0"/>
              </a:rPr>
              <a:t> Program/</a:t>
            </a:r>
            <a:r>
              <a:rPr lang="en-US" sz="2700" b="1" dirty="0" err="1">
                <a:latin typeface="Calibri" panose="020F0502020204030204" pitchFamily="34" charset="0"/>
              </a:rPr>
              <a:t>Peserta</a:t>
            </a:r>
            <a:endParaRPr lang="en-US" sz="2700" b="1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700" noProof="0" dirty="0" err="1">
                <a:latin typeface="Calibri" panose="020F0502020204030204" pitchFamily="34" charset="0"/>
              </a:rPr>
              <a:t>Menjelaskan</a:t>
            </a:r>
            <a:r>
              <a:rPr lang="en-US" sz="2700" noProof="0" dirty="0">
                <a:latin typeface="Calibri" panose="020F0502020204030204" pitchFamily="34" charset="0"/>
              </a:rPr>
              <a:t> </a:t>
            </a:r>
            <a:r>
              <a:rPr lang="en-US" sz="2700" noProof="0" dirty="0" err="1">
                <a:latin typeface="Calibri" panose="020F0502020204030204" pitchFamily="34" charset="0"/>
              </a:rPr>
              <a:t>tentang</a:t>
            </a:r>
            <a:r>
              <a:rPr lang="en-US" sz="2700" noProof="0" dirty="0">
                <a:latin typeface="Calibri" panose="020F0502020204030204" pitchFamily="34" charset="0"/>
              </a:rPr>
              <a:t> </a:t>
            </a:r>
            <a:r>
              <a:rPr lang="en-US" sz="2700" noProof="0" dirty="0" err="1">
                <a:latin typeface="Calibri" panose="020F0502020204030204" pitchFamily="34" charset="0"/>
              </a:rPr>
              <a:t>peserta</a:t>
            </a:r>
            <a:r>
              <a:rPr lang="en-US" sz="2700" noProof="0" dirty="0">
                <a:latin typeface="Calibri" panose="020F0502020204030204" pitchFamily="34" charset="0"/>
              </a:rPr>
              <a:t> </a:t>
            </a:r>
            <a:r>
              <a:rPr lang="en-US" sz="2700" noProof="0" dirty="0" err="1">
                <a:latin typeface="Calibri" panose="020F0502020204030204" pitchFamily="34" charset="0"/>
              </a:rPr>
              <a:t>atau</a:t>
            </a:r>
            <a:r>
              <a:rPr lang="en-US" sz="2700" noProof="0" dirty="0">
                <a:latin typeface="Calibri" panose="020F0502020204030204" pitchFamily="34" charset="0"/>
              </a:rPr>
              <a:t> </a:t>
            </a:r>
            <a:r>
              <a:rPr lang="en-US" sz="2700" noProof="0" dirty="0" err="1">
                <a:latin typeface="Calibri" panose="020F0502020204030204" pitchFamily="34" charset="0"/>
              </a:rPr>
              <a:t>siapa</a:t>
            </a:r>
            <a:r>
              <a:rPr lang="en-US" sz="2700" noProof="0" dirty="0">
                <a:latin typeface="Calibri" panose="020F0502020204030204" pitchFamily="34" charset="0"/>
              </a:rPr>
              <a:t> yang </a:t>
            </a:r>
            <a:r>
              <a:rPr lang="en-US" sz="2700" noProof="0" dirty="0" err="1">
                <a:latin typeface="Calibri" panose="020F0502020204030204" pitchFamily="34" charset="0"/>
              </a:rPr>
              <a:t>akan</a:t>
            </a:r>
            <a:r>
              <a:rPr lang="en-US" sz="2700" noProof="0" dirty="0">
                <a:latin typeface="Calibri" panose="020F0502020204030204" pitchFamily="34" charset="0"/>
              </a:rPr>
              <a:t> </a:t>
            </a:r>
            <a:r>
              <a:rPr lang="en-US" sz="2700" noProof="0" dirty="0" err="1">
                <a:latin typeface="Calibri" panose="020F0502020204030204" pitchFamily="34" charset="0"/>
              </a:rPr>
              <a:t>mengikuti</a:t>
            </a:r>
            <a:r>
              <a:rPr lang="en-US" sz="2700" noProof="0" dirty="0">
                <a:latin typeface="Calibri" panose="020F0502020204030204" pitchFamily="34" charset="0"/>
              </a:rPr>
              <a:t> </a:t>
            </a:r>
            <a:r>
              <a:rPr lang="en-US" sz="2700" noProof="0" dirty="0" err="1">
                <a:latin typeface="Calibri" panose="020F0502020204030204" pitchFamily="34" charset="0"/>
              </a:rPr>
              <a:t>kegiatan</a:t>
            </a:r>
            <a:r>
              <a:rPr lang="en-US" sz="2700" noProof="0" dirty="0">
                <a:latin typeface="Calibri" panose="020F0502020204030204" pitchFamily="34" charset="0"/>
              </a:rPr>
              <a:t> </a:t>
            </a:r>
            <a:r>
              <a:rPr lang="en-US" sz="2700" noProof="0" dirty="0" err="1">
                <a:latin typeface="Calibri" panose="020F0502020204030204" pitchFamily="34" charset="0"/>
              </a:rPr>
              <a:t>tersebut</a:t>
            </a:r>
            <a:endParaRPr lang="en-US" sz="2700" noProof="0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endParaRPr lang="en-US" sz="1200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700" b="1" noProof="0" dirty="0">
                <a:latin typeface="Calibri" panose="020F0502020204030204" pitchFamily="34" charset="0"/>
              </a:rPr>
              <a:t>Waktu dan </a:t>
            </a:r>
            <a:r>
              <a:rPr lang="en-US" sz="2700" b="1" noProof="0" dirty="0" err="1">
                <a:latin typeface="Calibri" panose="020F0502020204030204" pitchFamily="34" charset="0"/>
              </a:rPr>
              <a:t>Tempat</a:t>
            </a:r>
            <a:r>
              <a:rPr lang="en-US" sz="2700" b="1" noProof="0" dirty="0">
                <a:latin typeface="Calibri" panose="020F0502020204030204" pitchFamily="34" charset="0"/>
              </a:rPr>
              <a:t> </a:t>
            </a:r>
            <a:r>
              <a:rPr lang="en-US" sz="2700" b="1" noProof="0" dirty="0" err="1">
                <a:latin typeface="Calibri" panose="020F0502020204030204" pitchFamily="34" charset="0"/>
              </a:rPr>
              <a:t>Pelaksanaan</a:t>
            </a:r>
            <a:endParaRPr lang="en-US" sz="2700" b="1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700" dirty="0" err="1">
                <a:latin typeface="Calibri" panose="020F0502020204030204" pitchFamily="34" charset="0"/>
              </a:rPr>
              <a:t>Tentukan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dimana</a:t>
            </a:r>
            <a:r>
              <a:rPr lang="en-US" sz="2700" dirty="0">
                <a:latin typeface="Calibri" panose="020F0502020204030204" pitchFamily="34" charset="0"/>
              </a:rPr>
              <a:t>, </a:t>
            </a:r>
            <a:r>
              <a:rPr lang="en-US" sz="2700" dirty="0" err="1">
                <a:latin typeface="Calibri" panose="020F0502020204030204" pitchFamily="34" charset="0"/>
              </a:rPr>
              <a:t>hari</a:t>
            </a:r>
            <a:r>
              <a:rPr lang="en-US" sz="2700" dirty="0">
                <a:latin typeface="Calibri" panose="020F0502020204030204" pitchFamily="34" charset="0"/>
              </a:rPr>
              <a:t>, </a:t>
            </a:r>
            <a:r>
              <a:rPr lang="en-US" sz="2700" dirty="0" err="1">
                <a:latin typeface="Calibri" panose="020F0502020204030204" pitchFamily="34" charset="0"/>
              </a:rPr>
              <a:t>tanggal</a:t>
            </a:r>
            <a:r>
              <a:rPr lang="en-US" sz="2700" dirty="0">
                <a:latin typeface="Calibri" panose="020F0502020204030204" pitchFamily="34" charset="0"/>
              </a:rPr>
              <a:t>, </a:t>
            </a:r>
            <a:r>
              <a:rPr lang="en-US" sz="2700" dirty="0" err="1">
                <a:latin typeface="Calibri" panose="020F0502020204030204" pitchFamily="34" charset="0"/>
              </a:rPr>
              <a:t>bulan</a:t>
            </a:r>
            <a:r>
              <a:rPr lang="en-US" sz="2700" dirty="0">
                <a:latin typeface="Calibri" panose="020F0502020204030204" pitchFamily="34" charset="0"/>
              </a:rPr>
              <a:t>, </a:t>
            </a:r>
            <a:r>
              <a:rPr lang="en-US" sz="2700" dirty="0" err="1">
                <a:latin typeface="Calibri" panose="020F0502020204030204" pitchFamily="34" charset="0"/>
              </a:rPr>
              <a:t>tahun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serta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pukul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berapa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akan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dilaksanakan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kegiatan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tersebut</a:t>
            </a:r>
            <a:endParaRPr lang="en-US" sz="2700" noProof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69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077200" cy="914400"/>
          </a:xfrm>
        </p:spPr>
        <p:txBody>
          <a:bodyPr>
            <a:noAutofit/>
          </a:bodyPr>
          <a:lstStyle/>
          <a:p>
            <a:r>
              <a:rPr lang="en-US" sz="4400" dirty="0"/>
              <a:t>Sistematika </a:t>
            </a:r>
            <a:r>
              <a:rPr lang="en-US" sz="4400" dirty="0" err="1"/>
              <a:t>Penyusunan</a:t>
            </a:r>
            <a:r>
              <a:rPr lang="en-US" sz="4400" dirty="0"/>
              <a:t> Proposal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73832" y="1219200"/>
            <a:ext cx="7996335" cy="5029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r>
              <a:rPr lang="en-US" sz="2700" b="1" dirty="0" err="1">
                <a:latin typeface="Calibri" panose="020F0502020204030204" pitchFamily="34" charset="0"/>
              </a:rPr>
              <a:t>Rencana</a:t>
            </a:r>
            <a:r>
              <a:rPr lang="en-US" sz="2700" b="1" dirty="0">
                <a:latin typeface="Calibri" panose="020F0502020204030204" pitchFamily="34" charset="0"/>
              </a:rPr>
              <a:t> </a:t>
            </a:r>
            <a:r>
              <a:rPr lang="en-US" sz="2700" b="1" dirty="0" err="1">
                <a:latin typeface="Calibri" panose="020F0502020204030204" pitchFamily="34" charset="0"/>
              </a:rPr>
              <a:t>Anggaran</a:t>
            </a:r>
            <a:r>
              <a:rPr lang="en-US" sz="2700" b="1" dirty="0">
                <a:latin typeface="Calibri" panose="020F0502020204030204" pitchFamily="34" charset="0"/>
              </a:rPr>
              <a:t> </a:t>
            </a:r>
            <a:endParaRPr lang="en-US" sz="27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700" dirty="0" err="1">
                <a:latin typeface="Calibri" panose="020F0502020204030204" pitchFamily="34" charset="0"/>
              </a:rPr>
              <a:t>Dalam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rencana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anggaran</a:t>
            </a:r>
            <a:r>
              <a:rPr lang="en-US" sz="2700" dirty="0">
                <a:latin typeface="Calibri" panose="020F0502020204030204" pitchFamily="34" charset="0"/>
              </a:rPr>
              <a:t>, </a:t>
            </a:r>
            <a:r>
              <a:rPr lang="en-US" sz="2700" dirty="0" err="1">
                <a:latin typeface="Calibri" panose="020F0502020204030204" pitchFamily="34" charset="0"/>
              </a:rPr>
              <a:t>hanya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disebutkan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jumlah</a:t>
            </a:r>
            <a:r>
              <a:rPr lang="en-US" sz="2700" dirty="0">
                <a:latin typeface="Calibri" panose="020F0502020204030204" pitchFamily="34" charset="0"/>
              </a:rPr>
              <a:t> total </a:t>
            </a:r>
            <a:r>
              <a:rPr lang="en-US" sz="2700" dirty="0" err="1">
                <a:latin typeface="Calibri" panose="020F0502020204030204" pitchFamily="34" charset="0"/>
              </a:rPr>
              <a:t>pemasukan</a:t>
            </a:r>
            <a:r>
              <a:rPr lang="en-US" sz="2700" dirty="0">
                <a:latin typeface="Calibri" panose="020F0502020204030204" pitchFamily="34" charset="0"/>
              </a:rPr>
              <a:t> dan </a:t>
            </a:r>
            <a:r>
              <a:rPr lang="en-US" sz="2700" dirty="0" err="1">
                <a:latin typeface="Calibri" panose="020F0502020204030204" pitchFamily="34" charset="0"/>
              </a:rPr>
              <a:t>pengeluaran</a:t>
            </a:r>
            <a:r>
              <a:rPr lang="en-US" sz="2700" dirty="0">
                <a:latin typeface="Calibri" panose="020F0502020204030204" pitchFamily="34" charset="0"/>
              </a:rPr>
              <a:t> yang </a:t>
            </a:r>
            <a:r>
              <a:rPr lang="en-US" sz="2700" dirty="0" err="1">
                <a:latin typeface="Calibri" panose="020F0502020204030204" pitchFamily="34" charset="0"/>
              </a:rPr>
              <a:t>diperkirakan</a:t>
            </a:r>
            <a:r>
              <a:rPr lang="en-US" sz="2700" dirty="0">
                <a:latin typeface="Calibri" panose="020F0502020204030204" pitchFamily="34" charset="0"/>
              </a:rPr>
              <a:t>. </a:t>
            </a:r>
            <a:r>
              <a:rPr lang="en-US" sz="2700" dirty="0" err="1">
                <a:latin typeface="Calibri" panose="020F0502020204030204" pitchFamily="34" charset="0"/>
              </a:rPr>
              <a:t>Sedangkan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rinciannya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dibuat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dalam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lampiran</a:t>
            </a:r>
            <a:r>
              <a:rPr lang="en-US" sz="2700" dirty="0">
                <a:latin typeface="Calibri" panose="020F0502020204030204" pitchFamily="34" charset="0"/>
              </a:rPr>
              <a:t>.</a:t>
            </a:r>
          </a:p>
          <a:p>
            <a:pPr lvl="0">
              <a:spcBef>
                <a:spcPct val="20000"/>
              </a:spcBef>
              <a:defRPr/>
            </a:pPr>
            <a:endParaRPr lang="en-US" sz="1200" noProof="0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700" b="1" dirty="0" err="1">
                <a:latin typeface="Calibri" panose="020F0502020204030204" pitchFamily="34" charset="0"/>
              </a:rPr>
              <a:t>Susunan</a:t>
            </a:r>
            <a:r>
              <a:rPr lang="en-US" sz="2700" b="1" dirty="0">
                <a:latin typeface="Calibri" panose="020F0502020204030204" pitchFamily="34" charset="0"/>
              </a:rPr>
              <a:t> </a:t>
            </a:r>
            <a:r>
              <a:rPr lang="en-US" sz="2700" b="1" dirty="0" err="1">
                <a:latin typeface="Calibri" panose="020F0502020204030204" pitchFamily="34" charset="0"/>
              </a:rPr>
              <a:t>Panitia</a:t>
            </a:r>
            <a:endParaRPr lang="en-US" sz="2700" b="1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700" noProof="0" dirty="0">
                <a:latin typeface="Calibri" panose="020F0502020204030204" pitchFamily="34" charset="0"/>
              </a:rPr>
              <a:t>Pada </a:t>
            </a:r>
            <a:r>
              <a:rPr lang="en-US" sz="2700" noProof="0" dirty="0" err="1">
                <a:latin typeface="Calibri" panose="020F0502020204030204" pitchFamily="34" charset="0"/>
              </a:rPr>
              <a:t>bagian</a:t>
            </a:r>
            <a:r>
              <a:rPr lang="en-US" sz="2700" noProof="0" dirty="0">
                <a:latin typeface="Calibri" panose="020F0502020204030204" pitchFamily="34" charset="0"/>
              </a:rPr>
              <a:t> </a:t>
            </a:r>
            <a:r>
              <a:rPr lang="en-US" sz="2700" noProof="0" dirty="0" err="1">
                <a:latin typeface="Calibri" panose="020F0502020204030204" pitchFamily="34" charset="0"/>
              </a:rPr>
              <a:t>susunan</a:t>
            </a:r>
            <a:r>
              <a:rPr lang="en-US" sz="2700" noProof="0" dirty="0">
                <a:latin typeface="Calibri" panose="020F0502020204030204" pitchFamily="34" charset="0"/>
              </a:rPr>
              <a:t> </a:t>
            </a:r>
            <a:r>
              <a:rPr lang="en-US" sz="2700" noProof="0" dirty="0" err="1">
                <a:latin typeface="Calibri" panose="020F0502020204030204" pitchFamily="34" charset="0"/>
              </a:rPr>
              <a:t>panitia</a:t>
            </a:r>
            <a:r>
              <a:rPr lang="en-US" sz="2700" noProof="0" dirty="0">
                <a:latin typeface="Calibri" panose="020F0502020204030204" pitchFamily="34" charset="0"/>
              </a:rPr>
              <a:t> </a:t>
            </a:r>
            <a:r>
              <a:rPr lang="en-US" sz="2700" noProof="0" dirty="0" err="1">
                <a:latin typeface="Calibri" panose="020F0502020204030204" pitchFamily="34" charset="0"/>
              </a:rPr>
              <a:t>ditulis</a:t>
            </a:r>
            <a:r>
              <a:rPr lang="en-US" sz="2700" noProof="0" dirty="0">
                <a:latin typeface="Calibri" panose="020F0502020204030204" pitchFamily="34" charset="0"/>
              </a:rPr>
              <a:t> </a:t>
            </a:r>
            <a:r>
              <a:rPr lang="en-US" sz="2700" noProof="0" dirty="0" err="1">
                <a:latin typeface="Calibri" panose="020F0502020204030204" pitchFamily="34" charset="0"/>
              </a:rPr>
              <a:t>untuk</a:t>
            </a:r>
            <a:r>
              <a:rPr lang="en-US" sz="2700" noProof="0" dirty="0">
                <a:latin typeface="Calibri" panose="020F0502020204030204" pitchFamily="34" charset="0"/>
              </a:rPr>
              <a:t> </a:t>
            </a:r>
            <a:r>
              <a:rPr lang="en-US" sz="2700" noProof="0" dirty="0" err="1">
                <a:latin typeface="Calibri" panose="020F0502020204030204" pitchFamily="34" charset="0"/>
              </a:rPr>
              <a:t>posisi</a:t>
            </a:r>
            <a:r>
              <a:rPr lang="en-US" sz="2700" noProof="0" dirty="0">
                <a:latin typeface="Calibri" panose="020F0502020204030204" pitchFamily="34" charset="0"/>
              </a:rPr>
              <a:t> yang </a:t>
            </a:r>
            <a:r>
              <a:rPr lang="en-US" sz="2700" noProof="0" dirty="0" err="1">
                <a:latin typeface="Calibri" panose="020F0502020204030204" pitchFamily="34" charset="0"/>
              </a:rPr>
              <a:t>penting</a:t>
            </a:r>
            <a:r>
              <a:rPr lang="en-US" sz="2700" noProof="0" dirty="0">
                <a:latin typeface="Calibri" panose="020F0502020204030204" pitchFamily="34" charset="0"/>
              </a:rPr>
              <a:t> </a:t>
            </a:r>
            <a:r>
              <a:rPr lang="en-US" sz="2700" noProof="0" dirty="0" err="1">
                <a:latin typeface="Calibri" panose="020F0502020204030204" pitchFamily="34" charset="0"/>
              </a:rPr>
              <a:t>saja</a:t>
            </a:r>
            <a:r>
              <a:rPr lang="en-US" sz="2700" noProof="0" dirty="0">
                <a:latin typeface="Calibri" panose="020F0502020204030204" pitchFamily="34" charset="0"/>
              </a:rPr>
              <a:t> </a:t>
            </a:r>
          </a:p>
          <a:p>
            <a:pPr lvl="0">
              <a:spcBef>
                <a:spcPct val="20000"/>
              </a:spcBef>
              <a:defRPr/>
            </a:pPr>
            <a:endParaRPr lang="en-US" sz="1200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700" b="1" noProof="0" dirty="0" err="1">
                <a:latin typeface="Calibri" panose="020F0502020204030204" pitchFamily="34" charset="0"/>
              </a:rPr>
              <a:t>Jadwal</a:t>
            </a:r>
            <a:r>
              <a:rPr lang="en-US" sz="2700" b="1" noProof="0" dirty="0">
                <a:latin typeface="Calibri" panose="020F0502020204030204" pitchFamily="34" charset="0"/>
              </a:rPr>
              <a:t> </a:t>
            </a:r>
            <a:r>
              <a:rPr lang="en-US" sz="2700" b="1" noProof="0" dirty="0" err="1">
                <a:latin typeface="Calibri" panose="020F0502020204030204" pitchFamily="34" charset="0"/>
              </a:rPr>
              <a:t>Kegiatan</a:t>
            </a:r>
            <a:endParaRPr lang="en-US" sz="2700" b="1" dirty="0">
              <a:latin typeface="Calibri" panose="020F0502020204030204" pitchFamily="34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2700" dirty="0" err="1">
                <a:latin typeface="Calibri" panose="020F0502020204030204" pitchFamily="34" charset="0"/>
              </a:rPr>
              <a:t>Dibuat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sesuai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dengan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perencanaan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dalam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kalender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kegiatan</a:t>
            </a:r>
            <a:r>
              <a:rPr lang="en-US" sz="2700" dirty="0">
                <a:latin typeface="Calibri" panose="020F0502020204030204" pitchFamily="34" charset="0"/>
              </a:rPr>
              <a:t> yang </a:t>
            </a:r>
            <a:r>
              <a:rPr lang="en-US" sz="2700" dirty="0" err="1">
                <a:latin typeface="Calibri" panose="020F0502020204030204" pitchFamily="34" charset="0"/>
              </a:rPr>
              <a:t>telah</a:t>
            </a:r>
            <a:r>
              <a:rPr lang="en-US" sz="2700" dirty="0">
                <a:latin typeface="Calibri" panose="020F0502020204030204" pitchFamily="34" charset="0"/>
              </a:rPr>
              <a:t> </a:t>
            </a:r>
            <a:r>
              <a:rPr lang="en-US" sz="2700" dirty="0" err="1">
                <a:latin typeface="Calibri" panose="020F0502020204030204" pitchFamily="34" charset="0"/>
              </a:rPr>
              <a:t>disusun</a:t>
            </a:r>
            <a:endParaRPr lang="en-US" sz="2700" noProof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40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324</Words>
  <Application>Microsoft Office PowerPoint</Application>
  <PresentationFormat>On-screen Show (4:3)</PresentationFormat>
  <Paragraphs>86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Adventure</vt:lpstr>
      <vt:lpstr>Arial</vt:lpstr>
      <vt:lpstr>Calibri</vt:lpstr>
      <vt:lpstr>Comic Sans MS</vt:lpstr>
      <vt:lpstr>Lucida Handwriting</vt:lpstr>
      <vt:lpstr>Wingdings</vt:lpstr>
      <vt:lpstr>Office Theme</vt:lpstr>
      <vt:lpstr>  Pemahaman Penyusunan Proposal Kegiatan Kehumasan</vt:lpstr>
      <vt:lpstr>Sistematika Penyusunan Proposal</vt:lpstr>
      <vt:lpstr>Sistematika Penyusunan Proposal</vt:lpstr>
      <vt:lpstr>Sistematika Penyusunan Proposal</vt:lpstr>
      <vt:lpstr>Sistematika Penyusunan Proposal</vt:lpstr>
      <vt:lpstr>Sistematika Penyusunan Proposal</vt:lpstr>
      <vt:lpstr>Sistematika Penyusunan Proposal</vt:lpstr>
      <vt:lpstr>Sistematika Penyusunan Proposal</vt:lpstr>
      <vt:lpstr>Sistematika Penyusunan Proposal</vt:lpstr>
      <vt:lpstr>Sistematika Penyusunan Proposal</vt:lpstr>
      <vt:lpstr>Tugas Penyusunan Proposal Kegiatan Kehumasan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 KEWIRAUSAHAAN</dc:title>
  <dc:creator>owner</dc:creator>
  <cp:lastModifiedBy>Samsung</cp:lastModifiedBy>
  <cp:revision>90</cp:revision>
  <dcterms:created xsi:type="dcterms:W3CDTF">2016-01-12T13:10:19Z</dcterms:created>
  <dcterms:modified xsi:type="dcterms:W3CDTF">2018-05-14T03:46:45Z</dcterms:modified>
</cp:coreProperties>
</file>