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10" r:id="rId4"/>
    <p:sldId id="311" r:id="rId5"/>
    <p:sldId id="312" r:id="rId6"/>
    <p:sldId id="313" r:id="rId7"/>
    <p:sldId id="314" r:id="rId8"/>
    <p:sldId id="319" r:id="rId9"/>
    <p:sldId id="315" r:id="rId10"/>
    <p:sldId id="316" r:id="rId11"/>
    <p:sldId id="318" r:id="rId12"/>
    <p:sldId id="320" r:id="rId13"/>
    <p:sldId id="29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66"/>
    <a:srgbClr val="FFFF99"/>
    <a:srgbClr val="800000"/>
    <a:srgbClr val="00004B"/>
    <a:srgbClr val="003300"/>
    <a:srgbClr val="CCFF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70743" autoAdjust="0"/>
  </p:normalViewPr>
  <p:slideViewPr>
    <p:cSldViewPr>
      <p:cViewPr varScale="1">
        <p:scale>
          <a:sx n="52" d="100"/>
          <a:sy n="52" d="100"/>
        </p:scale>
        <p:origin x="4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23A31C-EAE8-4F57-807B-DC13487721AC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6F610-91C5-4E8C-826C-BCC79CF82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847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7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96F610-91C5-4E8C-826C-BCC79CF82FD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172200" cy="1470025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FFFF00"/>
                </a:solidFill>
                <a:latin typeface="Lucida Handwriting" pitchFamily="66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3886200"/>
            <a:ext cx="6172200" cy="838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417EF-5393-499D-A0B2-A13CB9F7CAA7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0"/>
            <a:ext cx="7620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417EF-5393-499D-A0B2-A13CB9F7CAA7}" type="datetimeFigureOut">
              <a:rPr lang="en-US" smtClean="0"/>
              <a:pPr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DCDAE-D1E0-4FFE-ABD7-6BBDC21D3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477000"/>
            <a:ext cx="9144000" cy="365760"/>
          </a:xfrm>
          <a:prstGeom prst="rect">
            <a:avLst/>
          </a:prstGeom>
          <a:solidFill>
            <a:srgbClr val="000099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>
                <a:solidFill>
                  <a:schemeClr val="tx2"/>
                </a:solidFill>
              </a:rPr>
              <a:t>Copyright @ 2016 </a:t>
            </a:r>
            <a:r>
              <a:rPr lang="en-US" sz="1000" b="1">
                <a:solidFill>
                  <a:schemeClr val="tx2"/>
                </a:solidFill>
              </a:rPr>
              <a:t>Universitas Esa Unggul</a:t>
            </a:r>
          </a:p>
          <a:p>
            <a:pPr algn="ctr"/>
            <a:r>
              <a:rPr lang="en-US" sz="1000">
                <a:solidFill>
                  <a:schemeClr val="tx2"/>
                </a:solidFill>
              </a:rPr>
              <a:t>By Pelaksana Akademik Matakuliah Universitas (</a:t>
            </a:r>
            <a:r>
              <a:rPr lang="en-US" sz="1000" b="1">
                <a:solidFill>
                  <a:schemeClr val="tx2"/>
                </a:solidFill>
              </a:rPr>
              <a:t>PAMU</a:t>
            </a:r>
            <a:r>
              <a:rPr lang="en-US" sz="1000">
                <a:solidFill>
                  <a:schemeClr val="tx2"/>
                </a:solidFill>
              </a:rPr>
              <a:t>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1828800"/>
            <a:ext cx="5482592" cy="1842120"/>
          </a:xfrm>
        </p:spPr>
        <p:txBody>
          <a:bodyPr>
            <a:normAutofit fontScale="90000"/>
          </a:bodyPr>
          <a:lstStyle/>
          <a:p>
            <a:br>
              <a:rPr lang="en-US" sz="4400" dirty="0"/>
            </a:br>
            <a:br>
              <a:rPr lang="en-US" sz="1300" dirty="0"/>
            </a:br>
            <a:r>
              <a:rPr lang="en-US" sz="4700" dirty="0"/>
              <a:t>Penyusunan Anggaran dan </a:t>
            </a:r>
            <a:r>
              <a:rPr lang="en-US" sz="4700" dirty="0" err="1"/>
              <a:t>Jadwal</a:t>
            </a:r>
            <a:r>
              <a:rPr lang="en-US" sz="4700" dirty="0"/>
              <a:t> </a:t>
            </a:r>
            <a:r>
              <a:rPr lang="en-US" sz="4700" dirty="0" err="1"/>
              <a:t>Kegiatan</a:t>
            </a:r>
            <a:r>
              <a:rPr lang="en-US" sz="4700" dirty="0"/>
              <a:t> PR</a:t>
            </a:r>
          </a:p>
        </p:txBody>
      </p:sp>
      <p:cxnSp>
        <p:nvCxnSpPr>
          <p:cNvPr id="4" name="Straight Connector 3"/>
          <p:cNvCxnSpPr>
            <a:stCxn id="6" idx="0"/>
            <a:endCxn id="6" idx="4"/>
          </p:cNvCxnSpPr>
          <p:nvPr/>
        </p:nvCxnSpPr>
        <p:spPr>
          <a:xfrm>
            <a:off x="1605521" y="1981200"/>
            <a:ext cx="1588" cy="1689720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6" idx="2"/>
            <a:endCxn id="6" idx="6"/>
          </p:cNvCxnSpPr>
          <p:nvPr/>
        </p:nvCxnSpPr>
        <p:spPr>
          <a:xfrm>
            <a:off x="762000" y="2826060"/>
            <a:ext cx="1687041" cy="1588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Group 14"/>
          <p:cNvGrpSpPr/>
          <p:nvPr/>
        </p:nvGrpSpPr>
        <p:grpSpPr>
          <a:xfrm>
            <a:off x="914400" y="2151888"/>
            <a:ext cx="1371600" cy="1324740"/>
            <a:chOff x="1066800" y="2256660"/>
            <a:chExt cx="1371600" cy="1324740"/>
          </a:xfrm>
        </p:grpSpPr>
        <p:sp>
          <p:nvSpPr>
            <p:cNvPr id="8" name="Rectangle 7"/>
            <p:cNvSpPr/>
            <p:nvPr/>
          </p:nvSpPr>
          <p:spPr>
            <a:xfrm>
              <a:off x="1066800" y="2286000"/>
              <a:ext cx="1371600" cy="12954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Isosceles Triangle 8"/>
            <p:cNvSpPr/>
            <p:nvPr/>
          </p:nvSpPr>
          <p:spPr>
            <a:xfrm>
              <a:off x="1737360" y="2256660"/>
              <a:ext cx="45719" cy="685800"/>
            </a:xfrm>
            <a:prstGeom prst="triangle">
              <a:avLst/>
            </a:prstGeom>
            <a:noFill/>
            <a:ln w="952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762000" y="1981200"/>
            <a:ext cx="1687041" cy="1689720"/>
          </a:xfrm>
          <a:custGeom>
            <a:avLst/>
            <a:gdLst>
              <a:gd name="G0" fmla="+- 2314 0 0"/>
              <a:gd name="G1" fmla="+- 21600 0 2314"/>
              <a:gd name="G2" fmla="+- 21600 0 23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2314" y="10800"/>
                </a:moveTo>
                <a:cubicBezTo>
                  <a:pt x="2314" y="15487"/>
                  <a:pt x="6113" y="19286"/>
                  <a:pt x="10800" y="19286"/>
                </a:cubicBezTo>
                <a:cubicBezTo>
                  <a:pt x="15487" y="19286"/>
                  <a:pt x="19286" y="15487"/>
                  <a:pt x="19286" y="10800"/>
                </a:cubicBezTo>
                <a:cubicBezTo>
                  <a:pt x="19286" y="6113"/>
                  <a:pt x="15487" y="2314"/>
                  <a:pt x="10800" y="2314"/>
                </a:cubicBezTo>
                <a:cubicBezTo>
                  <a:pt x="6113" y="2314"/>
                  <a:pt x="2314" y="6113"/>
                  <a:pt x="2314" y="10800"/>
                </a:cubicBezTo>
                <a:close/>
              </a:path>
            </a:pathLst>
          </a:custGeom>
          <a:solidFill>
            <a:srgbClr val="FFFF99"/>
          </a:solidFill>
          <a:ln w="12700">
            <a:solidFill>
              <a:srgbClr val="FF66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Wingdings" pitchFamily="2" charset="2"/>
              <a:buNone/>
            </a:pPr>
            <a:r>
              <a:rPr lang="de-DE" sz="7200" b="1" dirty="0">
                <a:solidFill>
                  <a:srgbClr val="800000"/>
                </a:solidFill>
                <a:latin typeface="Comic Sans MS" pitchFamily="66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500" dirty="0" err="1"/>
              <a:t>Jadwal</a:t>
            </a:r>
            <a:r>
              <a:rPr lang="en-US" sz="4500" dirty="0"/>
              <a:t> </a:t>
            </a:r>
            <a:r>
              <a:rPr lang="en-US" sz="4500" dirty="0" err="1"/>
              <a:t>Kegiatan</a:t>
            </a:r>
            <a:r>
              <a:rPr lang="en-US" sz="45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371600"/>
            <a:ext cx="8001000" cy="4419600"/>
          </a:xfrm>
          <a:prstGeom prst="rect">
            <a:avLst/>
          </a:prstGeom>
        </p:spPr>
        <p:txBody>
          <a:bodyPr/>
          <a:lstStyle/>
          <a:p>
            <a:r>
              <a:rPr lang="en-US" altLang="en-US" sz="3300" b="1" dirty="0"/>
              <a:t>2 </a:t>
            </a:r>
            <a:r>
              <a:rPr lang="en-US" altLang="en-US" sz="3300" b="1" dirty="0" err="1"/>
              <a:t>Pertimbangan</a:t>
            </a:r>
            <a:r>
              <a:rPr lang="en-US" altLang="en-US" sz="3300" b="1" dirty="0"/>
              <a:t> </a:t>
            </a:r>
            <a:r>
              <a:rPr lang="en-US" altLang="en-US" sz="3300" b="1" dirty="0" err="1"/>
              <a:t>dalam</a:t>
            </a:r>
            <a:r>
              <a:rPr lang="en-US" altLang="en-US" sz="3300" b="1" dirty="0"/>
              <a:t> </a:t>
            </a:r>
            <a:r>
              <a:rPr lang="en-US" altLang="en-US" sz="3300" b="1" dirty="0" err="1"/>
              <a:t>menyusun</a:t>
            </a:r>
            <a:r>
              <a:rPr lang="en-US" altLang="en-US" sz="3300" b="1" dirty="0"/>
              <a:t> </a:t>
            </a:r>
            <a:r>
              <a:rPr lang="en-US" altLang="en-US" sz="3300" b="1" dirty="0" err="1"/>
              <a:t>jadwal</a:t>
            </a:r>
            <a:r>
              <a:rPr lang="en-US" altLang="en-US" sz="3300" b="1" dirty="0"/>
              <a:t> </a:t>
            </a:r>
            <a:r>
              <a:rPr lang="en-US" altLang="en-US" sz="3300" b="1" dirty="0" err="1"/>
              <a:t>kegiatan</a:t>
            </a:r>
            <a:r>
              <a:rPr lang="en-US" altLang="en-US" sz="3300" b="1" dirty="0"/>
              <a:t> </a:t>
            </a:r>
            <a:r>
              <a:rPr lang="en-US" altLang="en-US" sz="3300" b="1" dirty="0" err="1"/>
              <a:t>menurut</a:t>
            </a:r>
            <a:r>
              <a:rPr lang="en-US" altLang="en-US" sz="3300" b="1" dirty="0"/>
              <a:t> </a:t>
            </a:r>
            <a:br>
              <a:rPr lang="en-US" altLang="en-US" sz="3300" b="1" dirty="0"/>
            </a:br>
            <a:r>
              <a:rPr lang="en-US" altLang="en-US" sz="3300" b="1" dirty="0"/>
              <a:t>Smith (2005) : </a:t>
            </a:r>
          </a:p>
          <a:p>
            <a:endParaRPr lang="en-US" altLang="en-US" sz="1200" b="1" dirty="0"/>
          </a:p>
          <a:p>
            <a:pPr marL="457200" indent="-288925">
              <a:buFont typeface="Arial" panose="020B0604020202020204" pitchFamily="34" charset="0"/>
              <a:buChar char="•"/>
            </a:pPr>
            <a:r>
              <a:rPr lang="en-US" altLang="en-US" sz="3300" dirty="0"/>
              <a:t>Waktu </a:t>
            </a:r>
            <a:r>
              <a:rPr lang="en-US" altLang="en-US" sz="3300" dirty="0" err="1"/>
              <a:t>sesungguhnya</a:t>
            </a:r>
            <a:r>
              <a:rPr lang="en-US" altLang="en-US" sz="3300" dirty="0"/>
              <a:t> yang </a:t>
            </a:r>
            <a:r>
              <a:rPr lang="en-US" altLang="en-US" sz="3300" dirty="0" err="1"/>
              <a:t>dibutuhkan</a:t>
            </a:r>
            <a:r>
              <a:rPr lang="en-US" altLang="en-US" sz="3300" dirty="0"/>
              <a:t> </a:t>
            </a:r>
            <a:r>
              <a:rPr lang="en-US" altLang="en-US" sz="3300" dirty="0" err="1"/>
              <a:t>untuk</a:t>
            </a:r>
            <a:r>
              <a:rPr lang="en-US" altLang="en-US" sz="3300" dirty="0"/>
              <a:t> </a:t>
            </a:r>
            <a:r>
              <a:rPr lang="en-US" altLang="en-US" sz="3300" dirty="0" err="1"/>
              <a:t>menjalankan</a:t>
            </a:r>
            <a:r>
              <a:rPr lang="en-US" altLang="en-US" sz="3300" dirty="0"/>
              <a:t> </a:t>
            </a:r>
            <a:r>
              <a:rPr lang="en-US" altLang="en-US" sz="3300" dirty="0" err="1"/>
              <a:t>tugas-tugas</a:t>
            </a:r>
            <a:r>
              <a:rPr lang="en-US" altLang="en-US" sz="3300" dirty="0"/>
              <a:t> </a:t>
            </a:r>
            <a:r>
              <a:rPr lang="en-US" altLang="en-US" sz="3300" dirty="0" err="1"/>
              <a:t>untuk</a:t>
            </a:r>
            <a:r>
              <a:rPr lang="en-US" altLang="en-US" sz="3300" dirty="0"/>
              <a:t> </a:t>
            </a:r>
            <a:r>
              <a:rPr lang="en-US" altLang="en-US" sz="3300" dirty="0" err="1"/>
              <a:t>mencapai</a:t>
            </a:r>
            <a:r>
              <a:rPr lang="en-US" altLang="en-US" sz="3300" dirty="0"/>
              <a:t> </a:t>
            </a:r>
            <a:r>
              <a:rPr lang="en-US" altLang="en-US" sz="3300" dirty="0" err="1"/>
              <a:t>tujuan</a:t>
            </a:r>
            <a:r>
              <a:rPr lang="en-US" altLang="en-US" sz="3300" dirty="0"/>
              <a:t> </a:t>
            </a:r>
            <a:r>
              <a:rPr lang="en-US" altLang="en-US" sz="3300" dirty="0" err="1"/>
              <a:t>kegiatan</a:t>
            </a:r>
            <a:endParaRPr lang="en-US" altLang="en-US" sz="3300" dirty="0"/>
          </a:p>
          <a:p>
            <a:pPr marL="457200" indent="-288925">
              <a:buFont typeface="Arial" panose="020B0604020202020204" pitchFamily="34" charset="0"/>
              <a:buChar char="•"/>
            </a:pPr>
            <a:r>
              <a:rPr lang="en-US" altLang="en-US" sz="3300" dirty="0" err="1"/>
              <a:t>Berbagai</a:t>
            </a:r>
            <a:r>
              <a:rPr lang="en-US" altLang="en-US" sz="3300" dirty="0"/>
              <a:t> </a:t>
            </a:r>
            <a:r>
              <a:rPr lang="en-US" altLang="en-US" sz="3300" dirty="0" err="1"/>
              <a:t>pola</a:t>
            </a:r>
            <a:r>
              <a:rPr lang="en-US" altLang="en-US" sz="3300" dirty="0"/>
              <a:t> </a:t>
            </a:r>
            <a:r>
              <a:rPr lang="en-US" altLang="en-US" sz="3300" dirty="0" err="1"/>
              <a:t>atau</a:t>
            </a:r>
            <a:r>
              <a:rPr lang="en-US" altLang="en-US" sz="3300" dirty="0"/>
              <a:t> </a:t>
            </a:r>
            <a:r>
              <a:rPr lang="en-US" altLang="en-US" sz="3300" dirty="0" err="1"/>
              <a:t>jenis</a:t>
            </a:r>
            <a:r>
              <a:rPr lang="en-US" altLang="en-US" sz="3300" dirty="0"/>
              <a:t> </a:t>
            </a:r>
            <a:r>
              <a:rPr lang="en-US" altLang="en-US" sz="3300" dirty="0" err="1"/>
              <a:t>serta</a:t>
            </a:r>
            <a:r>
              <a:rPr lang="en-US" altLang="en-US" sz="3300" dirty="0"/>
              <a:t> </a:t>
            </a:r>
            <a:r>
              <a:rPr lang="en-US" altLang="en-US" sz="3300" dirty="0" err="1"/>
              <a:t>frekuensi</a:t>
            </a:r>
            <a:r>
              <a:rPr lang="en-US" altLang="en-US" sz="3300" dirty="0"/>
              <a:t> </a:t>
            </a:r>
            <a:r>
              <a:rPr lang="en-US" altLang="en-US" sz="3300" dirty="0" err="1"/>
              <a:t>kegiatan</a:t>
            </a:r>
            <a:r>
              <a:rPr lang="en-US" altLang="en-US" sz="3300" dirty="0"/>
              <a:t> yang </a:t>
            </a:r>
            <a:r>
              <a:rPr lang="en-US" altLang="en-US" sz="3300" dirty="0" err="1"/>
              <a:t>akan</a:t>
            </a:r>
            <a:r>
              <a:rPr lang="en-US" altLang="en-US" sz="3300" dirty="0"/>
              <a:t> </a:t>
            </a:r>
            <a:r>
              <a:rPr lang="en-US" altLang="en-US" sz="3300" dirty="0" err="1"/>
              <a:t>dilakukan</a:t>
            </a:r>
            <a:endParaRPr lang="en-US" altLang="en-US" sz="3300" dirty="0"/>
          </a:p>
          <a:p>
            <a:endParaRPr lang="en-US" altLang="en-US" sz="3200" b="1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401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500" dirty="0" err="1"/>
              <a:t>Jadwal</a:t>
            </a:r>
            <a:r>
              <a:rPr lang="en-US" sz="4500" dirty="0"/>
              <a:t> </a:t>
            </a:r>
            <a:r>
              <a:rPr lang="en-US" sz="4500" dirty="0" err="1"/>
              <a:t>Kegiatan</a:t>
            </a:r>
            <a:r>
              <a:rPr lang="en-US" sz="45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371600"/>
            <a:ext cx="8001000" cy="4419600"/>
          </a:xfrm>
          <a:prstGeom prst="rect">
            <a:avLst/>
          </a:prstGeom>
        </p:spPr>
        <p:txBody>
          <a:bodyPr/>
          <a:lstStyle/>
          <a:p>
            <a:r>
              <a:rPr lang="en-US" altLang="en-US" sz="3400" b="1" dirty="0"/>
              <a:t>Cara-</a:t>
            </a:r>
            <a:r>
              <a:rPr lang="en-US" altLang="en-US" sz="3400" b="1" dirty="0" err="1"/>
              <a:t>cara</a:t>
            </a:r>
            <a:r>
              <a:rPr lang="en-US" altLang="en-US" sz="3400" b="1" dirty="0"/>
              <a:t> yang </a:t>
            </a:r>
            <a:r>
              <a:rPr lang="en-US" altLang="en-US" sz="3400" b="1" dirty="0" err="1"/>
              <a:t>dapat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digunakan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dalam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menyusun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jadwal</a:t>
            </a:r>
            <a:r>
              <a:rPr lang="en-US" altLang="en-US" sz="3400" b="1" dirty="0"/>
              <a:t> </a:t>
            </a:r>
            <a:r>
              <a:rPr lang="en-US" altLang="en-US" sz="3400" b="1" dirty="0" err="1"/>
              <a:t>kegiatan</a:t>
            </a:r>
            <a:r>
              <a:rPr lang="en-US" altLang="en-US" sz="3400" b="1" dirty="0"/>
              <a:t>:</a:t>
            </a:r>
          </a:p>
          <a:p>
            <a:endParaRPr lang="en-US" altLang="en-US" sz="1600" b="1" dirty="0"/>
          </a:p>
          <a:p>
            <a:pPr marL="457200" indent="-344488">
              <a:buFont typeface="Arial" panose="020B0604020202020204" pitchFamily="34" charset="0"/>
              <a:buChar char="•"/>
            </a:pPr>
            <a:r>
              <a:rPr lang="en-US" altLang="en-US" sz="3400" dirty="0"/>
              <a:t>Mundur </a:t>
            </a:r>
            <a:r>
              <a:rPr lang="en-US" altLang="en-US" sz="3400" dirty="0" err="1"/>
              <a:t>ke</a:t>
            </a:r>
            <a:r>
              <a:rPr lang="en-US" altLang="en-US" sz="3400" dirty="0"/>
              <a:t> </a:t>
            </a:r>
            <a:r>
              <a:rPr lang="en-US" altLang="en-US" sz="3400" dirty="0" err="1"/>
              <a:t>belakang</a:t>
            </a:r>
            <a:r>
              <a:rPr lang="en-US" altLang="en-US" sz="3400" dirty="0"/>
              <a:t> </a:t>
            </a:r>
            <a:r>
              <a:rPr lang="en-US" altLang="en-US" sz="3400" dirty="0" err="1"/>
              <a:t>dari</a:t>
            </a:r>
            <a:r>
              <a:rPr lang="en-US" altLang="en-US" sz="3400" dirty="0"/>
              <a:t> </a:t>
            </a:r>
            <a:r>
              <a:rPr lang="en-US" altLang="en-US" sz="3400" dirty="0" err="1"/>
              <a:t>tanggal</a:t>
            </a:r>
            <a:r>
              <a:rPr lang="en-US" altLang="en-US" sz="3400" dirty="0"/>
              <a:t> </a:t>
            </a:r>
            <a:r>
              <a:rPr lang="en-US" altLang="en-US" sz="3400" dirty="0" err="1"/>
              <a:t>kegiatan</a:t>
            </a:r>
            <a:r>
              <a:rPr lang="en-US" altLang="en-US" sz="3400" dirty="0"/>
              <a:t> yang </a:t>
            </a:r>
            <a:r>
              <a:rPr lang="en-US" altLang="en-US" sz="3400" dirty="0" err="1"/>
              <a:t>telah</a:t>
            </a:r>
            <a:r>
              <a:rPr lang="en-US" altLang="en-US" sz="3400" dirty="0"/>
              <a:t> </a:t>
            </a:r>
            <a:r>
              <a:rPr lang="en-US" altLang="en-US" sz="3400" dirty="0" err="1"/>
              <a:t>ditentukan</a:t>
            </a:r>
            <a:r>
              <a:rPr lang="en-US" altLang="en-US" sz="3400" dirty="0"/>
              <a:t>, </a:t>
            </a:r>
            <a:r>
              <a:rPr lang="en-US" altLang="en-US" sz="3400" dirty="0" err="1"/>
              <a:t>atau</a:t>
            </a:r>
            <a:endParaRPr lang="en-US" altLang="en-US" sz="3400" dirty="0"/>
          </a:p>
          <a:p>
            <a:pPr marL="457200" indent="-344488">
              <a:buFont typeface="Arial" panose="020B0604020202020204" pitchFamily="34" charset="0"/>
              <a:buChar char="•"/>
            </a:pPr>
            <a:r>
              <a:rPr lang="en-US" altLang="en-US" sz="3400" dirty="0" err="1"/>
              <a:t>Memetakan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setiap</a:t>
            </a:r>
            <a:r>
              <a:rPr lang="en-US" altLang="en-US" sz="3400" dirty="0"/>
              <a:t> </a:t>
            </a:r>
            <a:r>
              <a:rPr lang="en-US" altLang="en-US" sz="3400" dirty="0" err="1"/>
              <a:t>kegiatan</a:t>
            </a:r>
            <a:r>
              <a:rPr lang="en-US" altLang="en-US" sz="3400" dirty="0"/>
              <a:t> yang </a:t>
            </a:r>
            <a:r>
              <a:rPr lang="en-US" altLang="en-US" sz="3400" dirty="0" err="1"/>
              <a:t>telah</a:t>
            </a:r>
            <a:r>
              <a:rPr lang="en-US" altLang="en-US" sz="3400" dirty="0"/>
              <a:t> </a:t>
            </a:r>
            <a:r>
              <a:rPr lang="en-US" altLang="en-US" sz="3400" dirty="0" err="1"/>
              <a:t>teridentifikasi</a:t>
            </a:r>
            <a:r>
              <a:rPr lang="en-US" altLang="en-US" sz="3400" dirty="0"/>
              <a:t> </a:t>
            </a:r>
            <a:r>
              <a:rPr lang="en-US" altLang="en-US" sz="3400" dirty="0" err="1"/>
              <a:t>dalam</a:t>
            </a:r>
            <a:r>
              <a:rPr lang="en-US" altLang="en-US" sz="3400" dirty="0"/>
              <a:t> </a:t>
            </a:r>
            <a:r>
              <a:rPr lang="en-US" altLang="en-US" sz="3400" i="1" dirty="0"/>
              <a:t>flow chart </a:t>
            </a:r>
            <a:r>
              <a:rPr lang="en-US" altLang="en-US" sz="3400" dirty="0"/>
              <a:t>(peta </a:t>
            </a:r>
            <a:r>
              <a:rPr lang="en-US" altLang="en-US" sz="3400" dirty="0" err="1"/>
              <a:t>aliran</a:t>
            </a:r>
            <a:r>
              <a:rPr lang="en-US" altLang="en-US" sz="3400" dirty="0"/>
              <a:t> </a:t>
            </a:r>
            <a:r>
              <a:rPr lang="en-US" altLang="en-US" sz="3400" dirty="0" err="1"/>
              <a:t>kegiatan</a:t>
            </a:r>
            <a:r>
              <a:rPr lang="en-US" altLang="en-US" sz="3400" dirty="0"/>
              <a:t>)</a:t>
            </a:r>
          </a:p>
          <a:p>
            <a:endParaRPr lang="en-US" altLang="en-US" sz="3200" b="1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66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500" dirty="0" err="1"/>
              <a:t>Jadwal</a:t>
            </a:r>
            <a:r>
              <a:rPr lang="en-US" sz="4500" dirty="0"/>
              <a:t> </a:t>
            </a:r>
            <a:r>
              <a:rPr lang="en-US" sz="4500" dirty="0" err="1"/>
              <a:t>Kegiatan</a:t>
            </a:r>
            <a:r>
              <a:rPr lang="en-US" sz="45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19200"/>
            <a:ext cx="8001000" cy="4572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altLang="en-US" sz="3400" b="1" dirty="0" err="1"/>
              <a:t>Contoh</a:t>
            </a:r>
            <a:r>
              <a:rPr lang="en-US" altLang="en-US" sz="3400" b="1" dirty="0"/>
              <a:t> </a:t>
            </a:r>
            <a:r>
              <a:rPr lang="en-US" altLang="en-US" sz="3400" b="1" i="1" dirty="0"/>
              <a:t>Flow Chart</a:t>
            </a:r>
          </a:p>
          <a:p>
            <a:endParaRPr lang="en-US" altLang="en-US" sz="1600" b="1" dirty="0"/>
          </a:p>
          <a:p>
            <a:endParaRPr lang="en-US" altLang="en-US" sz="3200" b="1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AD39F1-49DF-44E8-AF68-ED293F7CF6F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7391400" cy="426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8776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743200"/>
            <a:ext cx="7010400" cy="1752600"/>
          </a:xfrm>
        </p:spPr>
        <p:txBody>
          <a:bodyPr>
            <a:normAutofit/>
          </a:bodyPr>
          <a:lstStyle/>
          <a:p>
            <a:r>
              <a:rPr lang="en-US" sz="5000" dirty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6078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Penyusunan Anggaran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219200"/>
            <a:ext cx="7391400" cy="4572000"/>
          </a:xfrm>
          <a:prstGeom prst="rect">
            <a:avLst/>
          </a:prstGeom>
        </p:spPr>
        <p:txBody>
          <a:bodyPr/>
          <a:lstStyle/>
          <a:p>
            <a:r>
              <a:rPr lang="en-US" altLang="en-US" sz="3300" dirty="0"/>
              <a:t>Anggaran </a:t>
            </a:r>
            <a:r>
              <a:rPr lang="en-US" altLang="en-US" sz="3300" dirty="0" err="1"/>
              <a:t>dialokasikan</a:t>
            </a:r>
            <a:r>
              <a:rPr lang="en-US" altLang="en-US" sz="3300" dirty="0"/>
              <a:t> </a:t>
            </a:r>
            <a:r>
              <a:rPr lang="en-US" altLang="en-US" sz="3300" dirty="0" err="1"/>
              <a:t>berdasarkan</a:t>
            </a:r>
            <a:r>
              <a:rPr lang="en-US" altLang="en-US" sz="3300" dirty="0"/>
              <a:t> </a:t>
            </a:r>
            <a:r>
              <a:rPr lang="en-US" altLang="en-US" sz="3300" dirty="0" err="1"/>
              <a:t>jumlah</a:t>
            </a:r>
            <a:r>
              <a:rPr lang="en-US" altLang="en-US" sz="3300" dirty="0"/>
              <a:t> </a:t>
            </a:r>
            <a:r>
              <a:rPr lang="en-US" altLang="en-US" sz="3300" dirty="0" err="1"/>
              <a:t>keseluruhan</a:t>
            </a:r>
            <a:r>
              <a:rPr lang="en-US" altLang="en-US" sz="3300" dirty="0"/>
              <a:t> </a:t>
            </a:r>
            <a:r>
              <a:rPr lang="en-US" altLang="en-US" sz="3300" dirty="0" err="1"/>
              <a:t>anggaran</a:t>
            </a:r>
            <a:r>
              <a:rPr lang="en-US" altLang="en-US" sz="3300" dirty="0"/>
              <a:t> perusahaan yang </a:t>
            </a:r>
            <a:r>
              <a:rPr lang="en-US" altLang="en-US" sz="3300" dirty="0" err="1"/>
              <a:t>tersedia</a:t>
            </a:r>
            <a:r>
              <a:rPr lang="en-US" altLang="en-US" sz="3300" dirty="0"/>
              <a:t>. </a:t>
            </a:r>
            <a:r>
              <a:rPr lang="en-US" altLang="en-US" sz="3300" dirty="0" err="1"/>
              <a:t>Biasanya</a:t>
            </a:r>
            <a:r>
              <a:rPr lang="en-US" altLang="en-US" sz="3300" dirty="0"/>
              <a:t> </a:t>
            </a:r>
            <a:r>
              <a:rPr lang="en-US" altLang="en-US" sz="3300" dirty="0" err="1"/>
              <a:t>dalam</a:t>
            </a:r>
            <a:r>
              <a:rPr lang="en-US" altLang="en-US" sz="3300" dirty="0"/>
              <a:t> </a:t>
            </a:r>
            <a:r>
              <a:rPr lang="en-US" altLang="en-US" sz="3300" dirty="0" err="1"/>
              <a:t>bentuk</a:t>
            </a:r>
            <a:r>
              <a:rPr lang="en-US" altLang="en-US" sz="3300" dirty="0"/>
              <a:t> </a:t>
            </a:r>
            <a:r>
              <a:rPr lang="en-US" altLang="en-US" sz="3300" dirty="0" err="1"/>
              <a:t>persentase</a:t>
            </a:r>
            <a:r>
              <a:rPr lang="en-US" altLang="en-US" sz="3300" dirty="0"/>
              <a:t> </a:t>
            </a:r>
            <a:r>
              <a:rPr lang="en-US" altLang="en-US" sz="3300" dirty="0" err="1"/>
              <a:t>dari</a:t>
            </a:r>
            <a:r>
              <a:rPr lang="en-US" altLang="en-US" sz="3300" dirty="0"/>
              <a:t> </a:t>
            </a:r>
            <a:r>
              <a:rPr lang="en-US" altLang="en-US" sz="3300" dirty="0" err="1"/>
              <a:t>seluruh</a:t>
            </a:r>
            <a:r>
              <a:rPr lang="en-US" altLang="en-US" sz="3300" dirty="0"/>
              <a:t> </a:t>
            </a:r>
            <a:r>
              <a:rPr lang="en-US" altLang="en-US" sz="3300" dirty="0" err="1"/>
              <a:t>anggaran</a:t>
            </a:r>
            <a:r>
              <a:rPr lang="en-US" altLang="en-US" sz="3300" dirty="0"/>
              <a:t> </a:t>
            </a:r>
            <a:r>
              <a:rPr lang="en-US" altLang="en-US" sz="3300" dirty="0" err="1"/>
              <a:t>operasional</a:t>
            </a:r>
            <a:r>
              <a:rPr lang="en-US" altLang="en-US" sz="3300" dirty="0"/>
              <a:t> yang </a:t>
            </a:r>
            <a:r>
              <a:rPr lang="en-US" altLang="en-US" sz="3300" dirty="0" err="1"/>
              <a:t>dikeluarkan</a:t>
            </a:r>
            <a:r>
              <a:rPr lang="en-US" altLang="en-US" sz="3300" dirty="0"/>
              <a:t> perusahaan</a:t>
            </a:r>
          </a:p>
          <a:p>
            <a:endParaRPr lang="en-US" sz="2550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  <p:pic>
        <p:nvPicPr>
          <p:cNvPr id="5" name="Picture 4" descr="Related image">
            <a:extLst>
              <a:ext uri="{FF2B5EF4-FFF2-40B4-BE49-F238E27FC236}">
                <a16:creationId xmlns:a16="http://schemas.microsoft.com/office/drawing/2014/main" id="{6CABBB08-C803-4F99-9A23-8114063389B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333875"/>
            <a:ext cx="5715000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Penyusunan Anggaran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295400"/>
            <a:ext cx="7391400" cy="4495800"/>
          </a:xfrm>
          <a:prstGeom prst="rect">
            <a:avLst/>
          </a:prstGeom>
        </p:spPr>
        <p:txBody>
          <a:bodyPr/>
          <a:lstStyle/>
          <a:p>
            <a:r>
              <a:rPr lang="en-US" altLang="en-US" sz="3600" dirty="0"/>
              <a:t>Anggaran </a:t>
            </a:r>
            <a:r>
              <a:rPr lang="en-US" altLang="en-US" sz="3600" dirty="0" err="1"/>
              <a:t>disusun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berdasarkan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keperluan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untuk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bersaing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dengan</a:t>
            </a:r>
            <a:r>
              <a:rPr lang="en-US" altLang="en-US" sz="3600" dirty="0"/>
              <a:t> perusahaan </a:t>
            </a:r>
            <a:r>
              <a:rPr lang="en-US" altLang="en-US" sz="3600" dirty="0" err="1"/>
              <a:t>saingan</a:t>
            </a:r>
            <a:r>
              <a:rPr lang="en-US" altLang="en-US" sz="3600" dirty="0"/>
              <a:t>. </a:t>
            </a:r>
            <a:r>
              <a:rPr lang="en-US" altLang="en-US" sz="3600" dirty="0" err="1"/>
              <a:t>Namun</a:t>
            </a:r>
            <a:r>
              <a:rPr lang="en-US" altLang="en-US" sz="3600" dirty="0"/>
              <a:t> model </a:t>
            </a:r>
            <a:r>
              <a:rPr lang="en-US" altLang="en-US" sz="3600" dirty="0" err="1"/>
              <a:t>seperti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ini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agak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jarang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digunakan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dalam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konteks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kehumasan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karena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kegiatan</a:t>
            </a:r>
            <a:r>
              <a:rPr lang="en-US" altLang="en-US" sz="3600" dirty="0"/>
              <a:t> </a:t>
            </a:r>
            <a:r>
              <a:rPr lang="id-ID" altLang="en-US" sz="3600" dirty="0"/>
              <a:t>PR</a:t>
            </a:r>
            <a:r>
              <a:rPr lang="en-US" altLang="en-US" sz="3600" dirty="0"/>
              <a:t> </a:t>
            </a:r>
            <a:r>
              <a:rPr lang="en-US" altLang="en-US" sz="3600" dirty="0" err="1"/>
              <a:t>agak</a:t>
            </a:r>
            <a:r>
              <a:rPr lang="en-US" altLang="en-US" sz="3600" dirty="0"/>
              <a:t> </a:t>
            </a:r>
            <a:r>
              <a:rPr lang="en-US" altLang="en-US" sz="3600" dirty="0" err="1"/>
              <a:t>berbeda</a:t>
            </a:r>
            <a:r>
              <a:rPr lang="en-US" altLang="en-US" sz="3600" dirty="0"/>
              <a:t> </a:t>
            </a:r>
            <a:r>
              <a:rPr lang="en-US" altLang="en-US" sz="3600" dirty="0" err="1"/>
              <a:t>dengan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kegiatan</a:t>
            </a:r>
            <a:r>
              <a:rPr lang="en-US" altLang="en-US" sz="3600" dirty="0"/>
              <a:t> </a:t>
            </a:r>
            <a:r>
              <a:rPr lang="en-US" altLang="en-US" sz="3600" dirty="0" err="1"/>
              <a:t>pemasaran</a:t>
            </a:r>
            <a:r>
              <a:rPr lang="en-US" altLang="en-US" sz="3600" dirty="0"/>
              <a:t>.</a:t>
            </a:r>
          </a:p>
          <a:p>
            <a:endParaRPr lang="en-US" altLang="en-US" sz="3300" dirty="0"/>
          </a:p>
          <a:p>
            <a:endParaRPr lang="en-US" sz="2550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60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Penyusunan Anggaran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95400"/>
            <a:ext cx="8001000" cy="4495800"/>
          </a:xfrm>
          <a:prstGeom prst="rect">
            <a:avLst/>
          </a:prstGeom>
        </p:spPr>
        <p:txBody>
          <a:bodyPr/>
          <a:lstStyle/>
          <a:p>
            <a:r>
              <a:rPr lang="en-US" altLang="en-US" sz="3100" dirty="0"/>
              <a:t>Anggaran </a:t>
            </a:r>
            <a:r>
              <a:rPr lang="en-US" altLang="en-US" sz="3100" dirty="0" err="1"/>
              <a:t>disusun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berdasarkan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seluruh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keperluan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kegiatan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kehumasan</a:t>
            </a:r>
            <a:r>
              <a:rPr lang="en-US" altLang="en-US" sz="3100" dirty="0"/>
              <a:t> yang </a:t>
            </a:r>
            <a:r>
              <a:rPr lang="en-US" altLang="en-US" sz="3100" dirty="0" err="1"/>
              <a:t>ada</a:t>
            </a:r>
            <a:r>
              <a:rPr lang="en-US" altLang="en-US" sz="3100" dirty="0"/>
              <a:t>. </a:t>
            </a:r>
            <a:r>
              <a:rPr lang="en-US" altLang="en-US" sz="3100" dirty="0" err="1"/>
              <a:t>Sebelum</a:t>
            </a:r>
            <a:r>
              <a:rPr lang="en-US" altLang="en-US" sz="3100" dirty="0"/>
              <a:t> </a:t>
            </a:r>
            <a:r>
              <a:rPr lang="en-US" altLang="en-US" sz="3100" dirty="0" err="1"/>
              <a:t>menyusun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anggaran</a:t>
            </a:r>
            <a:r>
              <a:rPr lang="en-US" altLang="en-US" sz="3100" dirty="0"/>
              <a:t>, </a:t>
            </a:r>
            <a:r>
              <a:rPr lang="en-US" altLang="en-US" sz="3100" dirty="0" err="1"/>
              <a:t>bagian</a:t>
            </a:r>
            <a:r>
              <a:rPr lang="en-US" altLang="en-US" sz="3100" dirty="0"/>
              <a:t> </a:t>
            </a:r>
            <a:r>
              <a:rPr lang="id-ID" altLang="en-US" sz="3100" dirty="0"/>
              <a:t>PR</a:t>
            </a:r>
            <a:r>
              <a:rPr lang="en-US" altLang="en-US" sz="3100" dirty="0"/>
              <a:t> </a:t>
            </a:r>
            <a:r>
              <a:rPr lang="en-US" altLang="en-US" sz="3100" dirty="0" err="1"/>
              <a:t>terlebih</a:t>
            </a:r>
            <a:r>
              <a:rPr lang="en-US" altLang="en-US" sz="3100" dirty="0"/>
              <a:t> </a:t>
            </a:r>
            <a:r>
              <a:rPr lang="en-US" altLang="en-US" sz="3100" dirty="0" err="1"/>
              <a:t>dahulu</a:t>
            </a:r>
            <a:r>
              <a:rPr lang="en-US" altLang="en-US" sz="3100" dirty="0"/>
              <a:t> </a:t>
            </a:r>
            <a:r>
              <a:rPr lang="en-US" altLang="en-US" sz="3100" dirty="0" err="1"/>
              <a:t>menganalisis</a:t>
            </a:r>
            <a:r>
              <a:rPr lang="en-US" altLang="en-US" sz="3100" dirty="0"/>
              <a:t> dan </a:t>
            </a:r>
            <a:r>
              <a:rPr lang="en-US" altLang="en-US" sz="3100" dirty="0" err="1"/>
              <a:t>menyusun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rencana</a:t>
            </a:r>
            <a:r>
              <a:rPr lang="en-US" altLang="en-US" sz="3100" dirty="0"/>
              <a:t> program yang </a:t>
            </a:r>
            <a:r>
              <a:rPr lang="en-US" altLang="en-US" sz="3100" dirty="0" err="1"/>
              <a:t>akan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dijalankan</a:t>
            </a:r>
            <a:endParaRPr lang="en-US" altLang="en-US" sz="3100" dirty="0"/>
          </a:p>
          <a:p>
            <a:endParaRPr lang="en-US" altLang="en-US" sz="1400" dirty="0"/>
          </a:p>
          <a:p>
            <a:r>
              <a:rPr lang="en-US" altLang="en-US" sz="3100" dirty="0"/>
              <a:t>Anggaran </a:t>
            </a:r>
            <a:r>
              <a:rPr lang="en-US" altLang="en-US" sz="3100" dirty="0" err="1"/>
              <a:t>disusun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berdasarkan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kemungkinan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keuntungan</a:t>
            </a:r>
            <a:r>
              <a:rPr lang="en-US" altLang="en-US" sz="3100" dirty="0"/>
              <a:t> yang </a:t>
            </a:r>
            <a:r>
              <a:rPr lang="en-US" altLang="en-US" sz="3100" dirty="0" err="1"/>
              <a:t>diperoleh</a:t>
            </a:r>
            <a:r>
              <a:rPr lang="en-US" altLang="en-US" sz="3100" dirty="0"/>
              <a:t> perusahaan/ </a:t>
            </a:r>
            <a:r>
              <a:rPr lang="en-US" altLang="en-US" sz="3100" dirty="0" err="1"/>
              <a:t>organisasi</a:t>
            </a:r>
            <a:r>
              <a:rPr lang="en-US" altLang="en-US" sz="3100" dirty="0"/>
              <a:t>.</a:t>
            </a:r>
          </a:p>
          <a:p>
            <a:endParaRPr lang="en-US" altLang="en-US" sz="3300" dirty="0"/>
          </a:p>
          <a:p>
            <a:endParaRPr lang="en-US" sz="2550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52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Penyusunan Anggaran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447800"/>
            <a:ext cx="8001000" cy="4343400"/>
          </a:xfrm>
          <a:prstGeom prst="rect">
            <a:avLst/>
          </a:prstGeom>
        </p:spPr>
        <p:txBody>
          <a:bodyPr/>
          <a:lstStyle/>
          <a:p>
            <a:r>
              <a:rPr lang="en-US" altLang="en-US" sz="3100" b="1" dirty="0" err="1"/>
              <a:t>Kategori</a:t>
            </a:r>
            <a:r>
              <a:rPr lang="en-US" altLang="en-US" sz="3100" b="1" dirty="0"/>
              <a:t> Anggaran </a:t>
            </a:r>
            <a:r>
              <a:rPr lang="en-US" altLang="en-US" sz="3100" b="1" dirty="0" err="1"/>
              <a:t>Ke</a:t>
            </a:r>
            <a:r>
              <a:rPr lang="id-ID" altLang="en-US" sz="3100" b="1" dirty="0"/>
              <a:t>giatan P</a:t>
            </a:r>
            <a:r>
              <a:rPr lang="en-US" altLang="en-US" sz="3100" b="1" dirty="0"/>
              <a:t>R (Smith, 2005):</a:t>
            </a:r>
          </a:p>
          <a:p>
            <a:endParaRPr lang="en-US" altLang="en-US" sz="1600" b="1" dirty="0"/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en-US" sz="3100" b="1" dirty="0" err="1"/>
              <a:t>Personalia</a:t>
            </a:r>
            <a:r>
              <a:rPr lang="en-US" altLang="en-US" sz="3100" b="1" dirty="0"/>
              <a:t>: </a:t>
            </a:r>
            <a:r>
              <a:rPr lang="en-US" altLang="en-US" sz="3100" dirty="0" err="1"/>
              <a:t>yaitu</a:t>
            </a:r>
            <a:r>
              <a:rPr lang="en-US" altLang="en-US" sz="3100" dirty="0"/>
              <a:t> </a:t>
            </a:r>
            <a:r>
              <a:rPr lang="en-US" altLang="en-US" sz="3100" dirty="0" err="1"/>
              <a:t>pengeluaran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untuk</a:t>
            </a:r>
            <a:r>
              <a:rPr lang="en-US" altLang="en-US" sz="3100" dirty="0"/>
              <a:t> orang-orang yang </a:t>
            </a:r>
            <a:r>
              <a:rPr lang="en-US" altLang="en-US" sz="3100" dirty="0" err="1"/>
              <a:t>terlibat</a:t>
            </a:r>
            <a:r>
              <a:rPr lang="en-US" altLang="en-US" sz="3100" dirty="0"/>
              <a:t> </a:t>
            </a:r>
            <a:r>
              <a:rPr lang="en-US" altLang="en-US" sz="3100" dirty="0" err="1"/>
              <a:t>dalam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kegiatan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kehumasan</a:t>
            </a:r>
            <a:endParaRPr lang="en-US" altLang="en-US" sz="3100" dirty="0"/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endParaRPr lang="en-US" altLang="en-US" sz="1000" dirty="0"/>
          </a:p>
          <a:p>
            <a:pPr marL="457200" indent="-457200">
              <a:lnSpc>
                <a:spcPct val="90000"/>
              </a:lnSpc>
              <a:buFontTx/>
              <a:buAutoNum type="arabicPeriod"/>
            </a:pPr>
            <a:r>
              <a:rPr lang="en-US" altLang="en-US" sz="3100" b="1" dirty="0" err="1"/>
              <a:t>Bahan-bahan</a:t>
            </a:r>
            <a:r>
              <a:rPr lang="en-US" altLang="en-US" sz="3100" b="1" dirty="0"/>
              <a:t> </a:t>
            </a:r>
            <a:r>
              <a:rPr lang="en-US" altLang="en-US" sz="3100" b="1" dirty="0" err="1"/>
              <a:t>Materi</a:t>
            </a:r>
            <a:r>
              <a:rPr lang="en-US" altLang="en-US" sz="3100" b="1" dirty="0"/>
              <a:t>: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berupa</a:t>
            </a:r>
            <a:r>
              <a:rPr lang="en-US" altLang="en-US" sz="3100" dirty="0"/>
              <a:t> </a:t>
            </a:r>
            <a:r>
              <a:rPr lang="en-US" altLang="en-US" sz="3100" dirty="0" err="1"/>
              <a:t>bahan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atau</a:t>
            </a:r>
            <a:r>
              <a:rPr lang="en-US" altLang="en-US" sz="3100" dirty="0"/>
              <a:t> </a:t>
            </a:r>
            <a:r>
              <a:rPr lang="en-US" altLang="en-US" sz="3100" dirty="0" err="1"/>
              <a:t>materi</a:t>
            </a:r>
            <a:r>
              <a:rPr lang="en-US" altLang="en-US" sz="3100" dirty="0"/>
              <a:t> yang </a:t>
            </a:r>
            <a:r>
              <a:rPr lang="en-US" altLang="en-US" sz="3100" dirty="0" err="1"/>
              <a:t>digunakan</a:t>
            </a:r>
            <a:r>
              <a:rPr lang="en-US" altLang="en-US" sz="3100" dirty="0"/>
              <a:t> </a:t>
            </a:r>
            <a:r>
              <a:rPr lang="en-US" altLang="en-US" sz="3100" dirty="0" err="1"/>
              <a:t>untuk</a:t>
            </a:r>
            <a:r>
              <a:rPr lang="en-US" altLang="en-US" sz="3100" dirty="0"/>
              <a:t> </a:t>
            </a:r>
            <a:r>
              <a:rPr lang="en-US" altLang="en-US" sz="3100" dirty="0" err="1"/>
              <a:t>kepentingan</a:t>
            </a:r>
            <a:r>
              <a:rPr lang="en-US" altLang="en-US" sz="3100" dirty="0"/>
              <a:t> program, </a:t>
            </a:r>
            <a:r>
              <a:rPr lang="en-US" altLang="en-US" sz="3100" dirty="0" err="1"/>
              <a:t>seperti</a:t>
            </a:r>
            <a:r>
              <a:rPr lang="en-US" altLang="en-US" sz="3100" dirty="0"/>
              <a:t> ATK, </a:t>
            </a:r>
            <a:r>
              <a:rPr lang="en-US" altLang="en-US" sz="3100" dirty="0" err="1"/>
              <a:t>alat-alat</a:t>
            </a:r>
            <a:r>
              <a:rPr lang="en-US" altLang="en-US" sz="3100" dirty="0"/>
              <a:t> </a:t>
            </a:r>
            <a:r>
              <a:rPr lang="en-US" altLang="en-US" sz="3100" dirty="0" err="1"/>
              <a:t>produksi</a:t>
            </a:r>
            <a:r>
              <a:rPr lang="en-US" altLang="en-US" sz="3100" dirty="0"/>
              <a:t>, </a:t>
            </a:r>
            <a:r>
              <a:rPr lang="en-US" altLang="en-US" sz="3100" dirty="0" err="1"/>
              <a:t>dll</a:t>
            </a:r>
            <a:endParaRPr lang="en-US" altLang="en-US" sz="3100" b="1" dirty="0"/>
          </a:p>
          <a:p>
            <a:endParaRPr lang="en-US" altLang="en-US" sz="3000" b="1" dirty="0"/>
          </a:p>
          <a:p>
            <a:endParaRPr lang="en-US" sz="2550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52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Penyusunan Anggaran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371600"/>
            <a:ext cx="8001000" cy="4419600"/>
          </a:xfrm>
          <a:prstGeom prst="rect">
            <a:avLst/>
          </a:prstGeom>
        </p:spPr>
        <p:txBody>
          <a:bodyPr/>
          <a:lstStyle/>
          <a:p>
            <a:pPr marL="522288" indent="-522288">
              <a:buAutoNum type="arabicPeriod" startAt="3"/>
            </a:pPr>
            <a:r>
              <a:rPr lang="en-US" altLang="en-US" sz="3000" b="1" dirty="0"/>
              <a:t>MEDIA COSTS: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pembiayaan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untuk</a:t>
            </a:r>
            <a:r>
              <a:rPr lang="en-US" altLang="en-US" sz="3000" dirty="0"/>
              <a:t> media, </a:t>
            </a:r>
            <a:r>
              <a:rPr lang="en-US" altLang="en-US" sz="3000" dirty="0" err="1"/>
              <a:t>yaitu</a:t>
            </a:r>
            <a:r>
              <a:rPr lang="en-US" altLang="en-US" sz="3000" dirty="0"/>
              <a:t> </a:t>
            </a:r>
            <a:r>
              <a:rPr lang="en-US" altLang="en-US" sz="3000" dirty="0" err="1"/>
              <a:t>anggaran</a:t>
            </a:r>
            <a:r>
              <a:rPr lang="en-US" altLang="en-US" sz="3000" dirty="0"/>
              <a:t> yang </a:t>
            </a:r>
            <a:r>
              <a:rPr lang="en-US" altLang="en-US" sz="3000" dirty="0" err="1"/>
              <a:t>harus</a:t>
            </a:r>
            <a:r>
              <a:rPr lang="en-US" altLang="en-US" sz="3000" dirty="0"/>
              <a:t> </a:t>
            </a:r>
            <a:r>
              <a:rPr lang="en-US" altLang="en-US" sz="3000" dirty="0" err="1"/>
              <a:t>dikeluarkan</a:t>
            </a:r>
            <a:r>
              <a:rPr lang="en-US" altLang="en-US" sz="3000" dirty="0"/>
              <a:t> </a:t>
            </a:r>
            <a:r>
              <a:rPr lang="en-US" altLang="en-US" sz="3000" dirty="0" err="1"/>
              <a:t>untuk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membeli</a:t>
            </a:r>
            <a:r>
              <a:rPr lang="en-US" altLang="en-US" sz="3000" dirty="0"/>
              <a:t> </a:t>
            </a:r>
            <a:r>
              <a:rPr lang="en-US" altLang="en-US" sz="3000" dirty="0" err="1"/>
              <a:t>ruang</a:t>
            </a:r>
            <a:r>
              <a:rPr lang="en-US" altLang="en-US" sz="3000" dirty="0"/>
              <a:t> dan </a:t>
            </a:r>
            <a:r>
              <a:rPr lang="en-US" altLang="en-US" sz="3000" dirty="0" err="1"/>
              <a:t>waktu</a:t>
            </a:r>
            <a:r>
              <a:rPr lang="en-US" altLang="en-US" sz="3000" dirty="0"/>
              <a:t>. </a:t>
            </a:r>
            <a:r>
              <a:rPr lang="en-US" altLang="en-US" sz="3000" dirty="0" err="1"/>
              <a:t>Misalnya</a:t>
            </a:r>
            <a:r>
              <a:rPr lang="en-US" altLang="en-US" sz="3000" dirty="0"/>
              <a:t>; </a:t>
            </a:r>
            <a:r>
              <a:rPr lang="en-US" altLang="en-US" sz="3000" dirty="0" err="1"/>
              <a:t>iklan</a:t>
            </a:r>
            <a:r>
              <a:rPr lang="en-US" altLang="en-US" sz="3000" dirty="0"/>
              <a:t>. </a:t>
            </a:r>
          </a:p>
          <a:p>
            <a:endParaRPr lang="en-US" altLang="en-US" sz="3000" dirty="0"/>
          </a:p>
          <a:p>
            <a:pPr marL="522288" indent="-522288"/>
            <a:r>
              <a:rPr lang="en-US" altLang="en-US" sz="3000" b="1" dirty="0"/>
              <a:t>4.	ALAT DAN FASILITAS: </a:t>
            </a:r>
            <a:r>
              <a:rPr lang="en-US" altLang="en-US" sz="3000" dirty="0"/>
              <a:t> </a:t>
            </a:r>
            <a:r>
              <a:rPr lang="en-US" altLang="en-US" sz="3000" dirty="0" err="1"/>
              <a:t>misalnya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sewa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tempat</a:t>
            </a:r>
            <a:r>
              <a:rPr lang="en-US" altLang="en-US" sz="3000" dirty="0"/>
              <a:t>, hotel, sound </a:t>
            </a:r>
            <a:r>
              <a:rPr lang="en-US" altLang="en-US" sz="3000" dirty="0" err="1"/>
              <a:t>system,dll</a:t>
            </a:r>
            <a:r>
              <a:rPr lang="en-US" altLang="en-US" sz="3000" dirty="0"/>
              <a:t>.</a:t>
            </a:r>
          </a:p>
          <a:p>
            <a:endParaRPr lang="en-US" altLang="en-US" sz="3000" dirty="0"/>
          </a:p>
          <a:p>
            <a:pPr marL="522288" indent="-522288"/>
            <a:r>
              <a:rPr lang="en-US" altLang="en-US" sz="3000" b="1" dirty="0"/>
              <a:t>5.	ADMINISTRATIVE ITEMS: </a:t>
            </a:r>
            <a:r>
              <a:rPr lang="en-US" altLang="en-US" sz="3000" dirty="0" err="1"/>
              <a:t>contohnya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biaya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fotocopy</a:t>
            </a:r>
            <a:r>
              <a:rPr lang="en-US" altLang="en-US" sz="3000" dirty="0"/>
              <a:t>, </a:t>
            </a:r>
            <a:r>
              <a:rPr lang="en-US" altLang="en-US" sz="3000" dirty="0" err="1"/>
              <a:t>pembuatan</a:t>
            </a:r>
            <a:r>
              <a:rPr lang="en-US" altLang="en-US" sz="3000" dirty="0"/>
              <a:t> proposal, </a:t>
            </a:r>
            <a:r>
              <a:rPr lang="en-US" altLang="en-US" sz="3000" dirty="0" err="1"/>
              <a:t>biaya</a:t>
            </a:r>
            <a:r>
              <a:rPr lang="en-US" altLang="en-US" sz="3000" dirty="0"/>
              <a:t> </a:t>
            </a:r>
            <a:r>
              <a:rPr lang="en-US" altLang="en-US" sz="3000" dirty="0" err="1"/>
              <a:t>perjalanan</a:t>
            </a:r>
            <a:r>
              <a:rPr lang="en-US" altLang="en-US" sz="3000" dirty="0"/>
              <a:t>, </a:t>
            </a:r>
            <a:r>
              <a:rPr lang="en-US" altLang="en-US" sz="3000" dirty="0" err="1"/>
              <a:t>komunikasi</a:t>
            </a:r>
            <a:r>
              <a:rPr lang="en-US" altLang="en-US" sz="3000" dirty="0"/>
              <a:t>, </a:t>
            </a:r>
            <a:r>
              <a:rPr lang="en-US" altLang="en-US" sz="3000" dirty="0" err="1"/>
              <a:t>dll</a:t>
            </a:r>
            <a:r>
              <a:rPr lang="en-US" altLang="en-US" sz="3000" dirty="0"/>
              <a:t>.</a:t>
            </a:r>
            <a:endParaRPr lang="en-US" altLang="en-US" sz="3000" b="1" dirty="0"/>
          </a:p>
          <a:p>
            <a:endParaRPr lang="en-US" sz="2550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320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Penyusunan Anggaran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371600"/>
            <a:ext cx="8001000" cy="4419600"/>
          </a:xfrm>
          <a:prstGeom prst="rect">
            <a:avLst/>
          </a:prstGeom>
        </p:spPr>
        <p:txBody>
          <a:bodyPr/>
          <a:lstStyle/>
          <a:p>
            <a:r>
              <a:rPr lang="en-US" altLang="en-US" sz="3900" b="1" dirty="0"/>
              <a:t>Jenis-jenis </a:t>
            </a:r>
            <a:r>
              <a:rPr lang="en-US" altLang="en-US" sz="3900" b="1" dirty="0" err="1"/>
              <a:t>Penggolongan</a:t>
            </a:r>
            <a:r>
              <a:rPr lang="en-US" altLang="en-US" sz="3900" b="1" dirty="0"/>
              <a:t> Anggaran:</a:t>
            </a:r>
          </a:p>
          <a:p>
            <a:endParaRPr lang="en-US" b="1" dirty="0"/>
          </a:p>
          <a:p>
            <a:pPr marL="571500" indent="-347663">
              <a:buFont typeface="Arial" panose="020B0604020202020204" pitchFamily="34" charset="0"/>
              <a:buChar char="•"/>
            </a:pPr>
            <a:r>
              <a:rPr lang="en-US" altLang="en-US" sz="3900" dirty="0"/>
              <a:t>Anggaran tetap &amp; </a:t>
            </a:r>
            <a:r>
              <a:rPr lang="en-US" altLang="en-US" sz="3900" dirty="0" err="1"/>
              <a:t>anggaran</a:t>
            </a:r>
            <a:r>
              <a:rPr lang="en-US" altLang="en-US" sz="3900" dirty="0"/>
              <a:t> </a:t>
            </a:r>
            <a:r>
              <a:rPr lang="en-US" altLang="en-US" sz="3900" dirty="0" err="1"/>
              <a:t>tidak</a:t>
            </a:r>
            <a:r>
              <a:rPr lang="en-US" altLang="en-US" sz="3900" dirty="0"/>
              <a:t> tetap</a:t>
            </a:r>
          </a:p>
          <a:p>
            <a:pPr marL="571500" indent="-347663">
              <a:buFont typeface="Arial" panose="020B0604020202020204" pitchFamily="34" charset="0"/>
              <a:buChar char="•"/>
            </a:pPr>
            <a:r>
              <a:rPr lang="en-US" altLang="en-US" sz="3900" dirty="0" err="1"/>
              <a:t>Biaya</a:t>
            </a:r>
            <a:r>
              <a:rPr lang="en-US" altLang="en-US" sz="3900" dirty="0"/>
              <a:t> </a:t>
            </a:r>
            <a:r>
              <a:rPr lang="en-US" altLang="en-US" sz="3900" dirty="0" err="1"/>
              <a:t>administratif</a:t>
            </a:r>
            <a:r>
              <a:rPr lang="en-US" altLang="en-US" sz="3900" dirty="0"/>
              <a:t> dan </a:t>
            </a:r>
            <a:r>
              <a:rPr lang="en-US" altLang="en-US" sz="3900" dirty="0" err="1"/>
              <a:t>Biaya</a:t>
            </a:r>
            <a:r>
              <a:rPr lang="en-US" altLang="en-US" sz="3900" dirty="0"/>
              <a:t> program</a:t>
            </a:r>
          </a:p>
          <a:p>
            <a:pPr marL="571500" indent="-347663">
              <a:buFont typeface="Arial" panose="020B0604020202020204" pitchFamily="34" charset="0"/>
              <a:buChar char="•"/>
            </a:pPr>
            <a:r>
              <a:rPr lang="en-US" altLang="en-US" sz="3900" dirty="0"/>
              <a:t>Anggaran </a:t>
            </a:r>
            <a:r>
              <a:rPr lang="en-US" altLang="en-US" sz="3900" dirty="0" err="1"/>
              <a:t>proyek</a:t>
            </a:r>
            <a:r>
              <a:rPr lang="en-US" altLang="en-US" sz="3900" dirty="0"/>
              <a:t> dan </a:t>
            </a:r>
            <a:r>
              <a:rPr lang="en-US" altLang="en-US" sz="3900" dirty="0" err="1"/>
              <a:t>anggaran</a:t>
            </a:r>
            <a:r>
              <a:rPr lang="en-US" altLang="en-US" sz="3900" dirty="0"/>
              <a:t> </a:t>
            </a:r>
            <a:r>
              <a:rPr lang="en-US" altLang="en-US" sz="3900" dirty="0" err="1"/>
              <a:t>rutin</a:t>
            </a:r>
            <a:endParaRPr lang="en-US" altLang="en-US" sz="3900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7906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200" dirty="0"/>
              <a:t>Penyusunan Anggaran </a:t>
            </a:r>
            <a:r>
              <a:rPr lang="en-US" sz="4200" dirty="0" err="1"/>
              <a:t>Kegiatan</a:t>
            </a:r>
            <a:r>
              <a:rPr lang="en-US" sz="42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219200"/>
            <a:ext cx="8001000" cy="4572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altLang="en-US" sz="3500" b="1" dirty="0" err="1"/>
              <a:t>Contoh</a:t>
            </a:r>
            <a:r>
              <a:rPr lang="en-US" altLang="en-US" sz="3500" b="1" dirty="0"/>
              <a:t> Format </a:t>
            </a:r>
            <a:r>
              <a:rPr lang="en-US" altLang="en-US" sz="3500" b="1" dirty="0" err="1"/>
              <a:t>Anggaran</a:t>
            </a:r>
            <a:endParaRPr lang="en-US" altLang="en-US" sz="3500" b="1" dirty="0"/>
          </a:p>
          <a:p>
            <a:endParaRPr lang="en-US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9D445D3-5A36-41AE-9EDF-F9A5F600256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81200"/>
            <a:ext cx="7391399" cy="426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3854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914400"/>
          </a:xfrm>
        </p:spPr>
        <p:txBody>
          <a:bodyPr>
            <a:noAutofit/>
          </a:bodyPr>
          <a:lstStyle/>
          <a:p>
            <a:r>
              <a:rPr lang="en-US" sz="4500" dirty="0" err="1"/>
              <a:t>Jadwal</a:t>
            </a:r>
            <a:r>
              <a:rPr lang="en-US" sz="4500" dirty="0"/>
              <a:t> </a:t>
            </a:r>
            <a:r>
              <a:rPr lang="en-US" sz="4500" dirty="0" err="1"/>
              <a:t>Kegiatan</a:t>
            </a:r>
            <a:r>
              <a:rPr lang="en-US" sz="4500" dirty="0"/>
              <a:t> PR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1371600"/>
            <a:ext cx="8001000" cy="4419600"/>
          </a:xfrm>
          <a:prstGeom prst="rect">
            <a:avLst/>
          </a:prstGeom>
        </p:spPr>
        <p:txBody>
          <a:bodyPr/>
          <a:lstStyle/>
          <a:p>
            <a:r>
              <a:rPr lang="en-US" altLang="en-US" sz="3800" b="1" dirty="0" err="1"/>
              <a:t>Penjadwalan</a:t>
            </a:r>
            <a:r>
              <a:rPr lang="en-US" altLang="en-US" sz="3800" b="1" dirty="0"/>
              <a:t>:</a:t>
            </a:r>
          </a:p>
          <a:p>
            <a:endParaRPr lang="en-US" altLang="en-US" sz="1400" b="1" dirty="0"/>
          </a:p>
          <a:p>
            <a:pPr marL="571500" indent="-458788">
              <a:buFont typeface="Arial" panose="020B0604020202020204" pitchFamily="34" charset="0"/>
              <a:buChar char="•"/>
            </a:pPr>
            <a:r>
              <a:rPr lang="en-US" altLang="en-US" sz="3800" dirty="0" err="1"/>
              <a:t>Pengelolaan</a:t>
            </a:r>
            <a:r>
              <a:rPr lang="en-US" altLang="en-US" sz="3800" dirty="0"/>
              <a:t> </a:t>
            </a:r>
            <a:r>
              <a:rPr lang="en-US" altLang="en-US" sz="3800" dirty="0" err="1"/>
              <a:t>waktu</a:t>
            </a:r>
            <a:r>
              <a:rPr lang="en-US" altLang="en-US" sz="3800" dirty="0"/>
              <a:t> yang </a:t>
            </a:r>
            <a:r>
              <a:rPr lang="en-US" altLang="en-US" sz="3800" dirty="0" err="1"/>
              <a:t>akan</a:t>
            </a:r>
            <a:r>
              <a:rPr lang="en-US" altLang="en-US" sz="3800" dirty="0"/>
              <a:t> </a:t>
            </a:r>
            <a:r>
              <a:rPr lang="en-US" altLang="en-US" sz="3800" dirty="0" err="1"/>
              <a:t>digunakan</a:t>
            </a:r>
            <a:r>
              <a:rPr lang="en-US" altLang="en-US" sz="3800" dirty="0"/>
              <a:t> </a:t>
            </a:r>
            <a:r>
              <a:rPr lang="en-US" altLang="en-US" sz="3800" dirty="0" err="1"/>
              <a:t>untuk</a:t>
            </a:r>
            <a:r>
              <a:rPr lang="en-US" altLang="en-US" sz="3800" dirty="0"/>
              <a:t> </a:t>
            </a:r>
            <a:r>
              <a:rPr lang="en-US" altLang="en-US" sz="3800" dirty="0" err="1"/>
              <a:t>kegiatan</a:t>
            </a:r>
            <a:r>
              <a:rPr lang="en-US" altLang="en-US" sz="3800" dirty="0"/>
              <a:t> </a:t>
            </a:r>
            <a:r>
              <a:rPr lang="id-ID" altLang="en-US" sz="3800" dirty="0"/>
              <a:t>PR</a:t>
            </a:r>
            <a:endParaRPr lang="en-US" altLang="en-US" sz="3800" dirty="0"/>
          </a:p>
          <a:p>
            <a:pPr marL="571500" indent="-458788"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 marL="571500" indent="-458788">
              <a:buFont typeface="Arial" panose="020B0604020202020204" pitchFamily="34" charset="0"/>
              <a:buChar char="•"/>
            </a:pPr>
            <a:r>
              <a:rPr lang="en-US" altLang="en-US" sz="3800" dirty="0" err="1"/>
              <a:t>Pengelolaan</a:t>
            </a:r>
            <a:r>
              <a:rPr lang="en-US" altLang="en-US" sz="3800" dirty="0"/>
              <a:t> </a:t>
            </a:r>
            <a:r>
              <a:rPr lang="en-US" altLang="en-US" sz="3800" dirty="0" err="1"/>
              <a:t>waktu</a:t>
            </a:r>
            <a:r>
              <a:rPr lang="en-US" altLang="en-US" sz="3800" dirty="0"/>
              <a:t> </a:t>
            </a:r>
            <a:r>
              <a:rPr lang="en-US" altLang="en-US" sz="3800" dirty="0" err="1"/>
              <a:t>seharusnya</a:t>
            </a:r>
            <a:r>
              <a:rPr lang="en-US" altLang="en-US" sz="3800" dirty="0"/>
              <a:t> </a:t>
            </a:r>
            <a:r>
              <a:rPr lang="en-US" altLang="en-US" sz="3800" dirty="0" err="1"/>
              <a:t>sudah</a:t>
            </a:r>
            <a:r>
              <a:rPr lang="en-US" altLang="en-US" sz="3800" dirty="0"/>
              <a:t> </a:t>
            </a:r>
            <a:r>
              <a:rPr lang="en-US" altLang="en-US" sz="3800" dirty="0" err="1"/>
              <a:t>mulai</a:t>
            </a:r>
            <a:r>
              <a:rPr lang="en-US" altLang="en-US" sz="3800" dirty="0"/>
              <a:t> </a:t>
            </a:r>
            <a:r>
              <a:rPr lang="en-US" altLang="en-US" sz="3800" dirty="0" err="1"/>
              <a:t>dilakukan</a:t>
            </a:r>
            <a:r>
              <a:rPr lang="en-US" altLang="en-US" sz="3800" dirty="0"/>
              <a:t> </a:t>
            </a:r>
            <a:r>
              <a:rPr lang="en-US" altLang="en-US" sz="3800" dirty="0" err="1"/>
              <a:t>sejak</a:t>
            </a:r>
            <a:r>
              <a:rPr lang="en-US" altLang="en-US" sz="3800" dirty="0"/>
              <a:t> </a:t>
            </a:r>
            <a:r>
              <a:rPr lang="en-US" altLang="en-US" sz="3800" dirty="0" err="1"/>
              <a:t>merumuskan</a:t>
            </a:r>
            <a:r>
              <a:rPr lang="en-US" altLang="en-US" sz="3800" dirty="0"/>
              <a:t> </a:t>
            </a:r>
            <a:r>
              <a:rPr lang="en-US" altLang="en-US" sz="3800" dirty="0" err="1"/>
              <a:t>tujuan</a:t>
            </a:r>
            <a:r>
              <a:rPr lang="en-US" altLang="en-US" sz="3800" dirty="0"/>
              <a:t> dan </a:t>
            </a:r>
            <a:r>
              <a:rPr lang="en-US" altLang="en-US" sz="3800" dirty="0" err="1"/>
              <a:t>sasaran</a:t>
            </a:r>
            <a:r>
              <a:rPr lang="en-US" altLang="en-US" sz="3800" dirty="0"/>
              <a:t> </a:t>
            </a:r>
            <a:r>
              <a:rPr lang="en-US" altLang="en-US" sz="3800" dirty="0" err="1"/>
              <a:t>kegiatan</a:t>
            </a:r>
            <a:endParaRPr lang="en-US" altLang="en-US" sz="3800" dirty="0"/>
          </a:p>
          <a:p>
            <a:pPr marL="571500" indent="-347663">
              <a:buFont typeface="Arial" panose="020B0604020202020204" pitchFamily="34" charset="0"/>
              <a:buChar char="•"/>
            </a:pPr>
            <a:endParaRPr lang="en-US" altLang="en-US" sz="3900" dirty="0"/>
          </a:p>
          <a:p>
            <a:endParaRPr kumimoji="0" lang="en-US" sz="4000" b="1" i="1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dventure" pitchFamily="8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462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1839</TotalTime>
  <Words>287</Words>
  <Application>Microsoft Office PowerPoint</Application>
  <PresentationFormat>On-screen Show (4:3)</PresentationFormat>
  <Paragraphs>55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Adventure</vt:lpstr>
      <vt:lpstr>Arial</vt:lpstr>
      <vt:lpstr>Calibri</vt:lpstr>
      <vt:lpstr>Comic Sans MS</vt:lpstr>
      <vt:lpstr>Lucida Handwriting</vt:lpstr>
      <vt:lpstr>Wingdings</vt:lpstr>
      <vt:lpstr>Office Theme</vt:lpstr>
      <vt:lpstr>  Penyusunan Anggaran dan Jadwal Kegiatan PR</vt:lpstr>
      <vt:lpstr>Penyusunan Anggaran Kegiatan PR</vt:lpstr>
      <vt:lpstr>Penyusunan Anggaran Kegiatan PR</vt:lpstr>
      <vt:lpstr>Penyusunan Anggaran Kegiatan PR</vt:lpstr>
      <vt:lpstr>Penyusunan Anggaran Kegiatan PR</vt:lpstr>
      <vt:lpstr>Penyusunan Anggaran Kegiatan PR</vt:lpstr>
      <vt:lpstr>Penyusunan Anggaran Kegiatan PR</vt:lpstr>
      <vt:lpstr>Penyusunan Anggaran Kegiatan PR</vt:lpstr>
      <vt:lpstr>Jadwal Kegiatan PR</vt:lpstr>
      <vt:lpstr>Jadwal Kegiatan PR</vt:lpstr>
      <vt:lpstr>Jadwal Kegiatan PR</vt:lpstr>
      <vt:lpstr>Jadwal Kegiatan PR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 KEWIRAUSAHAAN</dc:title>
  <dc:creator>owner</dc:creator>
  <cp:lastModifiedBy>Samsung</cp:lastModifiedBy>
  <cp:revision>120</cp:revision>
  <dcterms:created xsi:type="dcterms:W3CDTF">2016-01-12T13:10:19Z</dcterms:created>
  <dcterms:modified xsi:type="dcterms:W3CDTF">2018-05-14T16:04:46Z</dcterms:modified>
</cp:coreProperties>
</file>