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0743" autoAdjust="0"/>
  </p:normalViewPr>
  <p:slideViewPr>
    <p:cSldViewPr>
      <p:cViewPr varScale="1">
        <p:scale>
          <a:sx n="52" d="100"/>
          <a:sy n="52" d="100"/>
        </p:scale>
        <p:origin x="4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81228"/>
            <a:ext cx="5482592" cy="1489692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5800" dirty="0"/>
              <a:t>Pemecahan </a:t>
            </a:r>
            <a:r>
              <a:rPr lang="en-US" sz="5800" dirty="0" err="1"/>
              <a:t>Masalah</a:t>
            </a:r>
            <a:r>
              <a:rPr lang="en-US" sz="5800" dirty="0"/>
              <a:t> Dalam </a:t>
            </a:r>
            <a:r>
              <a:rPr lang="en-US" sz="5800" dirty="0" err="1"/>
              <a:t>Melakukan</a:t>
            </a:r>
            <a:r>
              <a:rPr lang="en-US" sz="5800" dirty="0"/>
              <a:t> </a:t>
            </a:r>
            <a:r>
              <a:rPr lang="en-US" sz="5800" dirty="0" err="1"/>
              <a:t>Kegiatan</a:t>
            </a:r>
            <a:r>
              <a:rPr lang="en-US" sz="5800" dirty="0"/>
              <a:t> PR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8610600" cy="51816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en-US" sz="2600" b="1" u="sng" dirty="0"/>
              <a:t>Communication</a:t>
            </a:r>
          </a:p>
          <a:p>
            <a:pPr fontAlgn="base"/>
            <a:endParaRPr lang="en-US" sz="1200" b="1" dirty="0"/>
          </a:p>
          <a:p>
            <a:pPr fontAlgn="base"/>
            <a:r>
              <a:rPr lang="en-US" sz="2600" dirty="0" err="1"/>
              <a:t>Tahap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pelaksanaan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(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antar</a:t>
            </a:r>
            <a:r>
              <a:rPr lang="en-US" sz="2600" dirty="0"/>
              <a:t> personal,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kelompok</a:t>
            </a:r>
            <a:r>
              <a:rPr lang="en-US" sz="2600" dirty="0"/>
              <a:t> dan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i="1" dirty="0"/>
              <a:t>mass media</a:t>
            </a:r>
            <a:r>
              <a:rPr lang="en-US" sz="2600" dirty="0"/>
              <a:t>).  Agar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pelaksanaannya</a:t>
            </a:r>
            <a:r>
              <a:rPr lang="en-US" sz="2600" dirty="0"/>
              <a:t> </a:t>
            </a:r>
            <a:r>
              <a:rPr lang="en-US" sz="2600" dirty="0" err="1"/>
              <a:t>diperoleh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 yang </a:t>
            </a:r>
            <a:r>
              <a:rPr lang="en-US" sz="2600" dirty="0" err="1"/>
              <a:t>diharapkan</a:t>
            </a:r>
            <a:r>
              <a:rPr lang="en-US" sz="2600" dirty="0"/>
              <a:t>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prinsip-prinsip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perlu</a:t>
            </a:r>
            <a:r>
              <a:rPr lang="en-US" sz="2600" dirty="0"/>
              <a:t> </a:t>
            </a:r>
            <a:r>
              <a:rPr lang="en-US" sz="2600" dirty="0" err="1"/>
              <a:t>diperhatikan</a:t>
            </a:r>
            <a:r>
              <a:rPr lang="en-US" sz="2600" dirty="0"/>
              <a:t>. Agar proses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berjalan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,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beberapa</a:t>
            </a:r>
            <a:r>
              <a:rPr lang="en-US" sz="2600" dirty="0"/>
              <a:t> </a:t>
            </a:r>
            <a:r>
              <a:rPr lang="en-US" sz="2600" dirty="0" err="1"/>
              <a:t>hal</a:t>
            </a:r>
            <a:r>
              <a:rPr lang="en-US" sz="2600" dirty="0"/>
              <a:t> </a:t>
            </a:r>
            <a:r>
              <a:rPr lang="en-US" sz="2600" dirty="0" err="1"/>
              <a:t>perlu</a:t>
            </a:r>
            <a:r>
              <a:rPr lang="en-US" sz="2600" dirty="0"/>
              <a:t> </a:t>
            </a:r>
            <a:r>
              <a:rPr lang="en-US" sz="2600" dirty="0" err="1"/>
              <a:t>diperhatikan</a:t>
            </a:r>
            <a:r>
              <a:rPr lang="en-US" sz="2600" dirty="0"/>
              <a:t>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kredibilitas</a:t>
            </a:r>
            <a:r>
              <a:rPr lang="en-US" sz="2600" dirty="0"/>
              <a:t>, </a:t>
            </a:r>
            <a:r>
              <a:rPr lang="en-US" sz="2600" dirty="0" err="1"/>
              <a:t>keterkaitan</a:t>
            </a:r>
            <a:r>
              <a:rPr lang="en-US" sz="2600" dirty="0"/>
              <a:t>, </a:t>
            </a:r>
            <a:r>
              <a:rPr lang="en-US" sz="2600" dirty="0" err="1"/>
              <a:t>isi</a:t>
            </a:r>
            <a:r>
              <a:rPr lang="en-US" sz="2600" dirty="0"/>
              <a:t>, </a:t>
            </a:r>
            <a:r>
              <a:rPr lang="en-US" sz="2600" dirty="0" err="1"/>
              <a:t>kejelasan</a:t>
            </a:r>
            <a:r>
              <a:rPr lang="en-US" sz="2600" dirty="0"/>
              <a:t>, </a:t>
            </a:r>
            <a:r>
              <a:rPr lang="en-US" sz="2600" dirty="0" err="1"/>
              <a:t>keberlanjutan</a:t>
            </a:r>
            <a:r>
              <a:rPr lang="en-US" sz="2600" dirty="0"/>
              <a:t> dan </a:t>
            </a:r>
            <a:r>
              <a:rPr lang="en-US" sz="2600" dirty="0" err="1"/>
              <a:t>konsistensi</a:t>
            </a:r>
            <a:r>
              <a:rPr lang="en-US" sz="2600" dirty="0"/>
              <a:t>, </a:t>
            </a:r>
            <a:r>
              <a:rPr lang="en-US" sz="2600" dirty="0" err="1"/>
              <a:t>saluran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media dan </a:t>
            </a:r>
            <a:r>
              <a:rPr lang="en-US" sz="2600" dirty="0" err="1"/>
              <a:t>kemampuan</a:t>
            </a:r>
            <a:r>
              <a:rPr lang="en-US" sz="2600" dirty="0"/>
              <a:t> </a:t>
            </a:r>
            <a:r>
              <a:rPr lang="en-US" sz="2600" dirty="0" err="1"/>
              <a:t>khalayak</a:t>
            </a:r>
            <a:r>
              <a:rPr lang="en-US" sz="2600" dirty="0"/>
              <a:t>. </a:t>
            </a:r>
            <a:r>
              <a:rPr lang="en-US" sz="2600" dirty="0" err="1"/>
              <a:t>Faktor-faktor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perlu</a:t>
            </a:r>
            <a:r>
              <a:rPr lang="en-US" sz="2600" dirty="0"/>
              <a:t> </a:t>
            </a:r>
            <a:r>
              <a:rPr lang="en-US" sz="2600" dirty="0" err="1"/>
              <a:t>diperhitungkan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sungguh-sungguh</a:t>
            </a:r>
            <a:r>
              <a:rPr lang="en-US" sz="2600" dirty="0"/>
              <a:t> agar </a:t>
            </a:r>
            <a:r>
              <a:rPr lang="en-US" sz="2600" dirty="0" err="1"/>
              <a:t>kegiatan</a:t>
            </a:r>
            <a:r>
              <a:rPr lang="en-US" sz="2600" dirty="0"/>
              <a:t> yang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berhasil</a:t>
            </a:r>
            <a:r>
              <a:rPr lang="en-US" sz="2600" dirty="0"/>
              <a:t> 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harapan</a:t>
            </a:r>
            <a:r>
              <a:rPr lang="en-US" sz="2600" dirty="0"/>
              <a:t>. </a:t>
            </a:r>
            <a:r>
              <a:rPr lang="en-US" sz="2600" b="1" i="1" dirty="0"/>
              <a:t>Here’s what we </a:t>
            </a:r>
            <a:r>
              <a:rPr lang="en-US" sz="2600" b="1" i="1" dirty="0" err="1"/>
              <a:t>didi</a:t>
            </a:r>
            <a:r>
              <a:rPr lang="en-US" sz="2600" b="1" i="1" dirty="0"/>
              <a:t> and why?</a:t>
            </a:r>
            <a:endParaRPr lang="fi-FI" sz="2600" b="1" dirty="0"/>
          </a:p>
        </p:txBody>
      </p:sp>
    </p:spTree>
    <p:extLst>
      <p:ext uri="{BB962C8B-B14F-4D97-AF65-F5344CB8AC3E}">
        <p14:creationId xmlns:p14="http://schemas.microsoft.com/office/powerpoint/2010/main" val="240712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7924800" cy="5029200"/>
          </a:xfrm>
          <a:prstGeom prst="rect">
            <a:avLst/>
          </a:prstGeom>
        </p:spPr>
        <p:txBody>
          <a:bodyPr/>
          <a:lstStyle/>
          <a:p>
            <a:pPr algn="just" fontAlgn="base"/>
            <a:r>
              <a:rPr lang="en-US" sz="3100" dirty="0" err="1"/>
              <a:t>Tahapan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sangat</a:t>
            </a:r>
            <a:r>
              <a:rPr lang="en-US" sz="3100" dirty="0"/>
              <a:t> </a:t>
            </a:r>
            <a:r>
              <a:rPr lang="en-US" sz="3100" dirty="0" err="1"/>
              <a:t>menentukan</a:t>
            </a:r>
            <a:r>
              <a:rPr lang="en-US" sz="3100" dirty="0"/>
              <a:t> </a:t>
            </a:r>
            <a:r>
              <a:rPr lang="en-US" sz="3100" dirty="0" err="1"/>
              <a:t>satu</a:t>
            </a:r>
            <a:r>
              <a:rPr lang="en-US" sz="3100" dirty="0"/>
              <a:t> </a:t>
            </a:r>
            <a:r>
              <a:rPr lang="en-US" sz="3100" i="1" dirty="0"/>
              <a:t>planning</a:t>
            </a:r>
            <a:r>
              <a:rPr lang="en-US" sz="3100" dirty="0"/>
              <a:t> dan </a:t>
            </a:r>
            <a:r>
              <a:rPr lang="en-US" sz="3100" i="1" dirty="0"/>
              <a:t>programming</a:t>
            </a:r>
            <a:r>
              <a:rPr lang="en-US" sz="3100" dirty="0"/>
              <a:t>. </a:t>
            </a:r>
            <a:r>
              <a:rPr lang="en-US" sz="3100" dirty="0" err="1"/>
              <a:t>Sebab</a:t>
            </a:r>
            <a:r>
              <a:rPr lang="en-US" sz="3100" dirty="0"/>
              <a:t> </a:t>
            </a:r>
            <a:r>
              <a:rPr lang="en-US" sz="3100" dirty="0" err="1"/>
              <a:t>jika</a:t>
            </a:r>
            <a:r>
              <a:rPr lang="en-US" sz="3100" dirty="0"/>
              <a:t> penyampaiannya </a:t>
            </a:r>
            <a:r>
              <a:rPr lang="en-US" sz="3100" dirty="0" err="1"/>
              <a:t>dilakukan</a:t>
            </a:r>
            <a:r>
              <a:rPr lang="en-US" sz="3100" dirty="0"/>
              <a:t> </a:t>
            </a:r>
            <a:r>
              <a:rPr lang="en-US" sz="3100" dirty="0" err="1"/>
              <a:t>secara</a:t>
            </a:r>
            <a:r>
              <a:rPr lang="en-US" sz="3100" dirty="0"/>
              <a:t> </a:t>
            </a:r>
            <a:r>
              <a:rPr lang="en-US" sz="3100" dirty="0" err="1"/>
              <a:t>berlainan</a:t>
            </a:r>
            <a:r>
              <a:rPr lang="en-US" sz="3100" dirty="0"/>
              <a:t>, </a:t>
            </a:r>
            <a:r>
              <a:rPr lang="en-US" sz="3100" dirty="0" err="1"/>
              <a:t>maka</a:t>
            </a:r>
            <a:r>
              <a:rPr lang="en-US" sz="3100" dirty="0"/>
              <a:t> </a:t>
            </a:r>
            <a:r>
              <a:rPr lang="en-US" sz="3100" dirty="0" err="1"/>
              <a:t>dapat</a:t>
            </a:r>
            <a:r>
              <a:rPr lang="en-US" sz="3100" dirty="0"/>
              <a:t> </a:t>
            </a:r>
            <a:r>
              <a:rPr lang="en-US" sz="3100" dirty="0" err="1"/>
              <a:t>menimbulkan</a:t>
            </a:r>
            <a:r>
              <a:rPr lang="en-US" sz="3100" dirty="0"/>
              <a:t> </a:t>
            </a:r>
            <a:r>
              <a:rPr lang="en-US" sz="3100" dirty="0" err="1"/>
              <a:t>efek</a:t>
            </a:r>
            <a:r>
              <a:rPr lang="en-US" sz="3100" dirty="0"/>
              <a:t> yang </a:t>
            </a:r>
            <a:r>
              <a:rPr lang="en-US" sz="3100" dirty="0" err="1"/>
              <a:t>berlainan</a:t>
            </a:r>
            <a:r>
              <a:rPr lang="en-US" sz="3100" dirty="0"/>
              <a:t>. Pada </a:t>
            </a:r>
            <a:r>
              <a:rPr lang="en-US" sz="3100" dirty="0" err="1"/>
              <a:t>tahapan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menurut</a:t>
            </a:r>
            <a:r>
              <a:rPr lang="en-US" sz="3100" dirty="0"/>
              <a:t> Joseph </a:t>
            </a:r>
            <a:r>
              <a:rPr lang="en-US" sz="3100" dirty="0" err="1"/>
              <a:t>Klepper</a:t>
            </a:r>
            <a:r>
              <a:rPr lang="en-US" sz="3100" dirty="0"/>
              <a:t> </a:t>
            </a:r>
            <a:r>
              <a:rPr lang="en-US" sz="3100" dirty="0" err="1"/>
              <a:t>perlu</a:t>
            </a:r>
            <a:r>
              <a:rPr lang="en-US" sz="3100" dirty="0"/>
              <a:t> </a:t>
            </a:r>
            <a:r>
              <a:rPr lang="en-US" sz="3100" dirty="0" err="1"/>
              <a:t>diperhatikan</a:t>
            </a:r>
            <a:r>
              <a:rPr lang="en-US" sz="3100" dirty="0"/>
              <a:t> </a:t>
            </a:r>
            <a:r>
              <a:rPr lang="en-US" sz="3100" dirty="0" err="1"/>
              <a:t>tiga</a:t>
            </a:r>
            <a:r>
              <a:rPr lang="en-US" sz="3100" dirty="0"/>
              <a:t> </a:t>
            </a:r>
            <a:r>
              <a:rPr lang="en-US" sz="3100" dirty="0" err="1"/>
              <a:t>faktor</a:t>
            </a:r>
            <a:r>
              <a:rPr lang="en-US" sz="3100" dirty="0"/>
              <a:t> yang </a:t>
            </a:r>
            <a:r>
              <a:rPr lang="en-US" sz="3100" dirty="0" err="1"/>
              <a:t>perlu</a:t>
            </a:r>
            <a:r>
              <a:rPr lang="en-US" sz="3100" dirty="0"/>
              <a:t> </a:t>
            </a:r>
            <a:r>
              <a:rPr lang="en-US" sz="3100" dirty="0" err="1"/>
              <a:t>mendapat</a:t>
            </a:r>
            <a:r>
              <a:rPr lang="en-US" sz="3100" dirty="0"/>
              <a:t> </a:t>
            </a:r>
            <a:r>
              <a:rPr lang="en-US" sz="3100" dirty="0" err="1"/>
              <a:t>perhatian</a:t>
            </a:r>
            <a:r>
              <a:rPr lang="en-US" sz="3100" dirty="0"/>
              <a:t>, </a:t>
            </a:r>
            <a:r>
              <a:rPr lang="en-US" sz="3100" dirty="0" err="1"/>
              <a:t>yaitu</a:t>
            </a:r>
            <a:r>
              <a:rPr lang="en-US" sz="3100" dirty="0"/>
              <a:t> :</a:t>
            </a:r>
          </a:p>
          <a:p>
            <a:pPr fontAlgn="base"/>
            <a:endParaRPr lang="en-US" sz="1600" dirty="0"/>
          </a:p>
          <a:p>
            <a:pPr marL="1427163" indent="-457200" fontAlgn="base">
              <a:buFont typeface="Arial" panose="020B0604020202020204" pitchFamily="34" charset="0"/>
              <a:buChar char="•"/>
            </a:pPr>
            <a:r>
              <a:rPr lang="en-US" sz="3100" dirty="0"/>
              <a:t>Group membership.</a:t>
            </a:r>
          </a:p>
          <a:p>
            <a:pPr marL="1427163" indent="-457200" fontAlgn="base">
              <a:buFont typeface="Arial" panose="020B0604020202020204" pitchFamily="34" charset="0"/>
              <a:buChar char="•"/>
            </a:pPr>
            <a:r>
              <a:rPr lang="en-US" sz="3100" dirty="0"/>
              <a:t>Selective processes.</a:t>
            </a:r>
          </a:p>
          <a:p>
            <a:pPr marL="1427163" indent="-457200" fontAlgn="base">
              <a:buFont typeface="Arial" panose="020B0604020202020204" pitchFamily="34" charset="0"/>
              <a:buChar char="•"/>
            </a:pPr>
            <a:r>
              <a:rPr lang="en-US" sz="3100" dirty="0" err="1"/>
              <a:t>Predispotion</a:t>
            </a:r>
            <a:r>
              <a:rPr lang="en-US" sz="3100" dirty="0"/>
              <a:t>.</a:t>
            </a:r>
          </a:p>
          <a:p>
            <a:pPr fontAlgn="base"/>
            <a:endParaRPr lang="fi-FI" sz="2600" b="1" dirty="0"/>
          </a:p>
        </p:txBody>
      </p:sp>
    </p:spTree>
    <p:extLst>
      <p:ext uri="{BB962C8B-B14F-4D97-AF65-F5344CB8AC3E}">
        <p14:creationId xmlns:p14="http://schemas.microsoft.com/office/powerpoint/2010/main" val="299187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7924800" cy="5029200"/>
          </a:xfrm>
          <a:prstGeom prst="rect">
            <a:avLst/>
          </a:prstGeom>
        </p:spPr>
        <p:txBody>
          <a:bodyPr/>
          <a:lstStyle/>
          <a:p>
            <a:pPr algn="just" fontAlgn="base"/>
            <a:r>
              <a:rPr lang="en-US" sz="3100" b="1" u="sng" dirty="0"/>
              <a:t>Evaluation (</a:t>
            </a:r>
            <a:r>
              <a:rPr lang="en-US" sz="3100" b="1" u="sng" dirty="0" err="1"/>
              <a:t>Mengevaluasi</a:t>
            </a:r>
            <a:r>
              <a:rPr lang="en-US" sz="3100" b="1" u="sng" dirty="0"/>
              <a:t>)</a:t>
            </a:r>
          </a:p>
          <a:p>
            <a:pPr algn="just" fontAlgn="base"/>
            <a:endParaRPr lang="en-US" sz="1400" b="1" dirty="0"/>
          </a:p>
          <a:p>
            <a:pPr algn="just" fontAlgn="base"/>
            <a:r>
              <a:rPr lang="en-US" sz="3100" dirty="0" err="1"/>
              <a:t>Evaluasi</a:t>
            </a:r>
            <a:r>
              <a:rPr lang="en-US" sz="3100" dirty="0"/>
              <a:t> </a:t>
            </a:r>
            <a:r>
              <a:rPr lang="en-US" sz="3100" dirty="0" err="1"/>
              <a:t>merupakan</a:t>
            </a:r>
            <a:r>
              <a:rPr lang="en-US" sz="3100" dirty="0"/>
              <a:t> </a:t>
            </a:r>
            <a:r>
              <a:rPr lang="en-US" sz="3100" dirty="0" err="1"/>
              <a:t>tahapan</a:t>
            </a:r>
            <a:r>
              <a:rPr lang="en-US" sz="3100" dirty="0"/>
              <a:t> </a:t>
            </a:r>
            <a:r>
              <a:rPr lang="en-US" sz="3100" dirty="0" err="1"/>
              <a:t>penilaian</a:t>
            </a:r>
            <a:r>
              <a:rPr lang="en-US" sz="3100" dirty="0"/>
              <a:t> </a:t>
            </a:r>
            <a:r>
              <a:rPr lang="en-US" sz="3100" dirty="0" err="1"/>
              <a:t>terhadap</a:t>
            </a:r>
            <a:r>
              <a:rPr lang="en-US" sz="3100" dirty="0"/>
              <a:t> program dan </a:t>
            </a:r>
            <a:r>
              <a:rPr lang="en-US" sz="3100" dirty="0" err="1"/>
              <a:t>hasil</a:t>
            </a:r>
            <a:r>
              <a:rPr lang="en-US" sz="3100" dirty="0"/>
              <a:t> </a:t>
            </a:r>
            <a:r>
              <a:rPr lang="en-US" sz="3100" dirty="0" err="1"/>
              <a:t>kerja</a:t>
            </a:r>
            <a:r>
              <a:rPr lang="en-US" sz="3100" dirty="0"/>
              <a:t> </a:t>
            </a:r>
            <a:r>
              <a:rPr lang="en-US" sz="3100" dirty="0" err="1"/>
              <a:t>aktivitas</a:t>
            </a:r>
            <a:r>
              <a:rPr lang="en-US" sz="3100" dirty="0"/>
              <a:t> public relations. </a:t>
            </a:r>
            <a:r>
              <a:rPr lang="en-US" sz="3100" dirty="0" err="1"/>
              <a:t>Pelaksanaan</a:t>
            </a:r>
            <a:r>
              <a:rPr lang="en-US" sz="3100" dirty="0"/>
              <a:t> </a:t>
            </a:r>
            <a:r>
              <a:rPr lang="en-US" sz="3100" dirty="0" err="1"/>
              <a:t>kegiatan</a:t>
            </a:r>
            <a:r>
              <a:rPr lang="en-US" sz="3100" dirty="0"/>
              <a:t> </a:t>
            </a:r>
            <a:r>
              <a:rPr lang="en-US" sz="3100" dirty="0" err="1"/>
              <a:t>humas</a:t>
            </a:r>
            <a:r>
              <a:rPr lang="en-US" sz="3100" dirty="0"/>
              <a:t> </a:t>
            </a:r>
            <a:r>
              <a:rPr lang="en-US" sz="3100" dirty="0" err="1"/>
              <a:t>harus</a:t>
            </a:r>
            <a:r>
              <a:rPr lang="en-US" sz="3100" dirty="0"/>
              <a:t> </a:t>
            </a:r>
            <a:r>
              <a:rPr lang="en-US" sz="3100" dirty="0" err="1"/>
              <a:t>dievaluasi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dilakukan</a:t>
            </a:r>
            <a:r>
              <a:rPr lang="en-US" sz="3100" dirty="0"/>
              <a:t> </a:t>
            </a:r>
            <a:r>
              <a:rPr lang="en-US" sz="3100" dirty="0" err="1"/>
              <a:t>perbaikan</a:t>
            </a:r>
            <a:r>
              <a:rPr lang="en-US" sz="3100" dirty="0"/>
              <a:t> – </a:t>
            </a:r>
            <a:r>
              <a:rPr lang="en-US" sz="3100" dirty="0" err="1"/>
              <a:t>perbaikan</a:t>
            </a:r>
            <a:r>
              <a:rPr lang="en-US" sz="3100" dirty="0"/>
              <a:t> agar </a:t>
            </a:r>
            <a:r>
              <a:rPr lang="en-US" sz="3100" dirty="0" err="1"/>
              <a:t>permasalahan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hambatan</a:t>
            </a:r>
            <a:r>
              <a:rPr lang="en-US" sz="3100" dirty="0"/>
              <a:t> yang  </a:t>
            </a:r>
            <a:r>
              <a:rPr lang="en-US" sz="3100" dirty="0" err="1"/>
              <a:t>ada</a:t>
            </a:r>
            <a:r>
              <a:rPr lang="en-US" sz="3100" dirty="0"/>
              <a:t> </a:t>
            </a:r>
            <a:r>
              <a:rPr lang="en-US" sz="3100" dirty="0" err="1"/>
              <a:t>dapat</a:t>
            </a:r>
            <a:r>
              <a:rPr lang="en-US" sz="3100" dirty="0"/>
              <a:t> </a:t>
            </a:r>
            <a:r>
              <a:rPr lang="en-US" sz="3100" dirty="0" err="1"/>
              <a:t>diatasi</a:t>
            </a:r>
            <a:r>
              <a:rPr lang="en-US" sz="3100" dirty="0"/>
              <a:t> dan </a:t>
            </a:r>
            <a:r>
              <a:rPr lang="en-US" sz="3100" dirty="0" err="1"/>
              <a:t>dipecahkan</a:t>
            </a:r>
            <a:r>
              <a:rPr lang="en-US" sz="3100" dirty="0"/>
              <a:t> </a:t>
            </a:r>
            <a:r>
              <a:rPr lang="en-US" sz="3100" dirty="0" err="1"/>
              <a:t>serta</a:t>
            </a:r>
            <a:r>
              <a:rPr lang="en-US" sz="3100" dirty="0"/>
              <a:t> </a:t>
            </a:r>
            <a:r>
              <a:rPr lang="en-US" sz="3100" dirty="0" err="1"/>
              <a:t>menciptakan</a:t>
            </a:r>
            <a:r>
              <a:rPr lang="en-US" sz="3100" dirty="0"/>
              <a:t> </a:t>
            </a:r>
            <a:r>
              <a:rPr lang="en-US" sz="3100" dirty="0" err="1"/>
              <a:t>hubungan</a:t>
            </a:r>
            <a:r>
              <a:rPr lang="en-US" sz="3100" dirty="0"/>
              <a:t> yang </a:t>
            </a:r>
            <a:r>
              <a:rPr lang="en-US" sz="3100" dirty="0" err="1"/>
              <a:t>harmonis</a:t>
            </a:r>
            <a:r>
              <a:rPr lang="en-US" sz="3100" dirty="0"/>
              <a:t> </a:t>
            </a:r>
            <a:r>
              <a:rPr lang="en-US" sz="3100" dirty="0" err="1"/>
              <a:t>diantara</a:t>
            </a:r>
            <a:r>
              <a:rPr lang="en-US" sz="3100" dirty="0"/>
              <a:t> public </a:t>
            </a:r>
            <a:r>
              <a:rPr lang="en-US" sz="3100" dirty="0" err="1"/>
              <a:t>suatu</a:t>
            </a:r>
            <a:r>
              <a:rPr lang="en-US" sz="3100" dirty="0"/>
              <a:t> badan / </a:t>
            </a:r>
            <a:r>
              <a:rPr lang="en-US" sz="3100" dirty="0" err="1"/>
              <a:t>lembaga</a:t>
            </a:r>
            <a:r>
              <a:rPr lang="en-US" sz="3100" dirty="0"/>
              <a:t> / </a:t>
            </a:r>
            <a:r>
              <a:rPr lang="en-US" sz="3100" dirty="0" err="1"/>
              <a:t>perusahaan</a:t>
            </a:r>
            <a:r>
              <a:rPr lang="en-US" sz="3100" dirty="0"/>
              <a:t>. </a:t>
            </a:r>
            <a:r>
              <a:rPr lang="en-US" sz="3100" b="1" i="1" dirty="0"/>
              <a:t>How did we do?</a:t>
            </a:r>
            <a:endParaRPr lang="fi-FI" sz="3100" b="1" dirty="0"/>
          </a:p>
        </p:txBody>
      </p:sp>
    </p:spTree>
    <p:extLst>
      <p:ext uri="{BB962C8B-B14F-4D97-AF65-F5344CB8AC3E}">
        <p14:creationId xmlns:p14="http://schemas.microsoft.com/office/powerpoint/2010/main" val="234421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r>
              <a:rPr lang="en-US" sz="3000" b="1" u="sng" dirty="0"/>
              <a:t>Fact Finding</a:t>
            </a:r>
          </a:p>
          <a:p>
            <a:r>
              <a:rPr lang="en-US" sz="1400" b="1" u="sng" dirty="0"/>
              <a:t> </a:t>
            </a:r>
            <a:endParaRPr lang="en-US" sz="1400" u="sng" dirty="0"/>
          </a:p>
          <a:p>
            <a:r>
              <a:rPr lang="en-US" sz="3000" i="1" dirty="0"/>
              <a:t>Fact finding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pencarian</a:t>
            </a:r>
            <a:r>
              <a:rPr lang="en-US" sz="3000" dirty="0"/>
              <a:t> </a:t>
            </a:r>
            <a:r>
              <a:rPr lang="en-US" sz="3000" dirty="0" err="1"/>
              <a:t>fakta</a:t>
            </a:r>
            <a:r>
              <a:rPr lang="en-US" sz="3000" dirty="0"/>
              <a:t>, data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informasi</a:t>
            </a:r>
            <a:r>
              <a:rPr lang="en-US" sz="3000" dirty="0"/>
              <a:t> yang </a:t>
            </a:r>
            <a:r>
              <a:rPr lang="en-US" sz="3000" dirty="0" err="1"/>
              <a:t>mendukung</a:t>
            </a:r>
            <a:r>
              <a:rPr lang="en-US" sz="3000" dirty="0"/>
              <a:t> program </a:t>
            </a:r>
            <a:r>
              <a:rPr lang="en-US" sz="3000" dirty="0" err="1"/>
              <a:t>humas</a:t>
            </a:r>
            <a:r>
              <a:rPr lang="en-US" sz="3000" dirty="0"/>
              <a:t> </a:t>
            </a:r>
            <a:r>
              <a:rPr lang="en-US" sz="3000" dirty="0" err="1"/>
              <a:t>mengenai</a:t>
            </a:r>
            <a:r>
              <a:rPr lang="en-US" sz="3000" dirty="0"/>
              <a:t> </a:t>
            </a:r>
            <a:r>
              <a:rPr lang="en-US" sz="3000" dirty="0" err="1"/>
              <a:t>situasi</a:t>
            </a:r>
            <a:r>
              <a:rPr lang="en-US" sz="3000" dirty="0"/>
              <a:t>, </a:t>
            </a:r>
            <a:r>
              <a:rPr lang="en-US" sz="3000" dirty="0" err="1"/>
              <a:t>pendapat</a:t>
            </a:r>
            <a:r>
              <a:rPr lang="en-US" sz="3000" dirty="0"/>
              <a:t>, </a:t>
            </a:r>
            <a:r>
              <a:rPr lang="en-US" sz="3000" dirty="0" err="1"/>
              <a:t>sikap</a:t>
            </a:r>
            <a:r>
              <a:rPr lang="en-US" sz="3000" dirty="0"/>
              <a:t>, dan </a:t>
            </a:r>
            <a:r>
              <a:rPr lang="en-US" sz="3000" dirty="0" err="1"/>
              <a:t>reaksi</a:t>
            </a:r>
            <a:r>
              <a:rPr lang="en-US" sz="3000" dirty="0"/>
              <a:t> </a:t>
            </a:r>
            <a:r>
              <a:rPr lang="en-US" sz="3000" dirty="0" err="1"/>
              <a:t>publik</a:t>
            </a:r>
            <a:r>
              <a:rPr lang="en-US" sz="3000" dirty="0"/>
              <a:t> </a:t>
            </a:r>
            <a:r>
              <a:rPr lang="en-US" sz="3000" dirty="0" err="1"/>
              <a:t>terhadap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, </a:t>
            </a:r>
            <a:r>
              <a:rPr lang="en-US" sz="3000" dirty="0" err="1"/>
              <a:t>kebijakan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produk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lembaga</a:t>
            </a:r>
            <a:r>
              <a:rPr lang="en-US" sz="3000" dirty="0"/>
              <a:t>. Pada </a:t>
            </a:r>
            <a:r>
              <a:rPr lang="en-US" sz="3000" dirty="0" err="1"/>
              <a:t>tahap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, PR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menganalisis</a:t>
            </a:r>
            <a:r>
              <a:rPr lang="en-US" sz="3000" dirty="0"/>
              <a:t> data dan </a:t>
            </a:r>
            <a:r>
              <a:rPr lang="en-US" sz="3000" dirty="0" err="1"/>
              <a:t>informasi</a:t>
            </a:r>
            <a:r>
              <a:rPr lang="en-US" sz="3000" dirty="0"/>
              <a:t> yang </a:t>
            </a:r>
            <a:r>
              <a:rPr lang="en-US" sz="3000" dirty="0" err="1"/>
              <a:t>sudah</a:t>
            </a:r>
            <a:r>
              <a:rPr lang="en-US" sz="3000" dirty="0"/>
              <a:t> </a:t>
            </a:r>
            <a:r>
              <a:rPr lang="en-US" sz="3000" dirty="0" err="1"/>
              <a:t>tersedia</a:t>
            </a:r>
            <a:r>
              <a:rPr lang="en-US" sz="3000" dirty="0"/>
              <a:t> </a:t>
            </a:r>
            <a:r>
              <a:rPr lang="en-US" sz="3000" dirty="0" err="1"/>
              <a:t>baik</a:t>
            </a:r>
            <a:r>
              <a:rPr lang="en-US" sz="3000" dirty="0"/>
              <a:t> di </a:t>
            </a:r>
            <a:r>
              <a:rPr lang="en-US" sz="3000" dirty="0" err="1"/>
              <a:t>buku</a:t>
            </a:r>
            <a:r>
              <a:rPr lang="en-US" sz="3000" dirty="0"/>
              <a:t>, </a:t>
            </a:r>
            <a:r>
              <a:rPr lang="en-US" sz="3000" dirty="0" err="1"/>
              <a:t>jurnal</a:t>
            </a:r>
            <a:r>
              <a:rPr lang="en-US" sz="3000" dirty="0"/>
              <a:t>, </a:t>
            </a:r>
            <a:r>
              <a:rPr lang="en-US" sz="3000" dirty="0" err="1"/>
              <a:t>majalah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sumber-sumber</a:t>
            </a:r>
            <a:r>
              <a:rPr lang="en-US" sz="3000" dirty="0"/>
              <a:t> data dan </a:t>
            </a:r>
            <a:r>
              <a:rPr lang="en-US" sz="3000" dirty="0" err="1"/>
              <a:t>informasi</a:t>
            </a:r>
            <a:r>
              <a:rPr lang="en-US" sz="3000" dirty="0"/>
              <a:t> </a:t>
            </a:r>
            <a:r>
              <a:rPr lang="en-US" sz="3000" dirty="0" err="1"/>
              <a:t>lainnya</a:t>
            </a:r>
            <a:r>
              <a:rPr lang="en-US" sz="3000" dirty="0"/>
              <a:t>. </a:t>
            </a:r>
            <a:r>
              <a:rPr lang="en-US" sz="3000" dirty="0" err="1"/>
              <a:t>Istilah</a:t>
            </a:r>
            <a:r>
              <a:rPr lang="en-US" sz="3000" dirty="0"/>
              <a:t> </a:t>
            </a:r>
            <a:r>
              <a:rPr lang="en-US" sz="3000" dirty="0" err="1"/>
              <a:t>kerennya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i="1" dirty="0"/>
              <a:t>desk research</a:t>
            </a:r>
            <a:r>
              <a:rPr lang="en-US" sz="3000" dirty="0"/>
              <a:t>.</a:t>
            </a:r>
            <a:endParaRPr lang="en-US" sz="3000" i="1" dirty="0"/>
          </a:p>
          <a:p>
            <a:endParaRPr lang="en-US" sz="3000" i="1" dirty="0"/>
          </a:p>
          <a:p>
            <a:endParaRPr lang="en-US" sz="25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r>
              <a:rPr lang="en-US" sz="3000" dirty="0" err="1"/>
              <a:t>Berdasarkan</a:t>
            </a:r>
            <a:r>
              <a:rPr lang="en-US" sz="3000" dirty="0"/>
              <a:t>  </a:t>
            </a:r>
            <a:r>
              <a:rPr lang="en-US" sz="3000" dirty="0" err="1"/>
              <a:t>informasi</a:t>
            </a:r>
            <a:r>
              <a:rPr lang="en-US" sz="3000" dirty="0"/>
              <a:t> dan data yang  </a:t>
            </a:r>
            <a:r>
              <a:rPr lang="en-US" sz="3000" dirty="0" err="1"/>
              <a:t>tersedia</a:t>
            </a:r>
            <a:r>
              <a:rPr lang="en-US" sz="3000" dirty="0"/>
              <a:t> </a:t>
            </a:r>
            <a:r>
              <a:rPr lang="en-US" sz="3000" dirty="0" err="1"/>
              <a:t>kemudian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diperoleh</a:t>
            </a:r>
            <a:r>
              <a:rPr lang="en-US" sz="3000" dirty="0"/>
              <a:t> </a:t>
            </a:r>
            <a:r>
              <a:rPr lang="en-US" sz="3000" dirty="0" err="1"/>
              <a:t>interpretasi-interpretasi</a:t>
            </a:r>
            <a:r>
              <a:rPr lang="en-US" sz="3000" dirty="0"/>
              <a:t>. </a:t>
            </a:r>
            <a:r>
              <a:rPr lang="en-US" sz="3000" dirty="0" err="1"/>
              <a:t>Interpretasi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 </a:t>
            </a:r>
            <a:r>
              <a:rPr lang="en-US" sz="3000" dirty="0" err="1"/>
              <a:t>amat</a:t>
            </a:r>
            <a:r>
              <a:rPr lang="en-US" sz="3000" dirty="0"/>
              <a:t> </a:t>
            </a:r>
            <a:r>
              <a:rPr lang="en-US" sz="3000" dirty="0" err="1"/>
              <a:t>berguna</a:t>
            </a:r>
            <a:r>
              <a:rPr lang="en-US" sz="3000" dirty="0"/>
              <a:t> </a:t>
            </a:r>
            <a:r>
              <a:rPr lang="en-US" sz="3000" dirty="0" err="1"/>
              <a:t>bagi</a:t>
            </a:r>
            <a:r>
              <a:rPr lang="en-US" sz="3000" dirty="0"/>
              <a:t> </a:t>
            </a:r>
            <a:r>
              <a:rPr lang="en-US" sz="3000" dirty="0" err="1"/>
              <a:t>seorang</a:t>
            </a:r>
            <a:r>
              <a:rPr lang="en-US" sz="3000" dirty="0"/>
              <a:t> </a:t>
            </a:r>
            <a:r>
              <a:rPr lang="en-US" sz="3000" dirty="0" err="1"/>
              <a:t>praktisi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memutuskan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menentukan</a:t>
            </a:r>
            <a:r>
              <a:rPr lang="en-US" sz="3000" dirty="0"/>
              <a:t> </a:t>
            </a:r>
            <a:r>
              <a:rPr lang="en-US" sz="3000" dirty="0" err="1"/>
              <a:t>langkah-langkah</a:t>
            </a:r>
            <a:r>
              <a:rPr lang="en-US" sz="3000" dirty="0"/>
              <a:t> </a:t>
            </a:r>
            <a:r>
              <a:rPr lang="en-US" sz="3000" dirty="0" err="1"/>
              <a:t>apa</a:t>
            </a:r>
            <a:r>
              <a:rPr lang="en-US" sz="3000" dirty="0"/>
              <a:t> yang </a:t>
            </a:r>
            <a:r>
              <a:rPr lang="en-US" sz="3000" dirty="0" err="1"/>
              <a:t>harus</a:t>
            </a:r>
            <a:r>
              <a:rPr lang="en-US" sz="3000" dirty="0"/>
              <a:t> </a:t>
            </a:r>
            <a:r>
              <a:rPr lang="en-US" sz="3000" dirty="0" err="1"/>
              <a:t>dilakukan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memecahkan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permasalahan</a:t>
            </a:r>
            <a:r>
              <a:rPr lang="en-US" sz="3000" dirty="0"/>
              <a:t>. </a:t>
            </a:r>
            <a:r>
              <a:rPr lang="en-US" sz="3000" dirty="0" err="1"/>
              <a:t>Penelitian</a:t>
            </a:r>
            <a:r>
              <a:rPr lang="en-US" sz="3000" dirty="0"/>
              <a:t> </a:t>
            </a:r>
            <a:r>
              <a:rPr lang="en-US" sz="3000" dirty="0" err="1"/>
              <a:t>bisa</a:t>
            </a:r>
            <a:r>
              <a:rPr lang="en-US" sz="3000" dirty="0"/>
              <a:t> </a:t>
            </a:r>
            <a:r>
              <a:rPr lang="en-US" sz="3000" dirty="0" err="1"/>
              <a:t>dilakukan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kualitatif</a:t>
            </a:r>
            <a:r>
              <a:rPr lang="en-US" sz="3000" dirty="0"/>
              <a:t> &amp; </a:t>
            </a:r>
            <a:r>
              <a:rPr lang="en-US" sz="3000" dirty="0" err="1"/>
              <a:t>kuantitatif</a:t>
            </a:r>
            <a:r>
              <a:rPr lang="en-US" sz="3000" dirty="0"/>
              <a:t>. Dalam </a:t>
            </a:r>
            <a:r>
              <a:rPr lang="en-US" sz="3000" dirty="0" err="1"/>
              <a:t>tahap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 </a:t>
            </a:r>
            <a:r>
              <a:rPr lang="en-US" sz="3000" dirty="0" err="1"/>
              <a:t>ditetapkan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fakta</a:t>
            </a:r>
            <a:r>
              <a:rPr lang="en-US" sz="3000" dirty="0"/>
              <a:t> dan </a:t>
            </a:r>
            <a:r>
              <a:rPr lang="en-US" sz="3000" dirty="0" err="1"/>
              <a:t>informasi</a:t>
            </a:r>
            <a:r>
              <a:rPr lang="en-US" sz="3000" dirty="0"/>
              <a:t> yang </a:t>
            </a:r>
            <a:r>
              <a:rPr lang="en-US" sz="3000" dirty="0" err="1"/>
              <a:t>berkaitan</a:t>
            </a:r>
            <a:r>
              <a:rPr lang="en-US" sz="3000" dirty="0"/>
              <a:t> </a:t>
            </a:r>
            <a:r>
              <a:rPr lang="en-US" sz="3000" dirty="0" err="1"/>
              <a:t>langsung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kepentingan</a:t>
            </a:r>
            <a:r>
              <a:rPr lang="en-US" sz="3000" dirty="0"/>
              <a:t> </a:t>
            </a:r>
            <a:r>
              <a:rPr lang="en-US" sz="3000" dirty="0" err="1"/>
              <a:t>organisasi</a:t>
            </a:r>
            <a:r>
              <a:rPr lang="en-US" sz="3000" dirty="0"/>
              <a:t>, </a:t>
            </a:r>
            <a:r>
              <a:rPr lang="en-US" sz="3000" dirty="0" err="1"/>
              <a:t>yakni</a:t>
            </a:r>
            <a:r>
              <a:rPr lang="en-US" sz="3000" dirty="0"/>
              <a:t> </a:t>
            </a:r>
            <a:r>
              <a:rPr lang="en-US" sz="3000" b="1" i="1" dirty="0"/>
              <a:t>What’s our problem?</a:t>
            </a:r>
            <a:endParaRPr lang="en-US" sz="3000" i="1" dirty="0"/>
          </a:p>
          <a:p>
            <a:endParaRPr lang="en-US" sz="3000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4736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399" y="1676400"/>
            <a:ext cx="7391401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3600" dirty="0"/>
              <a:t>Dalam </a:t>
            </a:r>
            <a:r>
              <a:rPr lang="en-US" sz="3600" dirty="0" err="1"/>
              <a:t>hal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apakah</a:t>
            </a:r>
            <a:r>
              <a:rPr lang="en-US" sz="3600" dirty="0"/>
              <a:t> </a:t>
            </a:r>
            <a:r>
              <a:rPr lang="en-US" sz="3600" dirty="0" err="1"/>
              <a:t>terjadi</a:t>
            </a:r>
            <a:r>
              <a:rPr lang="en-US" sz="3600" dirty="0"/>
              <a:t> </a:t>
            </a:r>
            <a:r>
              <a:rPr lang="en-US" sz="3600" dirty="0" err="1"/>
              <a:t>hal-hal</a:t>
            </a:r>
            <a:r>
              <a:rPr lang="en-US" sz="3600" dirty="0"/>
              <a:t> yang </a:t>
            </a:r>
            <a:r>
              <a:rPr lang="en-US" sz="3600" dirty="0" err="1"/>
              <a:t>menghambat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menunjang</a:t>
            </a:r>
            <a:r>
              <a:rPr lang="en-US" sz="3600" dirty="0"/>
              <a:t> </a:t>
            </a:r>
            <a:r>
              <a:rPr lang="en-US" sz="3600" dirty="0" err="1"/>
              <a:t>kegiatan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lembaga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. </a:t>
            </a:r>
            <a:r>
              <a:rPr lang="en-US" sz="3600" dirty="0" err="1"/>
              <a:t>Disini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analisa-analisa</a:t>
            </a:r>
            <a:r>
              <a:rPr lang="en-US" sz="3600" dirty="0"/>
              <a:t> yang </a:t>
            </a:r>
            <a:r>
              <a:rPr lang="en-US" sz="3600" dirty="0" err="1"/>
              <a:t>mengarah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:</a:t>
            </a:r>
            <a:endParaRPr lang="en-US" sz="3600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1494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219200"/>
            <a:ext cx="8458199" cy="502920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3000" dirty="0" err="1"/>
              <a:t>Bagaimana</a:t>
            </a:r>
            <a:r>
              <a:rPr lang="en-US" sz="3000" dirty="0"/>
              <a:t> </a:t>
            </a:r>
            <a:r>
              <a:rPr lang="en-US" sz="3000" dirty="0" err="1"/>
              <a:t>sikap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 para </a:t>
            </a:r>
            <a:r>
              <a:rPr lang="en-US" sz="3000" dirty="0" err="1"/>
              <a:t>karyawannya</a:t>
            </a:r>
            <a:r>
              <a:rPr lang="en-US" sz="3000" dirty="0"/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3000" dirty="0" err="1"/>
              <a:t>Faktor</a:t>
            </a:r>
            <a:r>
              <a:rPr lang="en-US" sz="3000" dirty="0"/>
              <a:t> </a:t>
            </a:r>
            <a:r>
              <a:rPr lang="en-US" sz="3000" dirty="0" err="1"/>
              <a:t>apa</a:t>
            </a:r>
            <a:r>
              <a:rPr lang="en-US" sz="3000" dirty="0"/>
              <a:t> </a:t>
            </a:r>
            <a:r>
              <a:rPr lang="en-US" sz="3000" dirty="0" err="1"/>
              <a:t>saja</a:t>
            </a:r>
            <a:r>
              <a:rPr lang="en-US" sz="3000" dirty="0"/>
              <a:t> yang </a:t>
            </a:r>
            <a:r>
              <a:rPr lang="en-US" sz="3000" dirty="0" err="1"/>
              <a:t>disenangi</a:t>
            </a:r>
            <a:r>
              <a:rPr lang="en-US" sz="3000" dirty="0"/>
              <a:t> </a:t>
            </a:r>
            <a:r>
              <a:rPr lang="en-US" sz="3000" dirty="0" err="1"/>
              <a:t>ataupun</a:t>
            </a:r>
            <a:r>
              <a:rPr lang="en-US" sz="3000" dirty="0"/>
              <a:t>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disenangi</a:t>
            </a:r>
            <a:r>
              <a:rPr lang="en-US" sz="3000" dirty="0"/>
              <a:t> oleh para </a:t>
            </a:r>
            <a:r>
              <a:rPr lang="en-US" sz="3000" dirty="0" err="1"/>
              <a:t>karyawannya</a:t>
            </a:r>
            <a:r>
              <a:rPr lang="en-US" sz="3000" dirty="0"/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3000" dirty="0" err="1"/>
              <a:t>Mengadakan</a:t>
            </a:r>
            <a:r>
              <a:rPr lang="en-US" sz="3000" dirty="0"/>
              <a:t> </a:t>
            </a:r>
            <a:r>
              <a:rPr lang="en-US" sz="3000" dirty="0" err="1"/>
              <a:t>perbaikan</a:t>
            </a:r>
            <a:r>
              <a:rPr lang="en-US" sz="3000" dirty="0"/>
              <a:t> – </a:t>
            </a:r>
            <a:r>
              <a:rPr lang="en-US" sz="3000" dirty="0" err="1"/>
              <a:t>perbaikan</a:t>
            </a:r>
            <a:r>
              <a:rPr lang="en-US" sz="3000" dirty="0"/>
              <a:t> </a:t>
            </a:r>
            <a:r>
              <a:rPr lang="en-US" sz="3000" dirty="0" err="1"/>
              <a:t>sesuai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keinginan</a:t>
            </a:r>
            <a:r>
              <a:rPr lang="en-US" sz="3000" dirty="0"/>
              <a:t> para </a:t>
            </a:r>
            <a:r>
              <a:rPr lang="en-US" sz="3000" dirty="0" err="1"/>
              <a:t>karyawannya</a:t>
            </a:r>
            <a:r>
              <a:rPr lang="en-US" sz="3000" dirty="0"/>
              <a:t>, </a:t>
            </a:r>
            <a:r>
              <a:rPr lang="en-US" sz="3000" dirty="0" err="1"/>
              <a:t>tetapi</a:t>
            </a:r>
            <a:r>
              <a:rPr lang="en-US" sz="3000" dirty="0"/>
              <a:t>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merugikan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/ </a:t>
            </a:r>
            <a:r>
              <a:rPr lang="en-US" sz="3000" dirty="0" err="1"/>
              <a:t>lembaga</a:t>
            </a:r>
            <a:r>
              <a:rPr lang="en-US" sz="3000" dirty="0"/>
              <a:t> yang </a:t>
            </a:r>
            <a:r>
              <a:rPr lang="en-US" sz="3000" dirty="0" err="1"/>
              <a:t>bersangkutan</a:t>
            </a:r>
            <a:r>
              <a:rPr lang="en-US" sz="3000" dirty="0"/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3000" dirty="0" err="1"/>
              <a:t>Menantikan</a:t>
            </a:r>
            <a:r>
              <a:rPr lang="en-US" sz="3000" dirty="0"/>
              <a:t> </a:t>
            </a:r>
            <a:r>
              <a:rPr lang="en-US" sz="3000" dirty="0" err="1"/>
              <a:t>saat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mengadakan</a:t>
            </a:r>
            <a:r>
              <a:rPr lang="en-US" sz="3000" dirty="0"/>
              <a:t> </a:t>
            </a:r>
            <a:r>
              <a:rPr lang="en-US" sz="3000" dirty="0" err="1"/>
              <a:t>perbaikan</a:t>
            </a:r>
            <a:r>
              <a:rPr lang="en-US" sz="3000" dirty="0"/>
              <a:t> – </a:t>
            </a:r>
            <a:r>
              <a:rPr lang="en-US" sz="3000" dirty="0" err="1"/>
              <a:t>perbaikan</a:t>
            </a:r>
            <a:r>
              <a:rPr lang="en-US" sz="3000" dirty="0"/>
              <a:t> </a:t>
            </a:r>
            <a:r>
              <a:rPr lang="en-US" sz="3000" dirty="0" err="1"/>
              <a:t>itu</a:t>
            </a:r>
            <a:r>
              <a:rPr lang="en-US" sz="3000" dirty="0"/>
              <a:t> agar </a:t>
            </a:r>
            <a:r>
              <a:rPr lang="en-US" sz="3000" dirty="0" err="1"/>
              <a:t>supaya</a:t>
            </a:r>
            <a:r>
              <a:rPr lang="en-US" sz="3000" dirty="0"/>
              <a:t> </a:t>
            </a:r>
            <a:r>
              <a:rPr lang="en-US" sz="3000" dirty="0" err="1"/>
              <a:t>kedua</a:t>
            </a:r>
            <a:r>
              <a:rPr lang="en-US" sz="3000" dirty="0"/>
              <a:t> </a:t>
            </a:r>
            <a:r>
              <a:rPr lang="en-US" sz="3000" dirty="0" err="1"/>
              <a:t>belah</a:t>
            </a:r>
            <a:r>
              <a:rPr lang="en-US" sz="3000" dirty="0"/>
              <a:t> </a:t>
            </a:r>
            <a:r>
              <a:rPr lang="en-US" sz="3000" dirty="0" err="1"/>
              <a:t>pihak</a:t>
            </a:r>
            <a:r>
              <a:rPr lang="en-US" sz="3000" dirty="0"/>
              <a:t> </a:t>
            </a:r>
            <a:r>
              <a:rPr lang="en-US" sz="3000" dirty="0" err="1"/>
              <a:t>mendapat</a:t>
            </a:r>
            <a:r>
              <a:rPr lang="en-US" sz="3000" dirty="0"/>
              <a:t> </a:t>
            </a:r>
            <a:r>
              <a:rPr lang="en-US" sz="3000" dirty="0" err="1"/>
              <a:t>keuntungan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menikmati</a:t>
            </a:r>
            <a:r>
              <a:rPr lang="en-US" sz="3000" dirty="0"/>
              <a:t> </a:t>
            </a:r>
            <a:r>
              <a:rPr lang="en-US" sz="3000" dirty="0" err="1"/>
              <a:t>suasana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 yang </a:t>
            </a:r>
            <a:r>
              <a:rPr lang="en-US" sz="3000" dirty="0" err="1"/>
              <a:t>baik</a:t>
            </a:r>
            <a:r>
              <a:rPr lang="en-US" sz="3000" dirty="0"/>
              <a:t>.</a:t>
            </a:r>
          </a:p>
          <a:p>
            <a:pPr algn="just"/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423648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1" y="1447800"/>
            <a:ext cx="8153400" cy="48006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fi-FI" sz="3100" b="1" dirty="0"/>
              <a:t>Planning Decission (Perencanaan pengambilan keputusan)</a:t>
            </a:r>
          </a:p>
          <a:p>
            <a:pPr fontAlgn="base"/>
            <a:endParaRPr lang="fi-FI" sz="1400" b="1" dirty="0"/>
          </a:p>
          <a:p>
            <a:pPr fontAlgn="base"/>
            <a:r>
              <a:rPr lang="en-US" sz="3100" dirty="0" err="1"/>
              <a:t>Memberikan</a:t>
            </a:r>
            <a:r>
              <a:rPr lang="en-US" sz="3100" dirty="0"/>
              <a:t> </a:t>
            </a:r>
            <a:r>
              <a:rPr lang="en-US" sz="3100" dirty="0" err="1"/>
              <a:t>sikap</a:t>
            </a:r>
            <a:r>
              <a:rPr lang="en-US" sz="3100" dirty="0"/>
              <a:t>, </a:t>
            </a:r>
            <a:r>
              <a:rPr lang="en-US" sz="3100" dirty="0" err="1"/>
              <a:t>opini</a:t>
            </a:r>
            <a:r>
              <a:rPr lang="en-US" sz="3100" dirty="0"/>
              <a:t>, ide, dan </a:t>
            </a:r>
            <a:r>
              <a:rPr lang="en-US" sz="3100" dirty="0" err="1"/>
              <a:t>reaksi</a:t>
            </a:r>
            <a:r>
              <a:rPr lang="en-US" sz="3100" dirty="0"/>
              <a:t> yang </a:t>
            </a:r>
            <a:r>
              <a:rPr lang="en-US" sz="3100" dirty="0" err="1"/>
              <a:t>berkaitan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kebijaksanaan</a:t>
            </a:r>
            <a:r>
              <a:rPr lang="en-US" sz="3100" dirty="0"/>
              <a:t>. </a:t>
            </a:r>
            <a:r>
              <a:rPr lang="en-US" sz="3100" dirty="0" err="1"/>
              <a:t>Dilakukan</a:t>
            </a:r>
            <a:r>
              <a:rPr lang="en-US" sz="3100" dirty="0"/>
              <a:t> pula </a:t>
            </a:r>
            <a:r>
              <a:rPr lang="en-US" sz="3100" dirty="0" err="1"/>
              <a:t>penetapan</a:t>
            </a:r>
            <a:r>
              <a:rPr lang="en-US" sz="3100" dirty="0"/>
              <a:t> program, </a:t>
            </a:r>
            <a:r>
              <a:rPr lang="en-US" sz="3100" dirty="0" err="1"/>
              <a:t>kerja</a:t>
            </a:r>
            <a:r>
              <a:rPr lang="en-US" sz="3100" dirty="0"/>
              <a:t> </a:t>
            </a:r>
            <a:r>
              <a:rPr lang="en-US" sz="3100" dirty="0" err="1"/>
              <a:t>organisasi</a:t>
            </a:r>
            <a:r>
              <a:rPr lang="en-US" sz="3100" dirty="0"/>
              <a:t> yang </a:t>
            </a:r>
            <a:r>
              <a:rPr lang="en-US" sz="3100" dirty="0" err="1"/>
              <a:t>sejalan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kepentingan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keinginan-keinginan</a:t>
            </a:r>
            <a:r>
              <a:rPr lang="en-US" sz="3100" dirty="0"/>
              <a:t> </a:t>
            </a:r>
            <a:r>
              <a:rPr lang="en-US" sz="3100" dirty="0" err="1"/>
              <a:t>pihak</a:t>
            </a:r>
            <a:r>
              <a:rPr lang="en-US" sz="3100" dirty="0"/>
              <a:t> </a:t>
            </a:r>
            <a:r>
              <a:rPr lang="en-US" sz="3100" dirty="0" err="1"/>
              <a:t>berkepentingan</a:t>
            </a:r>
            <a:r>
              <a:rPr lang="en-US" sz="3100" dirty="0"/>
              <a:t>, </a:t>
            </a:r>
            <a:r>
              <a:rPr lang="en-US" sz="3100" b="1" i="1" dirty="0"/>
              <a:t>Here’s what </a:t>
            </a:r>
            <a:r>
              <a:rPr lang="en-US" sz="3100" b="1" i="1" dirty="0" err="1"/>
              <a:t>what</a:t>
            </a:r>
            <a:r>
              <a:rPr lang="en-US" sz="3100" b="1" i="1" dirty="0"/>
              <a:t> we can do?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83590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1" y="1219200"/>
            <a:ext cx="8153400" cy="5029200"/>
          </a:xfrm>
          <a:prstGeom prst="rect">
            <a:avLst/>
          </a:prstGeom>
        </p:spPr>
        <p:txBody>
          <a:bodyPr/>
          <a:lstStyle/>
          <a:p>
            <a:pPr algn="just" fontAlgn="base"/>
            <a:r>
              <a:rPr lang="en-US" sz="3000" dirty="0" err="1"/>
              <a:t>Apabila</a:t>
            </a:r>
            <a:r>
              <a:rPr lang="en-US" sz="3000" dirty="0"/>
              <a:t>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diperoleh</a:t>
            </a:r>
            <a:r>
              <a:rPr lang="en-US" sz="3000" dirty="0"/>
              <a:t> </a:t>
            </a:r>
            <a:r>
              <a:rPr lang="en-US" sz="3000" dirty="0" err="1"/>
              <a:t>fakta</a:t>
            </a:r>
            <a:r>
              <a:rPr lang="en-US" sz="3000" dirty="0"/>
              <a:t> pada </a:t>
            </a:r>
            <a:r>
              <a:rPr lang="en-US" sz="3000" dirty="0" err="1"/>
              <a:t>tahapan</a:t>
            </a:r>
            <a:r>
              <a:rPr lang="en-US" sz="3000" dirty="0"/>
              <a:t> </a:t>
            </a:r>
            <a:r>
              <a:rPr lang="en-US" sz="3000" i="1" dirty="0"/>
              <a:t>fact</a:t>
            </a:r>
            <a:r>
              <a:rPr lang="en-US" sz="3000" dirty="0"/>
              <a:t> – </a:t>
            </a:r>
            <a:r>
              <a:rPr lang="en-US" sz="3000" i="1" dirty="0"/>
              <a:t>finding</a:t>
            </a:r>
            <a:r>
              <a:rPr lang="en-US" sz="3000" dirty="0"/>
              <a:t>, </a:t>
            </a:r>
            <a:r>
              <a:rPr lang="en-US" sz="3000" dirty="0" err="1"/>
              <a:t>maka</a:t>
            </a:r>
            <a:r>
              <a:rPr lang="en-US" sz="3000" dirty="0"/>
              <a:t> pada </a:t>
            </a:r>
            <a:r>
              <a:rPr lang="en-US" sz="3000" dirty="0" err="1"/>
              <a:t>tahapan</a:t>
            </a:r>
            <a:r>
              <a:rPr lang="en-US" sz="3000" dirty="0"/>
              <a:t> </a:t>
            </a:r>
            <a:r>
              <a:rPr lang="en-US" sz="3000" dirty="0" err="1"/>
              <a:t>selanjutnya</a:t>
            </a:r>
            <a:r>
              <a:rPr lang="en-US" sz="3000" dirty="0"/>
              <a:t> PR </a:t>
            </a:r>
            <a:r>
              <a:rPr lang="en-US" sz="3000" dirty="0" err="1"/>
              <a:t>melakukan</a:t>
            </a:r>
            <a:r>
              <a:rPr lang="en-US" sz="3000" dirty="0"/>
              <a:t> </a:t>
            </a:r>
            <a:r>
              <a:rPr lang="en-US" sz="3000" dirty="0" err="1"/>
              <a:t>Penyusunan</a:t>
            </a:r>
            <a:r>
              <a:rPr lang="en-US" sz="3000" dirty="0"/>
              <a:t> </a:t>
            </a:r>
            <a:r>
              <a:rPr lang="en-US" sz="3000" dirty="0" err="1"/>
              <a:t>masalah</a:t>
            </a:r>
            <a:r>
              <a:rPr lang="en-US" sz="3000" dirty="0"/>
              <a:t> (problem), </a:t>
            </a:r>
            <a:r>
              <a:rPr lang="en-US" sz="3000" dirty="0" err="1"/>
              <a:t>Selanjutnya</a:t>
            </a:r>
            <a:r>
              <a:rPr lang="en-US" sz="3000" dirty="0"/>
              <a:t> </a:t>
            </a:r>
            <a:r>
              <a:rPr lang="en-US" sz="3000" dirty="0" err="1"/>
              <a:t>dilakukan</a:t>
            </a:r>
            <a:r>
              <a:rPr lang="en-US" sz="3000" dirty="0"/>
              <a:t> </a:t>
            </a:r>
            <a:r>
              <a:rPr lang="en-US" sz="3000" dirty="0" err="1"/>
              <a:t>pemikiran</a:t>
            </a:r>
            <a:r>
              <a:rPr lang="en-US" sz="3000" dirty="0"/>
              <a:t> </a:t>
            </a:r>
            <a:r>
              <a:rPr lang="en-US" sz="3000" dirty="0" err="1"/>
              <a:t>sebuah</a:t>
            </a:r>
            <a:r>
              <a:rPr lang="en-US" sz="3000" dirty="0"/>
              <a:t> </a:t>
            </a:r>
            <a:r>
              <a:rPr lang="en-US" sz="3000" dirty="0" err="1"/>
              <a:t>konsep</a:t>
            </a:r>
            <a:r>
              <a:rPr lang="en-US" sz="3000" dirty="0"/>
              <a:t> </a:t>
            </a:r>
            <a:r>
              <a:rPr lang="en-US" sz="3000" dirty="0" err="1"/>
              <a:t>pemecahan</a:t>
            </a:r>
            <a:r>
              <a:rPr lang="en-US" sz="3000" dirty="0"/>
              <a:t> </a:t>
            </a:r>
            <a:r>
              <a:rPr lang="en-US" sz="3000" dirty="0" err="1"/>
              <a:t>masalah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, </a:t>
            </a:r>
            <a:r>
              <a:rPr lang="en-US" sz="3000" dirty="0" err="1"/>
              <a:t>kemudian</a:t>
            </a:r>
            <a:r>
              <a:rPr lang="en-US" sz="3000" dirty="0"/>
              <a:t> </a:t>
            </a:r>
            <a:r>
              <a:rPr lang="en-US" sz="3000" dirty="0" err="1"/>
              <a:t>dibuat</a:t>
            </a:r>
            <a:r>
              <a:rPr lang="en-US" sz="3000" dirty="0"/>
              <a:t> </a:t>
            </a:r>
            <a:r>
              <a:rPr lang="en-US" sz="3000" dirty="0" err="1"/>
              <a:t>sebuah</a:t>
            </a:r>
            <a:r>
              <a:rPr lang="en-US" sz="3000" dirty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</a:t>
            </a:r>
            <a:r>
              <a:rPr lang="en-US" sz="3000" dirty="0" err="1"/>
              <a:t>matang</a:t>
            </a:r>
            <a:r>
              <a:rPr lang="en-US" sz="3000" dirty="0"/>
              <a:t> </a:t>
            </a:r>
            <a:r>
              <a:rPr lang="en-US" sz="3000" dirty="0" err="1"/>
              <a:t>mengenai</a:t>
            </a:r>
            <a:r>
              <a:rPr lang="en-US" sz="3000" dirty="0"/>
              <a:t> </a:t>
            </a:r>
            <a:r>
              <a:rPr lang="en-US" sz="3000" dirty="0" err="1"/>
              <a:t>langkah</a:t>
            </a:r>
            <a:r>
              <a:rPr lang="en-US" sz="3000" dirty="0"/>
              <a:t>–</a:t>
            </a:r>
            <a:r>
              <a:rPr lang="en-US" sz="3000" dirty="0" err="1"/>
              <a:t>langkah</a:t>
            </a:r>
            <a:r>
              <a:rPr lang="en-US" sz="3000" dirty="0"/>
              <a:t>, </a:t>
            </a:r>
            <a:r>
              <a:rPr lang="en-US" sz="3000" dirty="0" err="1"/>
              <a:t>perumusan</a:t>
            </a:r>
            <a:r>
              <a:rPr lang="en-US" sz="3000" dirty="0"/>
              <a:t> </a:t>
            </a:r>
            <a:r>
              <a:rPr lang="en-US" sz="3000" dirty="0" err="1"/>
              <a:t>tujuan</a:t>
            </a:r>
            <a:r>
              <a:rPr lang="en-US" sz="3000" dirty="0"/>
              <a:t>, </a:t>
            </a:r>
            <a:r>
              <a:rPr lang="en-US" sz="3000" dirty="0" err="1"/>
              <a:t>perincian</a:t>
            </a:r>
            <a:r>
              <a:rPr lang="en-US" sz="3000" dirty="0"/>
              <a:t> </a:t>
            </a:r>
            <a:r>
              <a:rPr lang="en-US" sz="3000" dirty="0" err="1"/>
              <a:t>waktu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teratur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menyelesaikan</a:t>
            </a:r>
            <a:r>
              <a:rPr lang="en-US" sz="3000" dirty="0"/>
              <a:t> </a:t>
            </a:r>
            <a:r>
              <a:rPr lang="en-US" sz="3000" dirty="0" err="1"/>
              <a:t>permasalahan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. Dalam </a:t>
            </a:r>
            <a:r>
              <a:rPr lang="en-US" sz="3000" dirty="0" err="1"/>
              <a:t>tahapan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 </a:t>
            </a:r>
            <a:r>
              <a:rPr lang="en-US" sz="3000" dirty="0" err="1"/>
              <a:t>menurut</a:t>
            </a:r>
            <a:r>
              <a:rPr lang="en-US" sz="3000" dirty="0"/>
              <a:t> </a:t>
            </a:r>
            <a:r>
              <a:rPr lang="en-US" sz="3000" dirty="0" err="1"/>
              <a:t>Cultip</a:t>
            </a:r>
            <a:r>
              <a:rPr lang="en-US" sz="3000" dirty="0"/>
              <a:t> &amp; Center </a:t>
            </a:r>
            <a:r>
              <a:rPr lang="en-US" sz="3000" dirty="0" err="1"/>
              <a:t>membutuhkan</a:t>
            </a:r>
            <a:r>
              <a:rPr lang="en-US" sz="3000" dirty="0"/>
              <a:t> :</a:t>
            </a:r>
            <a:endParaRPr lang="fi-FI" sz="3000" b="1" dirty="0"/>
          </a:p>
          <a:p>
            <a:pPr algn="just" fontAlgn="base"/>
            <a:endParaRPr lang="fi-FI" sz="1400" b="1" dirty="0"/>
          </a:p>
        </p:txBody>
      </p:sp>
    </p:spTree>
    <p:extLst>
      <p:ext uri="{BB962C8B-B14F-4D97-AF65-F5344CB8AC3E}">
        <p14:creationId xmlns:p14="http://schemas.microsoft.com/office/powerpoint/2010/main" val="363513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676400"/>
            <a:ext cx="7543800" cy="4572000"/>
          </a:xfrm>
          <a:prstGeom prst="rect">
            <a:avLst/>
          </a:prstGeom>
        </p:spPr>
        <p:txBody>
          <a:bodyPr/>
          <a:lstStyle/>
          <a:p>
            <a:pPr marL="522288" indent="-522288" fontAlgn="base">
              <a:buFont typeface="Arial" panose="020B0604020202020204" pitchFamily="34" charset="0"/>
              <a:buChar char="•"/>
            </a:pPr>
            <a:r>
              <a:rPr lang="en-GB" sz="4500" dirty="0"/>
              <a:t>A searching look backward.</a:t>
            </a:r>
          </a:p>
          <a:p>
            <a:pPr marL="522288" indent="-522288" fontAlgn="base">
              <a:buFont typeface="Arial" panose="020B0604020202020204" pitchFamily="34" charset="0"/>
              <a:buChar char="•"/>
            </a:pPr>
            <a:r>
              <a:rPr lang="en-GB" sz="4500" dirty="0"/>
              <a:t>A deep look inside.</a:t>
            </a:r>
          </a:p>
          <a:p>
            <a:pPr marL="522288" indent="-522288" fontAlgn="base">
              <a:buFont typeface="Arial" panose="020B0604020202020204" pitchFamily="34" charset="0"/>
              <a:buChar char="•"/>
            </a:pPr>
            <a:r>
              <a:rPr lang="en-GB" sz="4500" dirty="0"/>
              <a:t>A wide look around.</a:t>
            </a:r>
          </a:p>
          <a:p>
            <a:pPr marL="522288" indent="-522288" fontAlgn="base">
              <a:buFont typeface="Arial" panose="020B0604020202020204" pitchFamily="34" charset="0"/>
              <a:buChar char="•"/>
            </a:pPr>
            <a:r>
              <a:rPr lang="en-GB" sz="4500" dirty="0"/>
              <a:t>A long, long look a head.</a:t>
            </a:r>
          </a:p>
          <a:p>
            <a:pPr algn="just" fontAlgn="base"/>
            <a:endParaRPr lang="fi-FI" sz="1400" b="1" dirty="0"/>
          </a:p>
        </p:txBody>
      </p:sp>
    </p:spTree>
    <p:extLst>
      <p:ext uri="{BB962C8B-B14F-4D97-AF65-F5344CB8AC3E}">
        <p14:creationId xmlns:p14="http://schemas.microsoft.com/office/powerpoint/2010/main" val="252845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Dalam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8610600" cy="51816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en-GB" sz="2500" dirty="0"/>
              <a:t>P</a:t>
            </a:r>
            <a:r>
              <a:rPr lang="sv-SE" sz="2500" dirty="0"/>
              <a:t>enilaian terhadap hubungan komunikator dengan komunikan, perumusannya adalah 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500" i="1" dirty="0"/>
              <a:t>Credibility</a:t>
            </a:r>
            <a:r>
              <a:rPr lang="en-US" sz="2500" dirty="0"/>
              <a:t>, </a:t>
            </a:r>
            <a:r>
              <a:rPr lang="en-US" sz="2500" dirty="0" err="1"/>
              <a:t>yaitu</a:t>
            </a:r>
            <a:r>
              <a:rPr lang="en-US" sz="2500" dirty="0"/>
              <a:t>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kepercayaan</a:t>
            </a:r>
            <a:r>
              <a:rPr lang="en-US" sz="2500" dirty="0"/>
              <a:t> public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pihak</a:t>
            </a:r>
            <a:r>
              <a:rPr lang="en-US" sz="2500" dirty="0"/>
              <a:t> </a:t>
            </a:r>
            <a:r>
              <a:rPr lang="en-US" sz="2500" dirty="0" err="1"/>
              <a:t>komunikator</a:t>
            </a:r>
            <a:r>
              <a:rPr lang="en-US" sz="2500" dirty="0"/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500" i="1" dirty="0"/>
              <a:t>Context</a:t>
            </a:r>
            <a:r>
              <a:rPr lang="en-US" sz="2500" dirty="0"/>
              <a:t>, </a:t>
            </a:r>
            <a:r>
              <a:rPr lang="en-US" sz="2500" dirty="0" err="1"/>
              <a:t>yaitu</a:t>
            </a:r>
            <a:r>
              <a:rPr lang="en-US" sz="2500" dirty="0"/>
              <a:t> factor yang </a:t>
            </a:r>
            <a:r>
              <a:rPr lang="en-US" sz="2500" dirty="0" err="1"/>
              <a:t>menghubungkan</a:t>
            </a:r>
            <a:r>
              <a:rPr lang="en-US" sz="2500" dirty="0"/>
              <a:t> </a:t>
            </a:r>
            <a:r>
              <a:rPr lang="en-US" sz="2500" dirty="0" err="1"/>
              <a:t>isi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pesan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kenyataan</a:t>
            </a:r>
            <a:r>
              <a:rPr lang="en-US" sz="2500" dirty="0"/>
              <a:t> pada </a:t>
            </a:r>
            <a:r>
              <a:rPr lang="en-US" sz="2500" dirty="0" err="1"/>
              <a:t>lingkungannya</a:t>
            </a:r>
            <a:r>
              <a:rPr lang="en-US" sz="2500" dirty="0"/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500" i="1" dirty="0"/>
              <a:t>Content</a:t>
            </a:r>
            <a:r>
              <a:rPr lang="en-US" sz="2500" dirty="0"/>
              <a:t>, </a:t>
            </a:r>
            <a:r>
              <a:rPr lang="en-US" sz="2500" dirty="0" err="1"/>
              <a:t>yaitu</a:t>
            </a:r>
            <a:r>
              <a:rPr lang="en-US" sz="2500" dirty="0"/>
              <a:t> </a:t>
            </a:r>
            <a:r>
              <a:rPr lang="en-US" sz="2500" dirty="0" err="1"/>
              <a:t>makna</a:t>
            </a:r>
            <a:r>
              <a:rPr lang="en-US" sz="2500" dirty="0"/>
              <a:t> dan </a:t>
            </a:r>
            <a:r>
              <a:rPr lang="en-US" sz="2500" dirty="0" err="1"/>
              <a:t>arti</a:t>
            </a:r>
            <a:r>
              <a:rPr lang="en-US" sz="2500" dirty="0"/>
              <a:t> yang </a:t>
            </a:r>
            <a:r>
              <a:rPr lang="en-US" sz="2500" dirty="0" err="1"/>
              <a:t>terdapat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pesan</a:t>
            </a:r>
            <a:r>
              <a:rPr lang="en-US" sz="2500" dirty="0"/>
              <a:t> yang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dipahami</a:t>
            </a:r>
            <a:r>
              <a:rPr lang="en-US" sz="2500" dirty="0"/>
              <a:t> oleh </a:t>
            </a:r>
            <a:r>
              <a:rPr lang="en-US" sz="2500" dirty="0" err="1"/>
              <a:t>komunikan</a:t>
            </a:r>
            <a:r>
              <a:rPr lang="en-US" sz="2500" dirty="0"/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500" i="1" dirty="0"/>
              <a:t>Clarity</a:t>
            </a:r>
            <a:r>
              <a:rPr lang="en-US" sz="2500" dirty="0"/>
              <a:t>, </a:t>
            </a:r>
            <a:r>
              <a:rPr lang="en-US" sz="2500" dirty="0" err="1"/>
              <a:t>yaitu</a:t>
            </a:r>
            <a:r>
              <a:rPr lang="en-US" sz="2500" dirty="0"/>
              <a:t> factor </a:t>
            </a:r>
            <a:r>
              <a:rPr lang="en-US" sz="2500" dirty="0" err="1"/>
              <a:t>kesederhanaan</a:t>
            </a:r>
            <a:r>
              <a:rPr lang="en-US" sz="2500" dirty="0"/>
              <a:t> dan </a:t>
            </a:r>
            <a:r>
              <a:rPr lang="en-US" sz="2500" dirty="0" err="1"/>
              <a:t>kejelasan</a:t>
            </a:r>
            <a:r>
              <a:rPr lang="en-US" sz="2500" dirty="0"/>
              <a:t> </a:t>
            </a:r>
            <a:r>
              <a:rPr lang="en-US" sz="2500" dirty="0" err="1"/>
              <a:t>tidaknya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perumusan</a:t>
            </a:r>
            <a:r>
              <a:rPr lang="en-US" sz="2500" dirty="0"/>
              <a:t> di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pesan</a:t>
            </a:r>
            <a:r>
              <a:rPr lang="en-US" sz="2500" dirty="0"/>
              <a:t> yang </a:t>
            </a:r>
            <a:r>
              <a:rPr lang="en-US" sz="2500" dirty="0" err="1"/>
              <a:t>disampaikan</a:t>
            </a:r>
            <a:r>
              <a:rPr lang="en-US" sz="2500" dirty="0"/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500" i="1" dirty="0"/>
              <a:t>Continuity dan Consistency</a:t>
            </a:r>
            <a:r>
              <a:rPr lang="en-US" sz="2500" dirty="0"/>
              <a:t>, </a:t>
            </a:r>
            <a:r>
              <a:rPr lang="en-US" sz="2500" dirty="0" err="1"/>
              <a:t>yaitu</a:t>
            </a:r>
            <a:r>
              <a:rPr lang="en-US" sz="2500" dirty="0"/>
              <a:t> factor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tidaknya</a:t>
            </a:r>
            <a:r>
              <a:rPr lang="en-US" sz="2500" dirty="0"/>
              <a:t> </a:t>
            </a:r>
            <a:r>
              <a:rPr lang="en-US" sz="2500" dirty="0" err="1"/>
              <a:t>pertentangan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perbedaan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pesan</a:t>
            </a:r>
            <a:r>
              <a:rPr lang="en-US" sz="2500" dirty="0"/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500" i="1" dirty="0"/>
              <a:t>Capability</a:t>
            </a:r>
            <a:r>
              <a:rPr lang="en-US" sz="2500" dirty="0"/>
              <a:t>, </a:t>
            </a:r>
            <a:r>
              <a:rPr lang="en-US" sz="2500" dirty="0" err="1"/>
              <a:t>yaitu</a:t>
            </a:r>
            <a:r>
              <a:rPr lang="en-US" sz="2500" dirty="0"/>
              <a:t> factor </a:t>
            </a:r>
            <a:r>
              <a:rPr lang="en-US" sz="2500" dirty="0" err="1"/>
              <a:t>kemampuan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memberikan</a:t>
            </a:r>
            <a:r>
              <a:rPr lang="en-US" sz="2500" dirty="0"/>
              <a:t> </a:t>
            </a:r>
            <a:r>
              <a:rPr lang="en-US" sz="2500" dirty="0" err="1"/>
              <a:t>penjelasan</a:t>
            </a:r>
            <a:r>
              <a:rPr lang="en-US" sz="2500" dirty="0"/>
              <a:t>.</a:t>
            </a:r>
          </a:p>
          <a:p>
            <a:pPr fontAlgn="base"/>
            <a:endParaRPr lang="fi-FI" sz="2500" b="1" dirty="0"/>
          </a:p>
        </p:txBody>
      </p:sp>
    </p:spTree>
    <p:extLst>
      <p:ext uri="{BB962C8B-B14F-4D97-AF65-F5344CB8AC3E}">
        <p14:creationId xmlns:p14="http://schemas.microsoft.com/office/powerpoint/2010/main" val="899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511</Words>
  <Application>Microsoft Office PowerPoint</Application>
  <PresentationFormat>On-screen Show (4:3)</PresentationFormat>
  <Paragraphs>51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Lucida Handwriting</vt:lpstr>
      <vt:lpstr>Wingdings</vt:lpstr>
      <vt:lpstr>Office Theme</vt:lpstr>
      <vt:lpstr>  Pemecahan Masalah Dalam Melakukan Kegiatan PR</vt:lpstr>
      <vt:lpstr>Pemecahan Masalah Dalam Melakukan Kegiatan PR</vt:lpstr>
      <vt:lpstr>Pemecahan Masalah Dalam Melakukan Kegiatan PR</vt:lpstr>
      <vt:lpstr>Pemecahan Masalah Dalam Melakukan Kegiatan PR</vt:lpstr>
      <vt:lpstr>Pemecahan Masalah Dalam Melakukan Kegiatan PR</vt:lpstr>
      <vt:lpstr>Pemecahan Masalah Dalam Melakukan Kegiatan PR</vt:lpstr>
      <vt:lpstr>Pemecahan Masalah Dalam Melakukan Kegiatan PR</vt:lpstr>
      <vt:lpstr>Pemecahan Masalah Dalam Melakukan Kegiatan PR</vt:lpstr>
      <vt:lpstr>Pemecahan Masalah Dalam Melakukan Kegiatan PR</vt:lpstr>
      <vt:lpstr>Pemecahan Masalah Dalam Melakukan Kegiatan PR</vt:lpstr>
      <vt:lpstr>Pemecahan Masalah Dalam Melakukan Kegiatan PR</vt:lpstr>
      <vt:lpstr>Pemecahan Masalah Dalam Melakukan Kegiatan PR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172</cp:revision>
  <dcterms:created xsi:type="dcterms:W3CDTF">2016-01-12T13:10:19Z</dcterms:created>
  <dcterms:modified xsi:type="dcterms:W3CDTF">2018-05-18T18:04:11Z</dcterms:modified>
</cp:coreProperties>
</file>