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8" d="100"/>
          <a:sy n="68"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E621B98-B81C-414D-A9F0-F6A965802728}" type="datetimeFigureOut">
              <a:rPr lang="id-ID" smtClean="0"/>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21B98-B81C-414D-A9F0-F6A965802728}" type="datetimeFigureOut">
              <a:rPr lang="id-ID" smtClean="0"/>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E621B98-B81C-414D-A9F0-F6A965802728}" type="datetimeFigureOut">
              <a:rPr lang="id-ID" smtClean="0"/>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E621B98-B81C-414D-A9F0-F6A965802728}" type="datetimeFigureOut">
              <a:rPr lang="id-ID" smtClean="0"/>
              <a:t>08/04/2018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E621B98-B81C-414D-A9F0-F6A965802728}" type="datetimeFigureOut">
              <a:rPr lang="id-ID" smtClean="0"/>
              <a:t>08/04/2018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21B98-B81C-414D-A9F0-F6A965802728}" type="datetimeFigureOut">
              <a:rPr lang="id-ID" smtClean="0"/>
              <a:t>08/04/2018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21B98-B81C-414D-A9F0-F6A965802728}" type="datetimeFigureOut">
              <a:rPr lang="id-ID" smtClean="0"/>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21B98-B81C-414D-A9F0-F6A965802728}" type="datetimeFigureOut">
              <a:rPr lang="id-ID" smtClean="0"/>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32092ED-C909-4103-B8D3-34CC467F26AE}"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21B98-B81C-414D-A9F0-F6A965802728}" type="datetimeFigureOut">
              <a:rPr lang="id-ID" smtClean="0"/>
              <a:t>08/04/2018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092ED-C909-4103-B8D3-34CC467F26AE}"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1.bp.blogspot.com/-EswR5cIl0zA/V2jBlbTC50I/AAAAAAAAAUQ/FKUIjZ1g2iEY-KtCaBc2SmmxDoTJVrHVgCLcB/s1600/Pengertian+Backgrounders+&amp;+cara+membuatnya.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24744"/>
            <a:ext cx="7772400" cy="1470025"/>
          </a:xfrm>
        </p:spPr>
        <p:txBody>
          <a:bodyPr/>
          <a:lstStyle/>
          <a:p>
            <a:r>
              <a:rPr lang="id-ID" dirty="0" smtClean="0"/>
              <a:t>PRODUKSI MEDIA PR</a:t>
            </a:r>
            <a:endParaRPr lang="id-ID" dirty="0"/>
          </a:p>
        </p:txBody>
      </p:sp>
      <p:sp>
        <p:nvSpPr>
          <p:cNvPr id="3" name="Subtitle 2"/>
          <p:cNvSpPr>
            <a:spLocks noGrp="1"/>
          </p:cNvSpPr>
          <p:nvPr>
            <p:ph type="subTitle" idx="1"/>
          </p:nvPr>
        </p:nvSpPr>
        <p:spPr>
          <a:xfrm>
            <a:off x="1331640" y="3212976"/>
            <a:ext cx="6768752" cy="3096344"/>
          </a:xfrm>
        </p:spPr>
        <p:txBody>
          <a:bodyPr>
            <a:normAutofit/>
          </a:bodyPr>
          <a:lstStyle/>
          <a:p>
            <a:r>
              <a:rPr lang="id-ID" sz="4000" dirty="0" smtClean="0"/>
              <a:t>MEDIA KIT</a:t>
            </a:r>
          </a:p>
          <a:p>
            <a:endParaRPr lang="id-ID" dirty="0"/>
          </a:p>
          <a:p>
            <a:pPr algn="l"/>
            <a:endParaRPr lang="id-ID" sz="1900" dirty="0" smtClean="0"/>
          </a:p>
          <a:p>
            <a:pPr algn="l"/>
            <a:endParaRPr lang="id-ID" sz="1900" dirty="0"/>
          </a:p>
          <a:p>
            <a:pPr algn="l"/>
            <a:endParaRPr lang="id-ID" sz="1900" dirty="0" smtClean="0"/>
          </a:p>
          <a:p>
            <a:pPr algn="l"/>
            <a:r>
              <a:rPr lang="id-ID" sz="1900" dirty="0" smtClean="0"/>
              <a:t>DOSEN : </a:t>
            </a:r>
          </a:p>
          <a:p>
            <a:pPr algn="l"/>
            <a:r>
              <a:rPr lang="id-ID" sz="1900" dirty="0" smtClean="0"/>
              <a:t>Yumeldasari Chaniago, S.Sos., M.Si</a:t>
            </a:r>
            <a:endParaRPr lang="id-ID" sz="1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68952" cy="5832648"/>
          </a:xfrm>
        </p:spPr>
        <p:txBody>
          <a:bodyPr>
            <a:normAutofit fontScale="92500" lnSpcReduction="20000"/>
          </a:bodyPr>
          <a:lstStyle/>
          <a:p>
            <a:r>
              <a:rPr lang="id-ID" dirty="0"/>
              <a:t>Backgrounder bisa berupa:</a:t>
            </a:r>
            <a:br>
              <a:rPr lang="id-ID" dirty="0"/>
            </a:br>
            <a:r>
              <a:rPr lang="id-ID" dirty="0"/>
              <a:t>1. Brosur lembaga,</a:t>
            </a:r>
            <a:br>
              <a:rPr lang="id-ID" dirty="0"/>
            </a:br>
            <a:r>
              <a:rPr lang="id-ID" dirty="0"/>
              <a:t>2. Dokumen singkat yang berisi minimal :</a:t>
            </a:r>
            <a:br>
              <a:rPr lang="id-ID" dirty="0"/>
            </a:br>
            <a:r>
              <a:rPr lang="id-ID" dirty="0">
                <a:sym typeface="Symbol"/>
              </a:rPr>
              <a:t></a:t>
            </a:r>
            <a:r>
              <a:rPr lang="id-ID" dirty="0"/>
              <a:t> informasi seperti pandangan umum yang menggambarkan bidang-bidang kerja lembaga,</a:t>
            </a:r>
            <a:br>
              <a:rPr lang="id-ID" dirty="0"/>
            </a:br>
            <a:r>
              <a:rPr lang="id-ID" dirty="0">
                <a:sym typeface="Symbol"/>
              </a:rPr>
              <a:t></a:t>
            </a:r>
            <a:r>
              <a:rPr lang="id-ID" dirty="0"/>
              <a:t> sejarah singkat lembaga,</a:t>
            </a:r>
            <a:br>
              <a:rPr lang="id-ID" dirty="0"/>
            </a:br>
            <a:r>
              <a:rPr lang="id-ID" dirty="0">
                <a:sym typeface="Symbol"/>
              </a:rPr>
              <a:t></a:t>
            </a:r>
            <a:r>
              <a:rPr lang="id-ID" dirty="0"/>
              <a:t> informasi mengenai berbagai kampanye yang dilancarkan lembaga,</a:t>
            </a:r>
            <a:br>
              <a:rPr lang="id-ID" dirty="0"/>
            </a:br>
            <a:r>
              <a:rPr lang="id-ID" dirty="0">
                <a:sym typeface="Symbol"/>
              </a:rPr>
              <a:t></a:t>
            </a:r>
            <a:r>
              <a:rPr lang="id-ID" dirty="0"/>
              <a:t> daftar mitra kerja utama,</a:t>
            </a:r>
            <a:br>
              <a:rPr lang="id-ID" dirty="0"/>
            </a:br>
            <a:r>
              <a:rPr lang="id-ID" dirty="0">
                <a:sym typeface="Symbol"/>
              </a:rPr>
              <a:t></a:t>
            </a:r>
            <a:r>
              <a:rPr lang="id-ID" dirty="0"/>
              <a:t> informasi mengenai biografi singkat orang-orang penting di lembaga.</a:t>
            </a:r>
            <a:br>
              <a:rPr lang="id-ID" dirty="0"/>
            </a:br>
            <a:r>
              <a:rPr lang="id-ID" b="1" dirty="0"/>
              <a:t/>
            </a:r>
            <a:br>
              <a:rPr lang="id-ID" b="1" dirty="0"/>
            </a:b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Penulisan Backgrounders</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Mengacu </a:t>
            </a:r>
            <a:r>
              <a:rPr lang="id-ID" dirty="0"/>
              <a:t>pada Fraser P. Seitel, ada dua macam penulisan Backgounders :</a:t>
            </a:r>
            <a:br>
              <a:rPr lang="id-ID" dirty="0"/>
            </a:br>
            <a:r>
              <a:rPr lang="id-ID" dirty="0"/>
              <a:t>1. Model Press Release Menyeruai penulisan Press Release. Informasi terpenting dilakukan di awal</a:t>
            </a:r>
            <a:br>
              <a:rPr lang="id-ID" dirty="0"/>
            </a:br>
            <a:r>
              <a:rPr lang="id-ID" dirty="0"/>
              <a:t>2. Model deskriptif dan naratif yakni ditulis dengan cara bercerita seperti narasi sebuah novel semua bagian cerita dianggap penting</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Isi Backgrounder</a:t>
            </a:r>
            <a:endParaRPr lang="id-ID" dirty="0"/>
          </a:p>
        </p:txBody>
      </p:sp>
      <p:sp>
        <p:nvSpPr>
          <p:cNvPr id="3" name="Content Placeholder 2"/>
          <p:cNvSpPr>
            <a:spLocks noGrp="1"/>
          </p:cNvSpPr>
          <p:nvPr>
            <p:ph idx="1"/>
          </p:nvPr>
        </p:nvSpPr>
        <p:spPr>
          <a:xfrm>
            <a:off x="457200" y="1600200"/>
            <a:ext cx="8363272" cy="5069160"/>
          </a:xfrm>
        </p:spPr>
        <p:txBody>
          <a:bodyPr>
            <a:normAutofit fontScale="85000" lnSpcReduction="20000"/>
          </a:bodyPr>
          <a:lstStyle/>
          <a:p>
            <a:pPr marL="514350" indent="-514350">
              <a:buAutoNum type="arabicPeriod"/>
            </a:pPr>
            <a:r>
              <a:rPr lang="id-ID" dirty="0" smtClean="0"/>
              <a:t>Deskripsi </a:t>
            </a:r>
            <a:r>
              <a:rPr lang="id-ID" dirty="0"/>
              <a:t>tentang isu atau informasi yang disampaikan dalam press </a:t>
            </a:r>
            <a:r>
              <a:rPr lang="id-ID" dirty="0" smtClean="0"/>
              <a:t>release.</a:t>
            </a:r>
          </a:p>
          <a:p>
            <a:pPr marL="514350" indent="-514350">
              <a:buAutoNum type="arabicPeriod"/>
            </a:pPr>
            <a:r>
              <a:rPr lang="id-ID" dirty="0" smtClean="0"/>
              <a:t>Deskrispsi </a:t>
            </a:r>
            <a:r>
              <a:rPr lang="id-ID" dirty="0"/>
              <a:t>tentang keterkaitan antara isu diatas dengan </a:t>
            </a:r>
            <a:r>
              <a:rPr lang="id-ID" dirty="0" smtClean="0"/>
              <a:t>perusahaan</a:t>
            </a:r>
          </a:p>
          <a:p>
            <a:pPr marL="514350" indent="-514350">
              <a:buAutoNum type="arabicPeriod"/>
            </a:pPr>
            <a:r>
              <a:rPr lang="id-ID" dirty="0" smtClean="0"/>
              <a:t>Backgrounder </a:t>
            </a:r>
            <a:r>
              <a:rPr lang="id-ID" dirty="0"/>
              <a:t>dilengkapi dengan implikasi dan arahnya kemasa </a:t>
            </a:r>
            <a:r>
              <a:rPr lang="id-ID" dirty="0" smtClean="0"/>
              <a:t>depan</a:t>
            </a:r>
          </a:p>
          <a:p>
            <a:pPr marL="514350" indent="-514350">
              <a:buAutoNum type="arabicPeriod"/>
            </a:pPr>
            <a:r>
              <a:rPr lang="id-ID" dirty="0" smtClean="0"/>
              <a:t>Dalam </a:t>
            </a:r>
            <a:r>
              <a:rPr lang="id-ID" dirty="0"/>
              <a:t>penulisan, isi yang berlembar-lembar sebaiknya dipilah dengan menggunakan </a:t>
            </a:r>
            <a:r>
              <a:rPr lang="id-ID" dirty="0" smtClean="0"/>
              <a:t>sub-subjudul</a:t>
            </a:r>
          </a:p>
          <a:p>
            <a:pPr marL="514350" indent="-514350">
              <a:buAutoNum type="arabicPeriod"/>
            </a:pPr>
            <a:r>
              <a:rPr lang="id-ID" dirty="0" smtClean="0"/>
              <a:t>Backgrounder </a:t>
            </a:r>
            <a:r>
              <a:rPr lang="id-ID" dirty="0"/>
              <a:t>max terdiri dari 4-6 </a:t>
            </a:r>
            <a:r>
              <a:rPr lang="id-ID" dirty="0" smtClean="0"/>
              <a:t>halaman</a:t>
            </a:r>
          </a:p>
          <a:p>
            <a:pPr marL="514350" indent="-514350">
              <a:buAutoNum type="arabicPeriod"/>
            </a:pPr>
            <a:r>
              <a:rPr lang="id-ID" dirty="0" smtClean="0"/>
              <a:t>Dituliskan </a:t>
            </a:r>
            <a:r>
              <a:rPr lang="id-ID" dirty="0"/>
              <a:t>“for immediate </a:t>
            </a:r>
            <a:r>
              <a:rPr lang="id-ID" dirty="0" smtClean="0"/>
              <a:t>release”</a:t>
            </a:r>
          </a:p>
          <a:p>
            <a:pPr marL="514350" indent="-514350">
              <a:buAutoNum type="arabicPeriod"/>
            </a:pPr>
            <a:r>
              <a:rPr lang="id-ID" dirty="0" smtClean="0"/>
              <a:t>Tulis </a:t>
            </a:r>
            <a:r>
              <a:rPr lang="id-ID" dirty="0"/>
              <a:t>kontak nama dan </a:t>
            </a:r>
            <a:r>
              <a:rPr lang="id-ID" dirty="0" smtClean="0"/>
              <a:t>telepon</a:t>
            </a:r>
          </a:p>
          <a:p>
            <a:pPr marL="514350" indent="-514350">
              <a:buAutoNum type="arabicPeriod"/>
            </a:pPr>
            <a:r>
              <a:rPr lang="id-ID" dirty="0" smtClean="0"/>
              <a:t>Sebagai </a:t>
            </a:r>
            <a:r>
              <a:rPr lang="id-ID" dirty="0"/>
              <a:t>tanda akhir, tulis ###, finish atau selesai</a:t>
            </a:r>
            <a:br>
              <a:rPr lang="id-ID" dirty="0"/>
            </a:b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Menyajikan Backgrounder</a:t>
            </a:r>
            <a:endParaRPr lang="id-ID" dirty="0"/>
          </a:p>
        </p:txBody>
      </p:sp>
      <p:sp>
        <p:nvSpPr>
          <p:cNvPr id="3" name="Content Placeholder 2"/>
          <p:cNvSpPr>
            <a:spLocks noGrp="1"/>
          </p:cNvSpPr>
          <p:nvPr>
            <p:ph idx="1"/>
          </p:nvPr>
        </p:nvSpPr>
        <p:spPr>
          <a:xfrm>
            <a:off x="0" y="1600200"/>
            <a:ext cx="8892480" cy="4997152"/>
          </a:xfrm>
        </p:spPr>
        <p:txBody>
          <a:bodyPr>
            <a:normAutofit fontScale="92500"/>
          </a:bodyPr>
          <a:lstStyle/>
          <a:p>
            <a:pPr algn="just"/>
            <a:r>
              <a:rPr lang="id-ID" dirty="0" smtClean="0"/>
              <a:t>Ada </a:t>
            </a:r>
            <a:r>
              <a:rPr lang="id-ID" dirty="0"/>
              <a:t>berbagai cara untuk menyajikan backgrounder </a:t>
            </a:r>
            <a:r>
              <a:rPr lang="id-ID" dirty="0" smtClean="0"/>
              <a:t>ini. Kadang-kadang </a:t>
            </a:r>
            <a:r>
              <a:rPr lang="id-ID" dirty="0"/>
              <a:t>orang menyajikannya </a:t>
            </a:r>
            <a:r>
              <a:rPr lang="id-ID" dirty="0" smtClean="0"/>
              <a:t>dalam bentuk teks </a:t>
            </a:r>
            <a:r>
              <a:rPr lang="id-ID" dirty="0"/>
              <a:t>saja, orang lain menyajikannya lengkap dengan berbagai diagram dan foto. </a:t>
            </a:r>
            <a:endParaRPr lang="id-ID" dirty="0" smtClean="0"/>
          </a:p>
          <a:p>
            <a:pPr algn="just"/>
            <a:endParaRPr lang="id-ID" dirty="0"/>
          </a:p>
          <a:p>
            <a:pPr algn="just"/>
            <a:r>
              <a:rPr lang="id-ID" dirty="0" smtClean="0"/>
              <a:t>Adapun </a:t>
            </a:r>
            <a:r>
              <a:rPr lang="id-ID" dirty="0"/>
              <a:t>cara menyajikan informasi yang </a:t>
            </a:r>
            <a:r>
              <a:rPr lang="id-ID" dirty="0" smtClean="0"/>
              <a:t>dipilih</a:t>
            </a:r>
            <a:r>
              <a:rPr lang="id-ID" dirty="0"/>
              <a:t>, perlu selalu dijaga agar backgounder ini menunjang pesan-pesan pokok yang ingin disebarluaskan. Penyajian backgrounder ada yang disisipkan ke dalam press release atau berdiri sendiri.</a:t>
            </a: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id-ID" dirty="0" smtClean="0"/>
              <a:t>Contoh Backgrounder</a:t>
            </a:r>
            <a:endParaRPr lang="id-ID" dirty="0"/>
          </a:p>
        </p:txBody>
      </p:sp>
      <p:sp>
        <p:nvSpPr>
          <p:cNvPr id="3" name="Content Placeholder 2"/>
          <p:cNvSpPr>
            <a:spLocks noGrp="1"/>
          </p:cNvSpPr>
          <p:nvPr>
            <p:ph idx="1"/>
          </p:nvPr>
        </p:nvSpPr>
        <p:spPr>
          <a:xfrm>
            <a:off x="251520" y="1124744"/>
            <a:ext cx="8712968" cy="5733256"/>
          </a:xfrm>
        </p:spPr>
        <p:txBody>
          <a:bodyPr>
            <a:normAutofit fontScale="40000" lnSpcReduction="20000"/>
          </a:bodyPr>
          <a:lstStyle/>
          <a:p>
            <a:pPr fontAlgn="base"/>
            <a:r>
              <a:rPr lang="id-ID" sz="4500" b="1" dirty="0"/>
              <a:t>For immediate realese </a:t>
            </a:r>
            <a:r>
              <a:rPr lang="id-ID" sz="4500" dirty="0"/>
              <a:t/>
            </a:r>
            <a:br>
              <a:rPr lang="id-ID" sz="4500" dirty="0"/>
            </a:br>
            <a:r>
              <a:rPr lang="id-ID" sz="4500" dirty="0"/>
              <a:t/>
            </a:r>
            <a:br>
              <a:rPr lang="id-ID" sz="4500" dirty="0"/>
            </a:br>
            <a:endParaRPr lang="id-ID" sz="4500" dirty="0"/>
          </a:p>
          <a:p>
            <a:pPr fontAlgn="base"/>
            <a:r>
              <a:rPr lang="id-ID" sz="4500" b="1" dirty="0"/>
              <a:t>BACKGROUNDERS</a:t>
            </a:r>
            <a:br>
              <a:rPr lang="id-ID" sz="4500" b="1" dirty="0"/>
            </a:br>
            <a:r>
              <a:rPr lang="id-ID" sz="4500" b="1" dirty="0"/>
              <a:t>PT. JASA RAHARJA</a:t>
            </a:r>
            <a:endParaRPr lang="id-ID" sz="4500" dirty="0"/>
          </a:p>
          <a:p>
            <a:pPr fontAlgn="base"/>
            <a:r>
              <a:rPr lang="id-ID" sz="4500" b="1" dirty="0"/>
              <a:t/>
            </a:r>
            <a:br>
              <a:rPr lang="id-ID" sz="4500" b="1" dirty="0"/>
            </a:br>
            <a:r>
              <a:rPr lang="id-ID" sz="4500" b="1" dirty="0"/>
              <a:t>A. SEJARAH SINGKAT </a:t>
            </a:r>
            <a:r>
              <a:rPr lang="id-ID" sz="4500" dirty="0"/>
              <a:t/>
            </a:r>
            <a:br>
              <a:rPr lang="id-ID" sz="4500" dirty="0"/>
            </a:br>
            <a:r>
              <a:rPr lang="id-ID" sz="4500" dirty="0"/>
              <a:t/>
            </a:r>
            <a:br>
              <a:rPr lang="id-ID" sz="4500" dirty="0"/>
            </a:br>
            <a:r>
              <a:rPr lang="id-ID" sz="4500" dirty="0"/>
              <a:t>Sejarah berdirinya Jasa Raharja tidak terlepas dari adanya peristiwa pengambil alihan atau nasionalisasi Perusahaan-Perusahaan Milik Belanda oleh Pemerintah RI. Sesuai dengan Peraturan Pemerintah (PP) No.3 tahun 1960, jo Pengumuman Menteri Urusan Pendapatan, Pembiayaan dan Pengawasan RI No.12631/BUM II tanggal 9 Februari 1960, terdapat 8 (delapan) perusahaan asuransi yang ditetapkan sebagai Perusahaan Asuransi Kerugian Negara (PAKN) dan sekaligus diadakan pengelompokan dan penggunaan nama perusahaan sebagai berikut : </a:t>
            </a:r>
            <a:br>
              <a:rPr lang="id-ID" sz="4500" dirty="0"/>
            </a:br>
            <a:endParaRPr lang="id-ID" sz="4500" dirty="0"/>
          </a:p>
          <a:p>
            <a:pPr lvl="0" fontAlgn="base"/>
            <a:r>
              <a:rPr lang="id-ID" sz="4500" dirty="0"/>
              <a:t>Fa. Blom &amp; Van Der Aa, Fa. Bekouw &amp; Mijnssen, Fa. Sluiiters &amp; co, setelah dinasionalisasi digabungkan menjadi satu bernama PAKN Ika Bhakti.</a:t>
            </a:r>
          </a:p>
          <a:p>
            <a:pPr lvl="0" fontAlgn="base"/>
            <a:r>
              <a:rPr lang="id-ID" sz="4500" dirty="0"/>
              <a:t>NV. Assurantie Maatschappij Djakarta, NV. Assurantie Kantoor Langeveldt-Schroder, setelah dinasionalisasi digabungkan menjadi satu, dengan nama PAKN Ika Dharma. </a:t>
            </a:r>
          </a:p>
          <a:p>
            <a:pPr lvl="0" fontAlgn="base"/>
            <a:r>
              <a:rPr lang="id-ID" sz="4500" dirty="0"/>
              <a:t>NV. Assurantie Kantoor CWJ Schlencker, NV. Kantor Asuransi "Kali Besar", setelah dinasionalisasi digabungkan menjadi satu, dengan nama PAKN Ika Mulya. </a:t>
            </a:r>
          </a:p>
          <a:p>
            <a:pPr lvl="0" fontAlgn="base"/>
            <a:r>
              <a:rPr lang="id-ID" sz="4500" dirty="0"/>
              <a:t>PT. Maskapai Asuransi Arah Baru setelah dinasionalisasi diberi nama PAKN Ika Sakti.</a:t>
            </a:r>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12968" cy="6048672"/>
          </a:xfrm>
        </p:spPr>
        <p:txBody>
          <a:bodyPr>
            <a:normAutofit fontScale="70000" lnSpcReduction="20000"/>
          </a:bodyPr>
          <a:lstStyle/>
          <a:p>
            <a:r>
              <a:rPr lang="id-ID" sz="3400" dirty="0"/>
              <a:t>Perkembangan organisasi perusahaan tidak terhenti sampai disitu saja, karena dengan adanya pengumuman Menteri Urusan Pendapatan, Pembiayaan dan Pengawasan RI No. 294293/BUM II tanggal 31 Desember 1960, keempat perusahaan tersebut di atas digabung dalam satu Perusahaan Asuransi Kerugian Negara (PAKN) Ika Karya. Selaniutnya PAKN Ika Karya berubah nama meniadi Perusahaan Negara Asuransi Kerugian (PNAK) Eka Karya. </a:t>
            </a:r>
            <a:br>
              <a:rPr lang="id-ID" sz="3400" dirty="0"/>
            </a:br>
            <a:r>
              <a:rPr lang="id-ID" sz="3400" dirty="0"/>
              <a:t/>
            </a:r>
            <a:br>
              <a:rPr lang="id-ID" sz="3400" dirty="0"/>
            </a:br>
            <a:r>
              <a:rPr lang="id-ID" sz="3400" dirty="0"/>
              <a:t>Berdasarkan PP No.8 tahun 1965 dengan melebur seluruh kekayaan, pegawai dan segala hutang piutang PNAK Eka Karya, mulai 1 Januari 1965 dibentuk Badan Hukum baru dengan nama 'Perusahaan Negara Asuransi Kerugian Jasa Raharja" dengan tugas khusus mengelola pelaksanaan Undang-Undang (UU) No.33 dan Undang-Undang (UU) No.34 tahun 1964. Penunjukkan PNAK Jasa Raharja sebagai pengelola kedua Undang-Undang tersebut ditetapkan berdasarkan Surat Keputusan Menteri Urusan Pendapatan, Pembiayaan dan Pengawasan RI No. BAPN 1-3-3 tanggal 30 Maret 1965. </a:t>
            </a:r>
            <a:r>
              <a:rPr lang="id-ID" dirty="0"/>
              <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336704"/>
          </a:xfrm>
        </p:spPr>
        <p:txBody>
          <a:bodyPr>
            <a:normAutofit fontScale="77500" lnSpcReduction="20000"/>
          </a:bodyPr>
          <a:lstStyle/>
          <a:p>
            <a:pPr fontAlgn="base"/>
            <a:r>
              <a:rPr lang="id-ID" dirty="0"/>
              <a:t>Pada tahun 1970, PNAK Jasa Raharja diubah statusnya menjadi Perusahaan Umum (Perum) Jasa Raharja. Perubahan status ini dituangkan dalam Surat Keputusan Menteri Keuangan Republik Indonesia No. Kep.750/KMK/IV/II/1970 tanggal 18 November 1970, yang merupakan tindak lanjut dikeluarkannya UU. No.9 tahun 1969 tentang Bentuk- Bentuk Badan Usaha Negara. </a:t>
            </a:r>
            <a:br>
              <a:rPr lang="id-ID" dirty="0"/>
            </a:br>
            <a:r>
              <a:rPr lang="id-ID" dirty="0"/>
              <a:t/>
            </a:r>
            <a:br>
              <a:rPr lang="id-ID" dirty="0"/>
            </a:br>
            <a:r>
              <a:rPr lang="id-ID" dirty="0"/>
              <a:t>Pada tahun 1978 yaitu berdasarkan PP No.34 tahun 1978 dan melalui Surat Keputusan Menteri Keuangan Republik Indonesia yang selalu diperpanjang pada setiap tahun dan terakhir No. 523/KMK/013/1989, selain mengelola pelaksanaan UU. No.33 dan UU. No. 34 tahun 1964, Jasa Raharja diberi tugas baru menerbitkan surat jaminan dalam bentuk Surety Bond. Kemudian sebagai upaya pengemban rasa tanggung jawab sosial kepada masyarakat khususnya bagi mereka yang belum memperoleh perlindungan dalam lingkup UU No.33 dan UU No.34 tahun 1964, maka dikembangkan pula usaha Asuransi Aneka. </a:t>
            </a:r>
            <a:br>
              <a:rPr lang="id-ID" dirty="0"/>
            </a:b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96944" cy="6120680"/>
          </a:xfrm>
        </p:spPr>
        <p:txBody>
          <a:bodyPr>
            <a:normAutofit/>
          </a:bodyPr>
          <a:lstStyle/>
          <a:p>
            <a:pPr fontAlgn="base"/>
            <a:r>
              <a:rPr lang="id-ID" b="1" dirty="0"/>
              <a:t>B. DAFTAR MITRA </a:t>
            </a:r>
            <a:r>
              <a:rPr lang="id-ID" dirty="0"/>
              <a:t/>
            </a:r>
            <a:br>
              <a:rPr lang="id-ID" dirty="0"/>
            </a:br>
            <a:endParaRPr lang="id-ID" dirty="0"/>
          </a:p>
          <a:p>
            <a:pPr lvl="0" fontAlgn="base"/>
            <a:r>
              <a:rPr lang="id-ID" dirty="0"/>
              <a:t>JP – ASTOR</a:t>
            </a:r>
          </a:p>
          <a:p>
            <a:pPr lvl="0" fontAlgn="base"/>
            <a:r>
              <a:rPr lang="id-ID" dirty="0"/>
              <a:t>JP – BONDING </a:t>
            </a:r>
          </a:p>
          <a:p>
            <a:pPr lvl="0" fontAlgn="base"/>
            <a:r>
              <a:rPr lang="id-ID" dirty="0"/>
              <a:t>JP – GRAHA </a:t>
            </a:r>
          </a:p>
          <a:p>
            <a:pPr lvl="0" fontAlgn="base"/>
            <a:r>
              <a:rPr lang="id-ID" dirty="0"/>
              <a:t>JP – ASPRI </a:t>
            </a:r>
          </a:p>
          <a:p>
            <a:pPr lvl="0" fontAlgn="base"/>
            <a:r>
              <a:rPr lang="id-ID" dirty="0"/>
              <a:t>JP – </a:t>
            </a:r>
            <a:r>
              <a:rPr lang="id-ID" dirty="0" smtClean="0"/>
              <a:t>ASKRED</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336704"/>
          </a:xfrm>
        </p:spPr>
        <p:txBody>
          <a:bodyPr>
            <a:normAutofit fontScale="85000" lnSpcReduction="20000"/>
          </a:bodyPr>
          <a:lstStyle/>
          <a:p>
            <a:pPr fontAlgn="base"/>
            <a:r>
              <a:rPr lang="id-ID" b="1" dirty="0"/>
              <a:t>C. DEWAN KOMISARIS </a:t>
            </a:r>
            <a:endParaRPr lang="id-ID" dirty="0"/>
          </a:p>
          <a:p>
            <a:pPr fontAlgn="base">
              <a:buNone/>
            </a:pPr>
            <a:endParaRPr lang="id-ID" dirty="0"/>
          </a:p>
          <a:p>
            <a:pPr lvl="0" fontAlgn="base"/>
            <a:r>
              <a:rPr lang="id-ID" b="1" dirty="0"/>
              <a:t>SULISTYO ISHAK </a:t>
            </a:r>
            <a:endParaRPr lang="id-ID" dirty="0"/>
          </a:p>
          <a:p>
            <a:pPr fontAlgn="base"/>
            <a:r>
              <a:rPr lang="id-ID" dirty="0"/>
              <a:t>Lahir di Solo pada tahun 1956. Lulus dari AKABRI tahun 1978, PTIK tahun 1986, Sarjana Hukum tahun 1999 dan S2 pada tahun 2002.  </a:t>
            </a:r>
            <a:r>
              <a:rPr lang="id-ID" dirty="0" smtClean="0"/>
              <a:t>Beliau </a:t>
            </a:r>
            <a:r>
              <a:rPr lang="id-ID" dirty="0"/>
              <a:t>memulai karier di kepolisian di Polres Inhil Polda Riau pada tahun 1984 dan menjadi Kapolres Blitar pada tahun 1997-1999. Pada tahun 2004-2005 menjabat sebagai Direktur </a:t>
            </a:r>
            <a:r>
              <a:rPr lang="id-ID" dirty="0" smtClean="0"/>
              <a:t>Lalu Lintas </a:t>
            </a:r>
            <a:r>
              <a:rPr lang="id-ID" dirty="0"/>
              <a:t>Polda Metro Jaya, menjabat Wakadiv Humas Polri pada tahun 2008-2010, serta Kapolda Lampung tahun 2010-2011. Pada tahun 2012 beliau menjabat sebagai Asrena Kapolri. Selama karier beliau aktif mengikuti berbagai penugasan ke luar negeri seperti di Belanda, Jepang, Kolombia, dan Mexico. Mulai 27 Mei 2013 beliau dipercaya mengemban tugas sebagai salah satu Komisaris PT Jasa Raharja (Persero). </a:t>
            </a:r>
            <a:br>
              <a:rPr lang="id-ID" dirty="0"/>
            </a:b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6336704"/>
          </a:xfrm>
        </p:spPr>
        <p:txBody>
          <a:bodyPr>
            <a:normAutofit fontScale="85000" lnSpcReduction="20000"/>
          </a:bodyPr>
          <a:lstStyle/>
          <a:p>
            <a:pPr lvl="0" fontAlgn="base"/>
            <a:r>
              <a:rPr lang="id-ID" b="1" dirty="0"/>
              <a:t>WINATA SUPRIATNA</a:t>
            </a:r>
            <a:endParaRPr lang="id-ID" dirty="0"/>
          </a:p>
          <a:p>
            <a:pPr fontAlgn="base"/>
            <a:r>
              <a:rPr lang="id-ID" dirty="0"/>
              <a:t>Lahir di Karawang, 1959. Setelah lulus Sarjana Ekonomi Unpad tahun 1984. </a:t>
            </a:r>
            <a:br>
              <a:rPr lang="id-ID" dirty="0"/>
            </a:br>
            <a:r>
              <a:rPr lang="id-ID" dirty="0"/>
              <a:t>Beliau mengawali karir sebagai Staf Pembantu Sekretaris Menteri Sekretaris Negara Bidang Pengawas Pelayan Administrasi dan Keuangan pada tahun 1985. Pada saat menjabat sebagai Kepala Bagian Anggaran Pembangunan di Biro Anggaran Sekretaris Negara, Beliau menyelesaikan pendidikan Program Magister Manajemen pada tahun 1999. </a:t>
            </a:r>
          </a:p>
          <a:p>
            <a:pPr fontAlgn="base"/>
            <a:r>
              <a:rPr lang="id-ID" dirty="0"/>
              <a:t>Pada tahun 2010, Beliau menjabat sebagai Kepala Rumah Tangga Kepresidenan dan dilanjutkan sebagai Kepala Sekretariat Presiden. Di Tahun 2012, beliau dipercaya sebagai Staf Khusus Presiden Bidang Administrasi dan Keuangan dan menjabat Komisaris di PT. Jasa Raharja (Persero). </a:t>
            </a:r>
            <a:br>
              <a:rPr lang="id-ID" dirty="0"/>
            </a:br>
            <a:endParaRPr lang="id-ID" dirty="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778098"/>
          </a:xfrm>
        </p:spPr>
        <p:txBody>
          <a:bodyPr/>
          <a:lstStyle/>
          <a:p>
            <a:r>
              <a:rPr lang="id-ID" dirty="0" smtClean="0"/>
              <a:t>Pengertian</a:t>
            </a:r>
            <a:endParaRPr lang="id-ID" dirty="0"/>
          </a:p>
        </p:txBody>
      </p:sp>
      <p:sp>
        <p:nvSpPr>
          <p:cNvPr id="3" name="Content Placeholder 2"/>
          <p:cNvSpPr>
            <a:spLocks noGrp="1"/>
          </p:cNvSpPr>
          <p:nvPr>
            <p:ph idx="1"/>
          </p:nvPr>
        </p:nvSpPr>
        <p:spPr>
          <a:xfrm>
            <a:off x="467544" y="1412776"/>
            <a:ext cx="8424936" cy="5256584"/>
          </a:xfrm>
        </p:spPr>
        <p:txBody>
          <a:bodyPr>
            <a:normAutofit/>
          </a:bodyPr>
          <a:lstStyle/>
          <a:p>
            <a:pPr algn="just"/>
            <a:r>
              <a:rPr lang="id-ID" b="1" dirty="0"/>
              <a:t>Media Kit</a:t>
            </a:r>
            <a:r>
              <a:rPr lang="id-ID" dirty="0"/>
              <a:t> adalah </a:t>
            </a:r>
            <a:r>
              <a:rPr lang="id-ID" dirty="0" smtClean="0"/>
              <a:t>sebuah bahan</a:t>
            </a:r>
            <a:r>
              <a:rPr lang="id-ID" dirty="0"/>
              <a:t> </a:t>
            </a:r>
            <a:r>
              <a:rPr lang="id-ID" dirty="0" smtClean="0"/>
              <a:t>tulisan yang</a:t>
            </a:r>
            <a:r>
              <a:rPr lang="id-ID" dirty="0"/>
              <a:t> </a:t>
            </a:r>
            <a:r>
              <a:rPr lang="id-ID" dirty="0" smtClean="0"/>
              <a:t>popular di kalangan </a:t>
            </a:r>
            <a:r>
              <a:rPr lang="id-ID" dirty="0"/>
              <a:t>pers, sebab dengan adanya media kit kalangan pers memiliki data akurat dan lengkap sebagai bahan berita. </a:t>
            </a:r>
            <a:endParaRPr lang="id-ID" dirty="0" smtClean="0"/>
          </a:p>
          <a:p>
            <a:pPr algn="just">
              <a:buNone/>
            </a:pPr>
            <a:endParaRPr lang="id-ID" dirty="0" smtClean="0"/>
          </a:p>
          <a:p>
            <a:pPr algn="just"/>
            <a:r>
              <a:rPr lang="id-ID" dirty="0" smtClean="0"/>
              <a:t>Media Kit merupakan istilah untuk kumpulan karya-karya tulisan yang berkaitan dengan sebuah perusahaan yang dalam hal ini diproduksi oleh Praktisi Humas.</a:t>
            </a:r>
            <a:endParaRPr lang="id-ID" dirty="0"/>
          </a:p>
          <a:p>
            <a:pPr algn="just">
              <a:buNone/>
            </a:pPr>
            <a:endParaRPr lang="id-ID"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408712"/>
          </a:xfrm>
        </p:spPr>
        <p:txBody>
          <a:bodyPr>
            <a:normAutofit fontScale="77500" lnSpcReduction="20000"/>
          </a:bodyPr>
          <a:lstStyle/>
          <a:p>
            <a:pPr fontAlgn="base"/>
            <a:r>
              <a:rPr lang="id-ID" dirty="0"/>
              <a:t> </a:t>
            </a:r>
          </a:p>
          <a:p>
            <a:pPr lvl="0" fontAlgn="base"/>
            <a:r>
              <a:rPr lang="id-ID" b="1" dirty="0"/>
              <a:t>YUNI SURYANTO</a:t>
            </a:r>
            <a:endParaRPr lang="id-ID" dirty="0"/>
          </a:p>
          <a:p>
            <a:r>
              <a:rPr lang="id-ID" dirty="0"/>
              <a:t>Lahir di Yogyakarta, 1964. Beliau lulus dari UGM pada tahun 1990. Mengawali karir sebagai Pj.Kasi Analisis Perencanaan Perusahaan Industri Kimia Departemen Keuangan pada tahun 1997, setelah itu menjabat sebagai Pj. Kasi Industri Kimia &amp; Semen I Departemen Keuangan di Tahun 1998. </a:t>
            </a:r>
            <a:br>
              <a:rPr lang="id-ID" dirty="0"/>
            </a:br>
            <a:r>
              <a:rPr lang="id-ID" dirty="0"/>
              <a:t/>
            </a:r>
            <a:br>
              <a:rPr lang="id-ID" dirty="0"/>
            </a:br>
            <a:r>
              <a:rPr lang="id-ID" dirty="0"/>
              <a:t>Menjabat sebagai Pj.Kasi Semen Departemen Keuangan pada tahun 1999, lalu menjabat PPT Kasubdit Perusahaan Jasa Konsultan Kementerian BUMN di tahun 2000, menjabat sebagai PPT Kasubdit Perkebunan II Kementerian BUMN pada tahun 2001. Menjabat sebagai Pj.Kabid Usaha Perkebunan II Kementerian BUMN di tahun 2002, lalu menjabat Kabid Usaha Perkebunan 1A Kementerian BUMN di Tahun 2006. Dan pada tahun 2013 menjabat Asisten Deputi Bidang Usaha Infrastruktur dan Logistik II Kementerian BUMN serta dipercaya sebagai Komisaris PT. Jasa Raharja (Persero). </a:t>
            </a:r>
            <a:br>
              <a:rPr lang="id-ID" dirty="0"/>
            </a:br>
            <a:r>
              <a:rPr lang="id-ID" dirty="0"/>
              <a:t/>
            </a:r>
            <a:br>
              <a:rPr lang="id-ID" dirty="0"/>
            </a:b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568952" cy="6120680"/>
          </a:xfrm>
        </p:spPr>
        <p:txBody>
          <a:bodyPr>
            <a:normAutofit fontScale="77500" lnSpcReduction="20000"/>
          </a:bodyPr>
          <a:lstStyle/>
          <a:p>
            <a:pPr fontAlgn="base"/>
            <a:r>
              <a:rPr lang="id-ID" b="1" dirty="0"/>
              <a:t>D. IMPLIKASI PT. JASA RAHARJA </a:t>
            </a:r>
            <a:r>
              <a:rPr lang="id-ID" dirty="0"/>
              <a:t/>
            </a:r>
            <a:br>
              <a:rPr lang="id-ID" dirty="0"/>
            </a:br>
            <a:r>
              <a:rPr lang="id-ID" dirty="0"/>
              <a:t/>
            </a:r>
            <a:br>
              <a:rPr lang="id-ID" dirty="0"/>
            </a:br>
            <a:r>
              <a:rPr lang="id-ID" dirty="0"/>
              <a:t>Pengaturan Penyelenggaraan program asuransi wajib kecelakaan penumpang dan kecelakaan lalu lintas jalan secara kompetitif dalam Undang-Undang Nomor 40 Tahun 2014 tentang Perasuransian (UU Perasuransian), membawa dampak yang luas bagi industri perasuransian. Terbuknya persaingan membuat hilangnya hak monopoli yang selama ini dilaksanakan oleh PT, Jasa Raharja sebagai perusahaan yang ditunjuk pemerintah untuk menyelenggarakan kedua jenis asuransi wajib tersebut. </a:t>
            </a:r>
            <a:endParaRPr lang="id-ID" dirty="0" smtClean="0"/>
          </a:p>
          <a:p>
            <a:pPr fontAlgn="base">
              <a:buNone/>
            </a:pPr>
            <a:endParaRPr lang="id-ID" dirty="0"/>
          </a:p>
          <a:p>
            <a:pPr fontAlgn="base"/>
            <a:r>
              <a:rPr lang="id-ID" dirty="0" smtClean="0"/>
              <a:t>###</a:t>
            </a:r>
            <a:endParaRPr lang="id-ID" dirty="0"/>
          </a:p>
          <a:p>
            <a:pPr fontAlgn="base"/>
            <a:r>
              <a:rPr lang="id-ID" dirty="0"/>
              <a:t>Contact Person :</a:t>
            </a:r>
            <a:br>
              <a:rPr lang="id-ID" dirty="0"/>
            </a:br>
            <a:r>
              <a:rPr lang="id-ID" dirty="0"/>
              <a:t>Kantor Pusat : Jl. HR. Rasuna Said Kav. C-2,</a:t>
            </a:r>
            <a:br>
              <a:rPr lang="id-ID" dirty="0"/>
            </a:br>
            <a:r>
              <a:rPr lang="id-ID" dirty="0"/>
              <a:t>Kuningan, Jakarta Selatan 12920, Indonesia</a:t>
            </a:r>
            <a:br>
              <a:rPr lang="id-ID" dirty="0"/>
            </a:br>
            <a:r>
              <a:rPr lang="id-ID" dirty="0"/>
              <a:t>Telp. : (021) 5203454</a:t>
            </a:r>
            <a:br>
              <a:rPr lang="id-ID" dirty="0"/>
            </a:br>
            <a:r>
              <a:rPr lang="id-ID" dirty="0"/>
              <a:t>Fax : (021) 5220284</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Sumber : http://www.duniapublicrelations.com/2017/01/backgrounder-pt-jasa-raharja-persero.html</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endParaRPr lang="id-ID" dirty="0" smtClean="0"/>
          </a:p>
          <a:p>
            <a:pPr algn="just"/>
            <a:r>
              <a:rPr lang="id-ID" dirty="0" smtClean="0"/>
              <a:t>Bahan tertulis dalam media kit dapat berupa siaran pers, susunan acara, makalah, artikel, feature, brosur, proposal, backgrounder, Press release, advertorial atau informasi lainnya dan dimasukkan dalam sebuah map atau amplop besar.</a:t>
            </a:r>
          </a:p>
          <a:p>
            <a:pPr algn="just"/>
            <a:endParaRPr lang="id-ID" dirty="0" smtClean="0"/>
          </a:p>
          <a:p>
            <a:pPr algn="just"/>
            <a:r>
              <a:rPr lang="id-ID" dirty="0" smtClean="0"/>
              <a:t>Pada umumnya, media kit juga kerap dijadikan sebagai media promosi kepada media guna mendapatkan citra positif dari publik melalui media massa.</a:t>
            </a:r>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778098"/>
          </a:xfrm>
        </p:spPr>
        <p:txBody>
          <a:bodyPr/>
          <a:lstStyle/>
          <a:p>
            <a:r>
              <a:rPr lang="id-ID" dirty="0" smtClean="0"/>
              <a:t>Backgrounder</a:t>
            </a:r>
            <a:endParaRPr lang="id-ID" dirty="0"/>
          </a:p>
        </p:txBody>
      </p:sp>
      <p:sp>
        <p:nvSpPr>
          <p:cNvPr id="3" name="Content Placeholder 2"/>
          <p:cNvSpPr>
            <a:spLocks noGrp="1"/>
          </p:cNvSpPr>
          <p:nvPr>
            <p:ph idx="1"/>
          </p:nvPr>
        </p:nvSpPr>
        <p:spPr>
          <a:xfrm>
            <a:off x="251520" y="1196752"/>
            <a:ext cx="8568952" cy="5472608"/>
          </a:xfrm>
        </p:spPr>
        <p:txBody>
          <a:bodyPr>
            <a:normAutofit fontScale="70000" lnSpcReduction="20000"/>
          </a:bodyPr>
          <a:lstStyle/>
          <a:p>
            <a:pPr algn="just"/>
            <a:r>
              <a:rPr lang="id-ID" sz="3400" dirty="0" smtClean="0"/>
              <a:t>Backgrounders </a:t>
            </a:r>
            <a:r>
              <a:rPr lang="id-ID" sz="3400" dirty="0"/>
              <a:t>atau latar adalah informasi dasar yang memuat tentang uraian mengenai perusahaan, karyawan, investor, visi, misi perusahaan, produk dan lain sebagainya yang diperuntukan bagi publik atau </a:t>
            </a:r>
            <a:r>
              <a:rPr lang="id-ID" sz="3400" dirty="0" smtClean="0"/>
              <a:t>media.</a:t>
            </a:r>
          </a:p>
          <a:p>
            <a:pPr algn="just"/>
            <a:endParaRPr lang="id-ID" sz="3400" b="1" dirty="0"/>
          </a:p>
          <a:p>
            <a:pPr algn="just"/>
            <a:r>
              <a:rPr lang="id-ID" sz="3400" b="1" dirty="0" smtClean="0"/>
              <a:t>Treadwell</a:t>
            </a:r>
            <a:r>
              <a:rPr lang="id-ID" sz="3400" dirty="0"/>
              <a:t> mendefinisikan “Backgrounders are written for people who want or need information on a subject. They typically include more details, statistics, and possibly technical jargon if your target audience will understand it” (Backgrounders ada tertulis dan diperuntukan bagi masyarakat yang menginginkan atau membutuhkan informasi tentang produk tertentu dari perusahaan yang disertai dengan spesifikasi barang, statistik, hingga slogan khas untuk menjaring target tertentu agar mudah dimengerti dan menarik konsumen</a:t>
            </a:r>
            <a:r>
              <a:rPr lang="id-ID" sz="3400" dirty="0" smtClean="0"/>
              <a:t>).</a:t>
            </a:r>
            <a:endParaRPr lang="id-ID" sz="3400" dirty="0"/>
          </a:p>
          <a:p>
            <a:pPr algn="just">
              <a:buNone/>
            </a:pP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922114"/>
          </a:xfrm>
        </p:spPr>
        <p:txBody>
          <a:bodyPr/>
          <a:lstStyle/>
          <a:p>
            <a:r>
              <a:rPr lang="id-ID" dirty="0" smtClean="0"/>
              <a:t>Fungsi Backgrounder</a:t>
            </a:r>
            <a:endParaRPr lang="id-ID" dirty="0"/>
          </a:p>
        </p:txBody>
      </p:sp>
      <p:sp>
        <p:nvSpPr>
          <p:cNvPr id="3" name="Content Placeholder 2"/>
          <p:cNvSpPr>
            <a:spLocks noGrp="1"/>
          </p:cNvSpPr>
          <p:nvPr>
            <p:ph idx="1"/>
          </p:nvPr>
        </p:nvSpPr>
        <p:spPr>
          <a:xfrm>
            <a:off x="457200" y="1268760"/>
            <a:ext cx="8435280" cy="5400600"/>
          </a:xfrm>
        </p:spPr>
        <p:txBody>
          <a:bodyPr>
            <a:normAutofit fontScale="92500" lnSpcReduction="10000"/>
          </a:bodyPr>
          <a:lstStyle/>
          <a:p>
            <a:r>
              <a:rPr lang="id-ID" dirty="0"/>
              <a:t>Backgrounder memiliki banyak kegunaan, antara lain: menyediakan segala informasi bagi para </a:t>
            </a:r>
            <a:r>
              <a:rPr lang="id-ID" dirty="0" smtClean="0"/>
              <a:t>eksekutif</a:t>
            </a:r>
            <a:r>
              <a:rPr lang="id-ID" dirty="0"/>
              <a:t> perusahaan dan karyawan. </a:t>
            </a:r>
            <a:endParaRPr lang="id-ID" dirty="0" smtClean="0"/>
          </a:p>
          <a:p>
            <a:endParaRPr lang="id-ID" dirty="0"/>
          </a:p>
          <a:p>
            <a:r>
              <a:rPr lang="id-ID" dirty="0" smtClean="0"/>
              <a:t>Backgrounder </a:t>
            </a:r>
            <a:r>
              <a:rPr lang="id-ID" dirty="0"/>
              <a:t>merupakan sumber materi bagi penyediaan iklan, news release, brosur, pidato dan artikel untuk majalah perusahaan. </a:t>
            </a:r>
            <a:endParaRPr lang="id-ID" dirty="0" smtClean="0"/>
          </a:p>
          <a:p>
            <a:endParaRPr lang="id-ID" dirty="0"/>
          </a:p>
          <a:p>
            <a:r>
              <a:rPr lang="id-ID" dirty="0" smtClean="0"/>
              <a:t>Backgrounder </a:t>
            </a:r>
            <a:r>
              <a:rPr lang="id-ID" dirty="0"/>
              <a:t>juga bisa diberikan sebagai dokumen pada para awak media.</a:t>
            </a:r>
            <a:br>
              <a:rPr lang="id-ID" dirty="0"/>
            </a:b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a:t>Ciri-ciri backgrounder yang baik adalah ketepatan dan memiliki banyak informasi. Maksudnya adalah </a:t>
            </a:r>
            <a:r>
              <a:rPr lang="id-ID" dirty="0" smtClean="0"/>
              <a:t>semua topik </a:t>
            </a:r>
            <a:r>
              <a:rPr lang="id-ID" dirty="0"/>
              <a:t>harus direncanakan.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Pedoman Penulisan Backgrounder</a:t>
            </a:r>
            <a:endParaRPr lang="id-ID" dirty="0"/>
          </a:p>
        </p:txBody>
      </p:sp>
      <p:sp>
        <p:nvSpPr>
          <p:cNvPr id="3" name="Content Placeholder 2"/>
          <p:cNvSpPr>
            <a:spLocks noGrp="1"/>
          </p:cNvSpPr>
          <p:nvPr>
            <p:ph idx="1"/>
          </p:nvPr>
        </p:nvSpPr>
        <p:spPr/>
        <p:txBody>
          <a:bodyPr>
            <a:normAutofit fontScale="70000" lnSpcReduction="20000"/>
          </a:bodyPr>
          <a:lstStyle/>
          <a:p>
            <a:r>
              <a:rPr lang="id-ID" b="1" dirty="0"/>
              <a:t>Litwin </a:t>
            </a:r>
            <a:r>
              <a:rPr lang="id-ID" b="1" dirty="0" smtClean="0"/>
              <a:t>:</a:t>
            </a:r>
          </a:p>
          <a:p>
            <a:pPr marL="514350" indent="-514350" algn="just">
              <a:buFont typeface="+mj-lt"/>
              <a:buAutoNum type="arabicPeriod"/>
            </a:pPr>
            <a:r>
              <a:rPr lang="id-ID" dirty="0" smtClean="0"/>
              <a:t>Buatlah </a:t>
            </a:r>
            <a:r>
              <a:rPr lang="id-ID" dirty="0"/>
              <a:t>outline atau poin utama dari backgrounder sebelum </a:t>
            </a:r>
            <a:r>
              <a:rPr lang="id-ID" dirty="0" smtClean="0"/>
              <a:t>menulis;</a:t>
            </a:r>
          </a:p>
          <a:p>
            <a:pPr marL="514350" indent="-514350" algn="just">
              <a:buFont typeface="+mj-lt"/>
              <a:buAutoNum type="arabicPeriod"/>
            </a:pPr>
            <a:r>
              <a:rPr lang="id-ID" dirty="0" smtClean="0"/>
              <a:t> </a:t>
            </a:r>
            <a:r>
              <a:rPr lang="id-ID" dirty="0"/>
              <a:t>Apa </a:t>
            </a:r>
            <a:r>
              <a:rPr lang="id-ID" dirty="0" smtClean="0"/>
              <a:t>tujuannya;</a:t>
            </a:r>
          </a:p>
          <a:p>
            <a:pPr marL="514350" indent="-514350" algn="just">
              <a:buFont typeface="+mj-lt"/>
              <a:buAutoNum type="arabicPeriod"/>
            </a:pPr>
            <a:r>
              <a:rPr lang="id-ID" dirty="0" smtClean="0"/>
              <a:t>Bagaimana perkembangannya;</a:t>
            </a:r>
          </a:p>
          <a:p>
            <a:pPr marL="514350" indent="-514350" algn="just">
              <a:buFont typeface="+mj-lt"/>
              <a:buAutoNum type="arabicPeriod"/>
            </a:pPr>
            <a:r>
              <a:rPr lang="id-ID" dirty="0" smtClean="0"/>
              <a:t>Apa </a:t>
            </a:r>
            <a:r>
              <a:rPr lang="id-ID" dirty="0"/>
              <a:t>masalahnya, baik hal positif atau negatif yang memberikan inspirasi pada event tersebut</a:t>
            </a:r>
            <a:r>
              <a:rPr lang="id-ID" dirty="0" smtClean="0"/>
              <a:t>;</a:t>
            </a:r>
          </a:p>
          <a:p>
            <a:pPr marL="514350" indent="-514350" algn="just">
              <a:buFont typeface="+mj-lt"/>
              <a:buAutoNum type="arabicPeriod"/>
            </a:pPr>
            <a:r>
              <a:rPr lang="id-ID" dirty="0" smtClean="0"/>
              <a:t>Gunakan </a:t>
            </a:r>
            <a:r>
              <a:rPr lang="id-ID" dirty="0"/>
              <a:t>kata ganti orang ketiga, menulis dengan menggunakan gaya </a:t>
            </a:r>
            <a:r>
              <a:rPr lang="id-ID" dirty="0" smtClean="0"/>
              <a:t>faktual </a:t>
            </a:r>
            <a:r>
              <a:rPr lang="id-ID" dirty="0"/>
              <a:t>serta hindari menggunakan pendapat </a:t>
            </a:r>
            <a:r>
              <a:rPr lang="id-ID" dirty="0" smtClean="0"/>
              <a:t>pribadi;</a:t>
            </a:r>
          </a:p>
          <a:p>
            <a:pPr marL="514350" indent="-514350" algn="just">
              <a:buFont typeface="+mj-lt"/>
              <a:buAutoNum type="arabicPeriod"/>
            </a:pPr>
            <a:r>
              <a:rPr lang="id-ID" dirty="0" smtClean="0"/>
              <a:t>Informasi </a:t>
            </a:r>
            <a:r>
              <a:rPr lang="id-ID" dirty="0"/>
              <a:t>umum mencakup; audiens dan reaksi pasar, pengaruh pasar, motivasi untuk berperilaku terhadap lingkungan, pengaruh penerimaan, yang diperoleh dari opini publik atau pada peristiwa peristiwa yang serupa.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Penyusunan Format Backgrounder</a:t>
            </a:r>
            <a:endParaRPr lang="id-ID" dirty="0"/>
          </a:p>
        </p:txBody>
      </p:sp>
      <p:sp>
        <p:nvSpPr>
          <p:cNvPr id="3" name="Content Placeholder 2"/>
          <p:cNvSpPr>
            <a:spLocks noGrp="1"/>
          </p:cNvSpPr>
          <p:nvPr>
            <p:ph idx="1"/>
          </p:nvPr>
        </p:nvSpPr>
        <p:spPr>
          <a:xfrm>
            <a:off x="457200" y="1600200"/>
            <a:ext cx="8435280" cy="5069160"/>
          </a:xfrm>
        </p:spPr>
        <p:txBody>
          <a:bodyPr>
            <a:normAutofit fontScale="85000" lnSpcReduction="20000"/>
          </a:bodyPr>
          <a:lstStyle/>
          <a:p>
            <a:pPr marL="514350" indent="-514350" algn="just">
              <a:buFont typeface="+mj-lt"/>
              <a:buAutoNum type="arabicPeriod"/>
            </a:pPr>
            <a:r>
              <a:rPr lang="id-ID" dirty="0" smtClean="0"/>
              <a:t>Gunakan </a:t>
            </a:r>
            <a:r>
              <a:rPr lang="id-ID" dirty="0"/>
              <a:t>huruf yang jelas dan beri ruang point putih yang cukup </a:t>
            </a:r>
            <a:r>
              <a:rPr lang="id-ID" dirty="0" smtClean="0"/>
              <a:t>luas;</a:t>
            </a:r>
          </a:p>
          <a:p>
            <a:pPr marL="514350" indent="-514350" algn="just">
              <a:buFont typeface="+mj-lt"/>
              <a:buAutoNum type="arabicPeriod"/>
            </a:pPr>
            <a:r>
              <a:rPr lang="id-ID" dirty="0" smtClean="0"/>
              <a:t>Susunlah </a:t>
            </a:r>
            <a:r>
              <a:rPr lang="id-ID" dirty="0"/>
              <a:t>dalam bentuk poin-poin dan format ‘Question and Answer</a:t>
            </a:r>
            <a:r>
              <a:rPr lang="id-ID" dirty="0" smtClean="0"/>
              <a:t>’;</a:t>
            </a:r>
          </a:p>
          <a:p>
            <a:pPr marL="514350" indent="-514350" algn="just">
              <a:buFont typeface="+mj-lt"/>
              <a:buAutoNum type="arabicPeriod"/>
            </a:pPr>
            <a:r>
              <a:rPr lang="id-ID" dirty="0" smtClean="0"/>
              <a:t>Identifikasi </a:t>
            </a:r>
            <a:r>
              <a:rPr lang="id-ID" dirty="0"/>
              <a:t>organisasi anda dengan jelas pada backgrounders dan cantumkan informasi </a:t>
            </a:r>
            <a:r>
              <a:rPr lang="id-ID" dirty="0" smtClean="0"/>
              <a:t>kontak;</a:t>
            </a:r>
          </a:p>
          <a:p>
            <a:pPr marL="514350" indent="-514350" algn="just">
              <a:buFont typeface="+mj-lt"/>
              <a:buAutoNum type="arabicPeriod"/>
            </a:pPr>
            <a:r>
              <a:rPr lang="id-ID" dirty="0" smtClean="0"/>
              <a:t>Masukkan </a:t>
            </a:r>
            <a:r>
              <a:rPr lang="id-ID" dirty="0"/>
              <a:t>referensi dan alamat website di mana pembaca dapat menemukan lebih banyak </a:t>
            </a:r>
            <a:r>
              <a:rPr lang="id-ID" dirty="0" smtClean="0"/>
              <a:t>informasi;</a:t>
            </a:r>
          </a:p>
          <a:p>
            <a:pPr marL="514350" indent="-514350" algn="just">
              <a:buFont typeface="+mj-lt"/>
              <a:buAutoNum type="arabicPeriod"/>
            </a:pPr>
            <a:r>
              <a:rPr lang="id-ID" dirty="0" smtClean="0"/>
              <a:t>Cantumkan </a:t>
            </a:r>
            <a:r>
              <a:rPr lang="id-ID" dirty="0"/>
              <a:t>tanggal sehingga pembaca tahu kapan backgrounders tidak perlu digunakan lagi atau bukan lagi menjadi informasi yang akurat.</a:t>
            </a:r>
            <a:br>
              <a:rPr lang="id-ID" dirty="0"/>
            </a:b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496944" cy="864096"/>
          </a:xfrm>
        </p:spPr>
        <p:txBody>
          <a:bodyPr>
            <a:normAutofit fontScale="90000"/>
          </a:bodyPr>
          <a:lstStyle/>
          <a:p>
            <a:pPr algn="l"/>
            <a:r>
              <a:rPr lang="id-ID" sz="4000" dirty="0" smtClean="0"/>
              <a:t>Format backgrounders yang formal biasanya terdiri dari bagian-bagian berikut:</a:t>
            </a:r>
            <a:r>
              <a:rPr lang="id-ID" dirty="0" smtClean="0"/>
              <a:t/>
            </a:r>
            <a:br>
              <a:rPr lang="id-ID" dirty="0" smtClean="0"/>
            </a:br>
            <a:endParaRPr lang="id-ID" dirty="0"/>
          </a:p>
        </p:txBody>
      </p:sp>
      <p:pic>
        <p:nvPicPr>
          <p:cNvPr id="4" name="Content Placeholder 3" descr="Pengertian Backgrounders &amp; Cara Membuatnya">
            <a:hlinkClick r:id="rId2"/>
          </p:cNvPr>
          <p:cNvPicPr>
            <a:picLocks noGrp="1"/>
          </p:cNvPicPr>
          <p:nvPr>
            <p:ph idx="1"/>
          </p:nvPr>
        </p:nvPicPr>
        <p:blipFill>
          <a:blip r:embed="rId3" cstate="print"/>
          <a:srcRect/>
          <a:stretch>
            <a:fillRect/>
          </a:stretch>
        </p:blipFill>
        <p:spPr bwMode="auto">
          <a:xfrm>
            <a:off x="0" y="1484784"/>
            <a:ext cx="9144000" cy="5373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289</Words>
  <Application>Microsoft Office PowerPoint</Application>
  <PresentationFormat>On-screen Show (4:3)</PresentationFormat>
  <Paragraphs>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PRODUKSI MEDIA PR</vt:lpstr>
      <vt:lpstr>Pengertian</vt:lpstr>
      <vt:lpstr>Slide 3</vt:lpstr>
      <vt:lpstr>Backgrounder</vt:lpstr>
      <vt:lpstr>Fungsi Backgrounder</vt:lpstr>
      <vt:lpstr>Slide 6</vt:lpstr>
      <vt:lpstr>Pedoman Penulisan Backgrounder</vt:lpstr>
      <vt:lpstr>Penyusunan Format Backgrounder</vt:lpstr>
      <vt:lpstr>Format backgrounders yang formal biasanya terdiri dari bagian-bagian berikut: </vt:lpstr>
      <vt:lpstr>Slide 10</vt:lpstr>
      <vt:lpstr>Jenis Penulisan Backgrounders</vt:lpstr>
      <vt:lpstr>Isi Backgrounder</vt:lpstr>
      <vt:lpstr>Cara Menyajikan Backgrounder</vt:lpstr>
      <vt:lpstr>Contoh Backgrounder</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MEDIA PR</dc:title>
  <dc:creator>TOSHIBA</dc:creator>
  <cp:lastModifiedBy>TOSHIBA</cp:lastModifiedBy>
  <cp:revision>4</cp:revision>
  <dcterms:created xsi:type="dcterms:W3CDTF">2018-04-07T23:07:19Z</dcterms:created>
  <dcterms:modified xsi:type="dcterms:W3CDTF">2018-04-07T23:45:03Z</dcterms:modified>
</cp:coreProperties>
</file>