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23/04/2018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23/04/2018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23/04/2018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D33477C-DF5D-482F-B606-500245F2EE7C}" type="datetimeFigureOut">
              <a:rPr lang="id-ID" smtClean="0"/>
              <a:t>23/04/2018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33477C-DF5D-482F-B606-500245F2EE7C}" type="datetimeFigureOut">
              <a:rPr lang="id-ID" smtClean="0"/>
              <a:t>23/04/2018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D33477C-DF5D-482F-B606-500245F2EE7C}" type="datetimeFigureOut">
              <a:rPr lang="id-ID" smtClean="0"/>
              <a:t>23/04/2018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D33477C-DF5D-482F-B606-500245F2EE7C}" type="datetimeFigureOut">
              <a:rPr lang="id-ID" smtClean="0"/>
              <a:t>23/04/2018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D33477C-DF5D-482F-B606-500245F2EE7C}" type="datetimeFigureOut">
              <a:rPr lang="id-ID" smtClean="0"/>
              <a:t>23/04/2018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3477C-DF5D-482F-B606-500245F2EE7C}" type="datetimeFigureOut">
              <a:rPr lang="id-ID" smtClean="0"/>
              <a:t>23/04/2018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3477C-DF5D-482F-B606-500245F2EE7C}" type="datetimeFigureOut">
              <a:rPr lang="id-ID" smtClean="0"/>
              <a:t>23/04/2018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33477C-DF5D-482F-B606-500245F2EE7C}" type="datetimeFigureOut">
              <a:rPr lang="id-ID" smtClean="0"/>
              <a:t>23/04/2018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7B2630-E795-4DD2-A27B-6DC46C395923}"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33477C-DF5D-482F-B606-500245F2EE7C}" type="datetimeFigureOut">
              <a:rPr lang="id-ID" smtClean="0"/>
              <a:t>23/04/2018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B2630-E795-4DD2-A27B-6DC46C395923}"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80728"/>
            <a:ext cx="7772400" cy="1470025"/>
          </a:xfrm>
        </p:spPr>
        <p:txBody>
          <a:bodyPr/>
          <a:lstStyle/>
          <a:p>
            <a:r>
              <a:rPr lang="id-ID" dirty="0" smtClean="0"/>
              <a:t>PRODUKSI MEDIA PR</a:t>
            </a:r>
            <a:br>
              <a:rPr lang="id-ID" dirty="0" smtClean="0"/>
            </a:br>
            <a:endParaRPr lang="id-ID" dirty="0"/>
          </a:p>
        </p:txBody>
      </p:sp>
      <p:sp>
        <p:nvSpPr>
          <p:cNvPr id="3" name="Subtitle 2"/>
          <p:cNvSpPr>
            <a:spLocks noGrp="1"/>
          </p:cNvSpPr>
          <p:nvPr>
            <p:ph type="subTitle" idx="1"/>
          </p:nvPr>
        </p:nvSpPr>
        <p:spPr>
          <a:xfrm>
            <a:off x="827584" y="2780928"/>
            <a:ext cx="7120880" cy="3312368"/>
          </a:xfrm>
        </p:spPr>
        <p:txBody>
          <a:bodyPr>
            <a:normAutofit lnSpcReduction="10000"/>
          </a:bodyPr>
          <a:lstStyle/>
          <a:p>
            <a:r>
              <a:rPr lang="id-ID" sz="4000" b="1" dirty="0" smtClean="0">
                <a:solidFill>
                  <a:srgbClr val="0070C0"/>
                </a:solidFill>
              </a:rPr>
              <a:t>PENULISAN ARTIKEL</a:t>
            </a:r>
          </a:p>
          <a:p>
            <a:endParaRPr lang="id-ID" dirty="0" smtClean="0"/>
          </a:p>
          <a:p>
            <a:pPr algn="l"/>
            <a:endParaRPr lang="id-ID" sz="1600" dirty="0" smtClean="0"/>
          </a:p>
          <a:p>
            <a:pPr algn="l"/>
            <a:endParaRPr lang="id-ID" sz="1600" dirty="0"/>
          </a:p>
          <a:p>
            <a:pPr algn="l"/>
            <a:endParaRPr lang="id-ID" sz="1600" dirty="0" smtClean="0"/>
          </a:p>
          <a:p>
            <a:pPr algn="l"/>
            <a:endParaRPr lang="id-ID" sz="1600" dirty="0"/>
          </a:p>
          <a:p>
            <a:pPr algn="l"/>
            <a:endParaRPr lang="id-ID" sz="1600" dirty="0" smtClean="0"/>
          </a:p>
          <a:p>
            <a:pPr algn="l"/>
            <a:endParaRPr lang="id-ID" sz="1600" dirty="0"/>
          </a:p>
          <a:p>
            <a:pPr algn="l"/>
            <a:r>
              <a:rPr lang="id-ID" sz="1600" dirty="0" smtClean="0"/>
              <a:t>DOSEN : YUMELDASARI CHANIAGO, S.SOS., M.SI</a:t>
            </a:r>
            <a:endParaRPr lang="id-ID"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id-ID" dirty="0" smtClean="0"/>
          </a:p>
          <a:p>
            <a:pPr>
              <a:buNone/>
            </a:pPr>
            <a:endParaRPr lang="id-ID" dirty="0"/>
          </a:p>
          <a:p>
            <a:pPr>
              <a:buNone/>
            </a:pPr>
            <a:endParaRPr lang="id-ID" dirty="0" smtClean="0"/>
          </a:p>
          <a:p>
            <a:pPr>
              <a:buNone/>
            </a:pPr>
            <a:endParaRPr lang="id-ID" dirty="0"/>
          </a:p>
          <a:p>
            <a:pPr algn="ctr">
              <a:buNone/>
            </a:pPr>
            <a:r>
              <a:rPr lang="id-ID" smtClean="0"/>
              <a:t>SEKIAN DAN TERIMA KASIH</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fontScale="92500" lnSpcReduction="20000"/>
          </a:bodyPr>
          <a:lstStyle/>
          <a:p>
            <a:r>
              <a:rPr lang="id-ID" dirty="0"/>
              <a:t>Artikel merupakan suatu karya tulis yang mempunyai sifat faktual serta terdapat pendapat atau ide seseorang mengenai masalah tertentu. Artikel memiliki tujuan untuk mendidik, memengaruhi, memberitahu, meyakinkan, atau dapat menghibur dengan cara mempublikasikannya. </a:t>
            </a:r>
          </a:p>
          <a:p>
            <a:r>
              <a:rPr lang="id-ID" dirty="0"/>
              <a:t>Artikel dapat dipahami sebagai karya tulis yang disusun untuk mengungkapkan pendapat seorang penulis atas suatu fakta atau data atau pendapat orang lain berdasarkan rangkaian logika sendiri.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Penulisan Artikel</a:t>
            </a:r>
            <a:endParaRPr lang="id-ID"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id-ID" dirty="0"/>
              <a:t>Bagi Surat Kabar</a:t>
            </a:r>
          </a:p>
          <a:p>
            <a:r>
              <a:rPr lang="id-ID" dirty="0"/>
              <a:t>Di samping kualitas berita-berita yang disajikan, kehadiran artikel merupakan sarana untuk membangun reputasi mereka.</a:t>
            </a:r>
          </a:p>
          <a:p>
            <a:pPr>
              <a:buNone/>
            </a:pPr>
            <a:endParaRPr lang="id-ID" dirty="0" smtClean="0"/>
          </a:p>
          <a:p>
            <a:pPr marL="514350" indent="-514350">
              <a:buNone/>
            </a:pPr>
            <a:r>
              <a:rPr lang="id-ID" dirty="0" smtClean="0"/>
              <a:t>2. Bagi </a:t>
            </a:r>
            <a:r>
              <a:rPr lang="id-ID" dirty="0"/>
              <a:t>Penulis untuk mencapai tiga hal:</a:t>
            </a:r>
          </a:p>
          <a:p>
            <a:pPr lvl="0"/>
            <a:r>
              <a:rPr lang="id-ID" dirty="0"/>
              <a:t>Sebagai wahana diskusi dan sosialiasi gagasan.</a:t>
            </a:r>
          </a:p>
          <a:p>
            <a:pPr lvl="0"/>
            <a:r>
              <a:rPr lang="id-ID" dirty="0"/>
              <a:t>Sebagai kontribusi pemikiran dalam kerangka solusi</a:t>
            </a:r>
          </a:p>
          <a:p>
            <a:pPr lvl="0"/>
            <a:r>
              <a:rPr lang="id-ID" dirty="0"/>
              <a:t>Sebagai sarana proses aktualisasi dan eksistensi diri</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JENIS-JENIS ARTIKEL</a:t>
            </a:r>
            <a:r>
              <a:rPr lang="id-ID" dirty="0" smtClean="0"/>
              <a:t/>
            </a:r>
            <a:br>
              <a:rPr lang="id-ID" dirty="0" smtClean="0"/>
            </a:br>
            <a:endParaRPr lang="id-ID" dirty="0"/>
          </a:p>
        </p:txBody>
      </p:sp>
      <p:sp>
        <p:nvSpPr>
          <p:cNvPr id="3" name="Content Placeholder 2"/>
          <p:cNvSpPr>
            <a:spLocks noGrp="1"/>
          </p:cNvSpPr>
          <p:nvPr>
            <p:ph idx="1"/>
          </p:nvPr>
        </p:nvSpPr>
        <p:spPr>
          <a:xfrm>
            <a:off x="457200" y="1196752"/>
            <a:ext cx="8291264" cy="5328592"/>
          </a:xfrm>
        </p:spPr>
        <p:txBody>
          <a:bodyPr>
            <a:normAutofit fontScale="70000" lnSpcReduction="20000"/>
          </a:bodyPr>
          <a:lstStyle/>
          <a:p>
            <a:pPr marL="514350" lvl="0" indent="-514350">
              <a:buFont typeface="+mj-lt"/>
              <a:buAutoNum type="arabicPeriod"/>
            </a:pPr>
            <a:r>
              <a:rPr lang="id-ID" dirty="0" smtClean="0"/>
              <a:t>Artikel Praktis</a:t>
            </a:r>
          </a:p>
          <a:p>
            <a:pPr marL="514350" lvl="0" indent="-514350">
              <a:buFont typeface="Wingdings" pitchFamily="2" charset="2"/>
              <a:buChar char="Ø"/>
            </a:pPr>
            <a:r>
              <a:rPr lang="id-ID" dirty="0" smtClean="0"/>
              <a:t>Tema ringan</a:t>
            </a:r>
          </a:p>
          <a:p>
            <a:pPr marL="514350" lvl="0" indent="-514350">
              <a:buFont typeface="Wingdings" pitchFamily="2" charset="2"/>
              <a:buChar char="Ø"/>
            </a:pPr>
            <a:r>
              <a:rPr lang="id-ID" dirty="0" smtClean="0"/>
              <a:t>Bersifat Tutorial</a:t>
            </a:r>
          </a:p>
          <a:p>
            <a:pPr marL="514350" lvl="0" indent="-514350">
              <a:buFont typeface="Wingdings" pitchFamily="2" charset="2"/>
              <a:buChar char="Ø"/>
            </a:pPr>
            <a:r>
              <a:rPr lang="id-ID" dirty="0" smtClean="0"/>
              <a:t>Menekankan </a:t>
            </a:r>
            <a:r>
              <a:rPr lang="id-ID" dirty="0"/>
              <a:t>aspek ketelitian dan ketrampilan</a:t>
            </a:r>
          </a:p>
          <a:p>
            <a:pPr>
              <a:buNone/>
            </a:pPr>
            <a:endParaRPr lang="id-ID" dirty="0" smtClean="0"/>
          </a:p>
          <a:p>
            <a:pPr>
              <a:buNone/>
            </a:pPr>
            <a:r>
              <a:rPr lang="id-ID" dirty="0" smtClean="0"/>
              <a:t>2. Artikel </a:t>
            </a:r>
            <a:r>
              <a:rPr lang="id-ID" dirty="0"/>
              <a:t>Analisis</a:t>
            </a:r>
          </a:p>
          <a:p>
            <a:pPr lvl="0">
              <a:buFont typeface="Wingdings" pitchFamily="2" charset="2"/>
              <a:buChar char="Ø"/>
            </a:pPr>
            <a:r>
              <a:rPr lang="id-ID" dirty="0"/>
              <a:t>Pendekatan akademis</a:t>
            </a:r>
          </a:p>
          <a:p>
            <a:pPr lvl="0">
              <a:buFont typeface="Wingdings" pitchFamily="2" charset="2"/>
              <a:buChar char="Ø"/>
            </a:pPr>
            <a:r>
              <a:rPr lang="id-ID" dirty="0"/>
              <a:t>Mengupas masalah serius</a:t>
            </a:r>
          </a:p>
          <a:p>
            <a:pPr lvl="0">
              <a:buFont typeface="Wingdings" pitchFamily="2" charset="2"/>
              <a:buChar char="Ø"/>
            </a:pPr>
            <a:r>
              <a:rPr lang="id-ID" dirty="0"/>
              <a:t>Analisis tajam dan mendalam</a:t>
            </a:r>
          </a:p>
          <a:p>
            <a:pPr lvl="0">
              <a:buFont typeface="Wingdings" pitchFamily="2" charset="2"/>
              <a:buChar char="Ø"/>
            </a:pPr>
            <a:r>
              <a:rPr lang="id-ID" dirty="0"/>
              <a:t>Menggiring pembacanya untuk mengikuti pemikirannya.</a:t>
            </a:r>
          </a:p>
          <a:p>
            <a:pPr>
              <a:buNone/>
            </a:pPr>
            <a:endParaRPr lang="id-ID" dirty="0" smtClean="0"/>
          </a:p>
          <a:p>
            <a:pPr>
              <a:buNone/>
            </a:pPr>
            <a:r>
              <a:rPr lang="id-ID" dirty="0" smtClean="0"/>
              <a:t>3. Artikel </a:t>
            </a:r>
            <a:r>
              <a:rPr lang="id-ID" dirty="0"/>
              <a:t>Umum</a:t>
            </a:r>
          </a:p>
          <a:p>
            <a:pPr lvl="0">
              <a:buFont typeface="Wingdings" pitchFamily="2" charset="2"/>
              <a:buChar char="Ø"/>
            </a:pPr>
            <a:r>
              <a:rPr lang="id-ID" dirty="0"/>
              <a:t>Artikel analistis</a:t>
            </a:r>
          </a:p>
          <a:p>
            <a:pPr lvl="0">
              <a:buFont typeface="Wingdings" pitchFamily="2" charset="2"/>
              <a:buChar char="Ø"/>
            </a:pPr>
            <a:r>
              <a:rPr lang="id-ID" dirty="0"/>
              <a:t>Memaparkan permasalah dari sudut pandang beragam sesuai bidang keahlian</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Karakteristik Artikel</a:t>
            </a:r>
            <a:endParaRPr lang="id-ID" dirty="0"/>
          </a:p>
        </p:txBody>
      </p:sp>
      <p:sp>
        <p:nvSpPr>
          <p:cNvPr id="3" name="Content Placeholder 2"/>
          <p:cNvSpPr>
            <a:spLocks noGrp="1"/>
          </p:cNvSpPr>
          <p:nvPr>
            <p:ph idx="1"/>
          </p:nvPr>
        </p:nvSpPr>
        <p:spPr/>
        <p:txBody>
          <a:bodyPr>
            <a:normAutofit fontScale="92500" lnSpcReduction="20000"/>
          </a:bodyPr>
          <a:lstStyle/>
          <a:p>
            <a:pPr lvl="0"/>
            <a:r>
              <a:rPr lang="id-ID" dirty="0" smtClean="0"/>
              <a:t>Ditulis </a:t>
            </a:r>
            <a:r>
              <a:rPr lang="id-ID" dirty="0"/>
              <a:t>dengan atas nama (</a:t>
            </a:r>
            <a:r>
              <a:rPr lang="id-ID" i="1" dirty="0"/>
              <a:t>by line story</a:t>
            </a:r>
            <a:r>
              <a:rPr lang="id-ID" dirty="0"/>
              <a:t>)</a:t>
            </a:r>
          </a:p>
          <a:p>
            <a:pPr lvl="0"/>
            <a:r>
              <a:rPr lang="id-ID" dirty="0"/>
              <a:t>Mengandung gagasan aktual dan atau kontroversial</a:t>
            </a:r>
          </a:p>
          <a:p>
            <a:pPr lvl="0"/>
            <a:r>
              <a:rPr lang="id-ID" dirty="0"/>
              <a:t>Gagasan yang diangkat harus menyangkut kepentingan sebagian besar khalayak pembaca.</a:t>
            </a:r>
          </a:p>
          <a:p>
            <a:pPr lvl="0"/>
            <a:r>
              <a:rPr lang="id-ID" dirty="0"/>
              <a:t>Ditulis secara referensial dengan visi intelektual</a:t>
            </a:r>
          </a:p>
          <a:p>
            <a:pPr lvl="0"/>
            <a:r>
              <a:rPr lang="id-ID" dirty="0"/>
              <a:t>Disajikan dalam bahasa yang hidup, segar, populer, komunikatif</a:t>
            </a:r>
          </a:p>
          <a:p>
            <a:pPr lvl="0"/>
            <a:r>
              <a:rPr lang="id-ID" dirty="0"/>
              <a:t>Singkat dan tuntas</a:t>
            </a:r>
          </a:p>
          <a:p>
            <a:pPr lvl="0"/>
            <a:r>
              <a:rPr lang="id-ID" dirty="0"/>
              <a:t>Orisinal</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Penulisan Artikel</a:t>
            </a:r>
            <a:endParaRPr lang="id-ID" dirty="0"/>
          </a:p>
        </p:txBody>
      </p:sp>
      <p:sp>
        <p:nvSpPr>
          <p:cNvPr id="3" name="Content Placeholder 2"/>
          <p:cNvSpPr>
            <a:spLocks noGrp="1"/>
          </p:cNvSpPr>
          <p:nvPr>
            <p:ph idx="1"/>
          </p:nvPr>
        </p:nvSpPr>
        <p:spPr>
          <a:xfrm>
            <a:off x="457200" y="2204864"/>
            <a:ext cx="8219256" cy="3921299"/>
          </a:xfrm>
        </p:spPr>
        <p:txBody>
          <a:bodyPr/>
          <a:lstStyle/>
          <a:p>
            <a:r>
              <a:rPr lang="id-ID" dirty="0" smtClean="0"/>
              <a:t>Judul</a:t>
            </a:r>
          </a:p>
          <a:p>
            <a:r>
              <a:rPr lang="id-ID" dirty="0" smtClean="0"/>
              <a:t>Alenia Pembuka (lead)</a:t>
            </a:r>
          </a:p>
          <a:p>
            <a:r>
              <a:rPr lang="id-ID" dirty="0" smtClean="0"/>
              <a:t>Alenia Penjelas (batang tubuh)</a:t>
            </a:r>
          </a:p>
          <a:p>
            <a:r>
              <a:rPr lang="id-ID" dirty="0" smtClean="0"/>
              <a:t>Alenia Penutup (ending)</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Penulisan Artikel di Media Massa</a:t>
            </a:r>
            <a:endParaRPr lang="id-ID" dirty="0"/>
          </a:p>
        </p:txBody>
      </p:sp>
      <p:pic>
        <p:nvPicPr>
          <p:cNvPr id="4" name="Content Placeholder 3" descr="artikel.jpg"/>
          <p:cNvPicPr>
            <a:picLocks noGrp="1"/>
          </p:cNvPicPr>
          <p:nvPr>
            <p:ph idx="1"/>
          </p:nvPr>
        </p:nvPicPr>
        <p:blipFill>
          <a:blip r:embed="rId2" cstate="print"/>
          <a:stretch>
            <a:fillRect/>
          </a:stretch>
        </p:blipFill>
        <p:spPr>
          <a:xfrm>
            <a:off x="683568" y="1556792"/>
            <a:ext cx="7992888" cy="49685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Cara Menulis Artikel</a:t>
            </a:r>
            <a:endParaRPr lang="id-ID" dirty="0"/>
          </a:p>
        </p:txBody>
      </p:sp>
      <p:sp>
        <p:nvSpPr>
          <p:cNvPr id="3" name="Content Placeholder 2"/>
          <p:cNvSpPr>
            <a:spLocks noGrp="1"/>
          </p:cNvSpPr>
          <p:nvPr>
            <p:ph idx="1"/>
          </p:nvPr>
        </p:nvSpPr>
        <p:spPr/>
        <p:txBody>
          <a:bodyPr>
            <a:normAutofit fontScale="77500" lnSpcReduction="20000"/>
          </a:bodyPr>
          <a:lstStyle/>
          <a:p>
            <a:pPr lvl="0"/>
            <a:r>
              <a:rPr lang="id-ID" dirty="0"/>
              <a:t>Pilih tema</a:t>
            </a:r>
          </a:p>
          <a:p>
            <a:pPr lvl="0"/>
            <a:r>
              <a:rPr lang="id-ID" dirty="0"/>
              <a:t>Tentukan judul (bisa juga ditentukan belakangan)</a:t>
            </a:r>
          </a:p>
          <a:p>
            <a:pPr lvl="0"/>
            <a:r>
              <a:rPr lang="id-ID" dirty="0"/>
              <a:t>Susun alinea pertama</a:t>
            </a:r>
          </a:p>
          <a:p>
            <a:pPr lvl="0"/>
            <a:r>
              <a:rPr lang="id-ID" dirty="0"/>
              <a:t>Uraikan tema dalam beberapa alinea penjelas (tergantung panjang-pendek tulisan)</a:t>
            </a:r>
          </a:p>
          <a:p>
            <a:pPr lvl="0"/>
            <a:r>
              <a:rPr lang="id-ID" dirty="0"/>
              <a:t>Perhatikan format/gaya penulisan (ilmiah atau populer?)</a:t>
            </a:r>
          </a:p>
          <a:p>
            <a:pPr lvl="0"/>
            <a:r>
              <a:rPr lang="id-ID" dirty="0"/>
              <a:t>Eksploitasi data/ referensi penting</a:t>
            </a:r>
          </a:p>
          <a:p>
            <a:pPr lvl="0"/>
            <a:r>
              <a:rPr lang="id-ID" dirty="0"/>
              <a:t>Simpulkan pendapat dalam alinea penutup (jadilah draf awal artikel)</a:t>
            </a:r>
          </a:p>
          <a:p>
            <a:pPr lvl="0"/>
            <a:r>
              <a:rPr lang="id-ID" dirty="0"/>
              <a:t>Edit ulang draf awal (judul bisa ditentukan saat ini)</a:t>
            </a:r>
          </a:p>
          <a:p>
            <a:pPr lvl="0"/>
            <a:r>
              <a:rPr lang="id-ID" dirty="0"/>
              <a:t>Draf final artikel (langsung dikirimkan ke media massa, atau dimintakan pendapat orang lain sebagai </a:t>
            </a:r>
            <a:r>
              <a:rPr lang="id-ID" i="1" dirty="0"/>
              <a:t>proof reader</a:t>
            </a:r>
            <a:r>
              <a:rPr lang="id-ID" dirty="0"/>
              <a:t>)</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224136"/>
          </a:xfrm>
        </p:spPr>
        <p:txBody>
          <a:bodyPr>
            <a:normAutofit fontScale="90000"/>
          </a:bodyPr>
          <a:lstStyle/>
          <a:p>
            <a:r>
              <a:rPr lang="id-ID" b="1" dirty="0"/>
              <a:t>Prinsip Menulis Artikel untuk Media Massa</a:t>
            </a:r>
            <a:r>
              <a:rPr lang="id-ID" dirty="0"/>
              <a:t/>
            </a:r>
            <a:br>
              <a:rPr lang="id-ID" dirty="0"/>
            </a:br>
            <a:endParaRPr lang="id-ID" dirty="0"/>
          </a:p>
        </p:txBody>
      </p:sp>
      <p:sp>
        <p:nvSpPr>
          <p:cNvPr id="3" name="Content Placeholder 2"/>
          <p:cNvSpPr>
            <a:spLocks noGrp="1"/>
          </p:cNvSpPr>
          <p:nvPr>
            <p:ph idx="1"/>
          </p:nvPr>
        </p:nvSpPr>
        <p:spPr>
          <a:xfrm>
            <a:off x="395536" y="1916832"/>
            <a:ext cx="8291264" cy="4752528"/>
          </a:xfrm>
        </p:spPr>
        <p:txBody>
          <a:bodyPr>
            <a:normAutofit lnSpcReduction="10000"/>
          </a:bodyPr>
          <a:lstStyle/>
          <a:p>
            <a:pPr lvl="0" fontAlgn="base"/>
            <a:r>
              <a:rPr lang="id-ID" dirty="0"/>
              <a:t>Pilihlah tema yang menarik (Bernilai Berita) dan Aktual</a:t>
            </a:r>
          </a:p>
          <a:p>
            <a:pPr lvl="0" fontAlgn="base"/>
            <a:r>
              <a:rPr lang="id-ID" dirty="0"/>
              <a:t>Menyangkut kepentingan umum.</a:t>
            </a:r>
          </a:p>
          <a:p>
            <a:pPr lvl="0" fontAlgn="base"/>
            <a:r>
              <a:rPr lang="id-ID" dirty="0"/>
              <a:t>Pilihlah Judul yang singkat dan menarik perhatian</a:t>
            </a:r>
          </a:p>
          <a:p>
            <a:pPr lvl="0" fontAlgn="base"/>
            <a:r>
              <a:rPr lang="id-ID" dirty="0"/>
              <a:t>Judul harus mencerminkan isi artikel</a:t>
            </a:r>
          </a:p>
          <a:p>
            <a:pPr lvl="0" fontAlgn="base"/>
            <a:r>
              <a:rPr lang="id-ID" dirty="0"/>
              <a:t>Tulisan artikel harus disertai analisis</a:t>
            </a:r>
          </a:p>
          <a:p>
            <a:pPr lvl="0"/>
            <a:r>
              <a:rPr lang="id-ID" dirty="0"/>
              <a:t>ilmiah logis dengan data-data yang akurat.</a:t>
            </a:r>
          </a:p>
          <a:p>
            <a:pPr lvl="0"/>
            <a:r>
              <a:rPr lang="id-ID" dirty="0"/>
              <a:t>Artikel harus singkat, padat namun mendalam</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311</Words>
  <Application>Microsoft Office PowerPoint</Application>
  <PresentationFormat>On-screen Show (4:3)</PresentationFormat>
  <Paragraphs>73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PRODUKSI MEDIA PR </vt:lpstr>
      <vt:lpstr>DEFINISI</vt:lpstr>
      <vt:lpstr>Tujuan Penulisan Artikel</vt:lpstr>
      <vt:lpstr>JENIS-JENIS ARTIKEL </vt:lpstr>
      <vt:lpstr>Karakteristik Artikel</vt:lpstr>
      <vt:lpstr>Struktur Penulisan Artikel</vt:lpstr>
      <vt:lpstr>Contoh Penulisan Artikel di Media Massa</vt:lpstr>
      <vt:lpstr>Cara Menulis Artikel</vt:lpstr>
      <vt:lpstr>Prinsip Menulis Artikel untuk Media Massa </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PRODUKSI MEDIA PR</dc:title>
  <dc:creator>TOSHIBA</dc:creator>
  <cp:lastModifiedBy>TOSHIBA</cp:lastModifiedBy>
  <cp:revision>2</cp:revision>
  <dcterms:created xsi:type="dcterms:W3CDTF">2018-04-23T15:04:51Z</dcterms:created>
  <dcterms:modified xsi:type="dcterms:W3CDTF">2018-04-23T15:16:41Z</dcterms:modified>
</cp:coreProperties>
</file>