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FA335FF-F20D-4F18-9537-9A0D5BA6CBAA}" type="datetimeFigureOut">
              <a:rPr lang="id-ID" smtClean="0"/>
              <a:t>20/05/2018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27EDAD-59CE-4011-9F01-133FA65AA2DC}"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FA335FF-F20D-4F18-9537-9A0D5BA6CBAA}" type="datetimeFigureOut">
              <a:rPr lang="id-ID" smtClean="0"/>
              <a:t>20/05/2018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27EDAD-59CE-4011-9F01-133FA65AA2D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FA335FF-F20D-4F18-9537-9A0D5BA6CBAA}" type="datetimeFigureOut">
              <a:rPr lang="id-ID" smtClean="0"/>
              <a:t>20/05/2018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27EDAD-59CE-4011-9F01-133FA65AA2DC}"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FA335FF-F20D-4F18-9537-9A0D5BA6CBAA}" type="datetimeFigureOut">
              <a:rPr lang="id-ID" smtClean="0"/>
              <a:t>20/05/2018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27EDAD-59CE-4011-9F01-133FA65AA2DC}"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A335FF-F20D-4F18-9537-9A0D5BA6CBAA}" type="datetimeFigureOut">
              <a:rPr lang="id-ID" smtClean="0"/>
              <a:t>20/05/2018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27EDAD-59CE-4011-9F01-133FA65AA2DC}"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FA335FF-F20D-4F18-9537-9A0D5BA6CBAA}" type="datetimeFigureOut">
              <a:rPr lang="id-ID" smtClean="0"/>
              <a:t>20/05/2018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827EDAD-59CE-4011-9F01-133FA65AA2DC}"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FA335FF-F20D-4F18-9537-9A0D5BA6CBAA}" type="datetimeFigureOut">
              <a:rPr lang="id-ID" smtClean="0"/>
              <a:t>20/05/2018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827EDAD-59CE-4011-9F01-133FA65AA2DC}"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FA335FF-F20D-4F18-9537-9A0D5BA6CBAA}" type="datetimeFigureOut">
              <a:rPr lang="id-ID" smtClean="0"/>
              <a:t>20/05/2018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827EDAD-59CE-4011-9F01-133FA65AA2DC}"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335FF-F20D-4F18-9537-9A0D5BA6CBAA}" type="datetimeFigureOut">
              <a:rPr lang="id-ID" smtClean="0"/>
              <a:t>20/05/2018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827EDAD-59CE-4011-9F01-133FA65AA2D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335FF-F20D-4F18-9537-9A0D5BA6CBAA}" type="datetimeFigureOut">
              <a:rPr lang="id-ID" smtClean="0"/>
              <a:t>20/05/2018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827EDAD-59CE-4011-9F01-133FA65AA2DC}"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335FF-F20D-4F18-9537-9A0D5BA6CBAA}" type="datetimeFigureOut">
              <a:rPr lang="id-ID" smtClean="0"/>
              <a:t>20/05/2018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827EDAD-59CE-4011-9F01-133FA65AA2DC}"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335FF-F20D-4F18-9537-9A0D5BA6CBAA}" type="datetimeFigureOut">
              <a:rPr lang="id-ID" smtClean="0"/>
              <a:t>20/05/2018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27EDAD-59CE-4011-9F01-133FA65AA2DC}"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PRODUKSI MEDIA PR</a:t>
            </a:r>
            <a:endParaRPr lang="id-ID" dirty="0"/>
          </a:p>
        </p:txBody>
      </p:sp>
      <p:sp>
        <p:nvSpPr>
          <p:cNvPr id="3" name="Subtitle 2"/>
          <p:cNvSpPr>
            <a:spLocks noGrp="1"/>
          </p:cNvSpPr>
          <p:nvPr>
            <p:ph type="subTitle" idx="1"/>
          </p:nvPr>
        </p:nvSpPr>
        <p:spPr/>
        <p:txBody>
          <a:bodyPr/>
          <a:lstStyle/>
          <a:p>
            <a:r>
              <a:rPr lang="id-ID" dirty="0" smtClean="0"/>
              <a:t>KULIAH KE-9</a:t>
            </a:r>
          </a:p>
          <a:p>
            <a:r>
              <a:rPr lang="id-ID" dirty="0" smtClean="0"/>
              <a:t>FACT SHEET DAN BACKGROUNDERS</a:t>
            </a:r>
          </a:p>
          <a:p>
            <a:endParaRPr lang="id-ID" dirty="0"/>
          </a:p>
          <a:p>
            <a:pPr algn="l"/>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5721499"/>
          </a:xfrm>
        </p:spPr>
        <p:txBody>
          <a:bodyPr>
            <a:normAutofit fontScale="92500" lnSpcReduction="10000"/>
          </a:bodyPr>
          <a:lstStyle/>
          <a:p>
            <a:endParaRPr lang="id-ID" dirty="0" smtClean="0"/>
          </a:p>
          <a:p>
            <a:r>
              <a:rPr lang="id-ID" dirty="0" smtClean="0"/>
              <a:t>Biasanya </a:t>
            </a:r>
            <a:r>
              <a:rPr lang="id-ID" i="1" dirty="0" smtClean="0"/>
              <a:t>backgrounder </a:t>
            </a:r>
            <a:r>
              <a:rPr lang="id-ID" dirty="0" smtClean="0"/>
              <a:t>terdiri dari 4-6 halaman dan diketik rapi dengan menggunakan printer laser di atas kertas yang warnanya berbeda dari warna kertas </a:t>
            </a:r>
            <a:r>
              <a:rPr lang="id-ID" i="1" dirty="0" smtClean="0"/>
              <a:t>press release.</a:t>
            </a:r>
            <a:endParaRPr lang="id-ID" dirty="0" smtClean="0"/>
          </a:p>
          <a:p>
            <a:r>
              <a:rPr lang="id-ID" dirty="0" smtClean="0"/>
              <a:t>Bisa diberi tulisan </a:t>
            </a:r>
            <a:r>
              <a:rPr lang="id-ID" i="1" dirty="0" smtClean="0"/>
              <a:t>"for immediate release."</a:t>
            </a:r>
            <a:endParaRPr lang="id-ID" dirty="0" smtClean="0"/>
          </a:p>
          <a:p>
            <a:r>
              <a:rPr lang="id-ID" dirty="0" smtClean="0"/>
              <a:t>Jangan lupa menulis kontak nama dan telepon.</a:t>
            </a:r>
          </a:p>
          <a:p>
            <a:r>
              <a:rPr lang="id-ID" dirty="0" smtClean="0"/>
              <a:t>Sebagai tanda akhir, tulislah </a:t>
            </a:r>
            <a:r>
              <a:rPr lang="id-ID" i="1" dirty="0" smtClean="0"/>
              <a:t>###, finish </a:t>
            </a:r>
            <a:r>
              <a:rPr lang="id-ID" dirty="0" smtClean="0"/>
              <a:t>atau selesai.</a:t>
            </a:r>
          </a:p>
          <a:p>
            <a:r>
              <a:rPr lang="id-ID" i="1" dirty="0" smtClean="0"/>
              <a:t>Backgrounders </a:t>
            </a:r>
            <a:r>
              <a:rPr lang="id-ID" dirty="0" smtClean="0"/>
              <a:t>dapat ditulis terpisah dengan </a:t>
            </a:r>
            <a:r>
              <a:rPr lang="id-ID" i="1" dirty="0" smtClean="0"/>
              <a:t>press release. </a:t>
            </a:r>
            <a:r>
              <a:rPr lang="id-ID" dirty="0" smtClean="0"/>
              <a:t>Tetapi, dapat juga ditulis bersamaan (jadi satu) dengan </a:t>
            </a:r>
            <a:r>
              <a:rPr lang="id-ID" i="1" dirty="0" smtClean="0"/>
              <a:t>press release</a:t>
            </a:r>
            <a:endParaRPr lang="id-ID" dirty="0" smtClean="0"/>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FACTSHEET</a:t>
            </a:r>
            <a:endParaRPr lang="id-ID" dirty="0"/>
          </a:p>
        </p:txBody>
      </p:sp>
      <p:sp>
        <p:nvSpPr>
          <p:cNvPr id="3" name="Content Placeholder 2"/>
          <p:cNvSpPr>
            <a:spLocks noGrp="1"/>
          </p:cNvSpPr>
          <p:nvPr>
            <p:ph idx="1"/>
          </p:nvPr>
        </p:nvSpPr>
        <p:spPr/>
        <p:txBody>
          <a:bodyPr>
            <a:normAutofit lnSpcReduction="10000"/>
          </a:bodyPr>
          <a:lstStyle/>
          <a:p>
            <a:r>
              <a:rPr lang="id-ID" dirty="0"/>
              <a:t>Ada nama lain yang mirip </a:t>
            </a:r>
            <a:r>
              <a:rPr lang="id-ID" i="1" dirty="0"/>
              <a:t>backgrounders,</a:t>
            </a:r>
            <a:r>
              <a:rPr lang="id-ID" dirty="0"/>
              <a:t> yaitu fact-sheet. Sesuai nama, </a:t>
            </a:r>
            <a:r>
              <a:rPr lang="id-ID" i="1" dirty="0" smtClean="0"/>
              <a:t>fact-sheet </a:t>
            </a:r>
            <a:r>
              <a:rPr lang="id-ID" dirty="0" smtClean="0"/>
              <a:t>menyampaikan </a:t>
            </a:r>
            <a:r>
              <a:rPr lang="id-ID" dirty="0"/>
              <a:t>fakta-fakta untuk menjelaskan informasi yang dimuat </a:t>
            </a:r>
            <a:r>
              <a:rPr lang="id-ID" i="1" dirty="0"/>
              <a:t>press release</a:t>
            </a:r>
            <a:r>
              <a:rPr lang="id-ID" dirty="0"/>
              <a:t>. Fact-sheet lebih singkat dan hanya memuat informasi yang langsung berkaitan dengan release. Informasinya diupayakan singkat dan </a:t>
            </a:r>
            <a:r>
              <a:rPr lang="id-ID" dirty="0" smtClean="0"/>
              <a:t>bisa </a:t>
            </a:r>
            <a:r>
              <a:rPr lang="id-ID" dirty="0"/>
              <a:t>mendorong pembaca untuk berperilaku sesuai yang </a:t>
            </a:r>
            <a:r>
              <a:rPr lang="id-ID" dirty="0" smtClean="0"/>
              <a:t>diinginkan </a:t>
            </a:r>
            <a:r>
              <a:rPr lang="id-ID" dirty="0"/>
              <a:t>penulis.</a:t>
            </a:r>
          </a:p>
          <a:p>
            <a:pPr>
              <a:buNone/>
            </a:pP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Factsheet</a:t>
            </a:r>
            <a:endParaRPr lang="id-ID" dirty="0"/>
          </a:p>
        </p:txBody>
      </p:sp>
      <p:sp>
        <p:nvSpPr>
          <p:cNvPr id="3" name="Content Placeholder 2"/>
          <p:cNvSpPr>
            <a:spLocks noGrp="1"/>
          </p:cNvSpPr>
          <p:nvPr>
            <p:ph idx="1"/>
          </p:nvPr>
        </p:nvSpPr>
        <p:spPr>
          <a:xfrm>
            <a:off x="457200" y="1600200"/>
            <a:ext cx="8435280" cy="4925144"/>
          </a:xfrm>
        </p:spPr>
        <p:txBody>
          <a:bodyPr>
            <a:normAutofit fontScale="85000" lnSpcReduction="10000"/>
          </a:bodyPr>
          <a:lstStyle/>
          <a:p>
            <a:r>
              <a:rPr lang="id-ID" dirty="0" smtClean="0"/>
              <a:t>Adapun contoh fact-sheet adalah sebagai berikut:</a:t>
            </a:r>
          </a:p>
          <a:p>
            <a:pPr>
              <a:buNone/>
            </a:pPr>
            <a:endParaRPr lang="id-ID" b="1" dirty="0" smtClean="0"/>
          </a:p>
          <a:p>
            <a:pPr>
              <a:buFont typeface="Wingdings" pitchFamily="2" charset="2"/>
              <a:buChar char="Ø"/>
            </a:pPr>
            <a:r>
              <a:rPr lang="id-ID" b="1" dirty="0" smtClean="0"/>
              <a:t>Deskripsi</a:t>
            </a:r>
            <a:endParaRPr lang="id-ID" dirty="0"/>
          </a:p>
          <a:p>
            <a:r>
              <a:rPr lang="id-ID" dirty="0"/>
              <a:t>kapal Sewol atau feri besar berangkat dari pelabuhan Incheon menuju pulau Jeju tenggelam ditengah laut pada Rabu 16 April 2014 pagi itu waktu setempat.</a:t>
            </a:r>
          </a:p>
          <a:p>
            <a:r>
              <a:rPr lang="id-ID" dirty="0"/>
              <a:t>  </a:t>
            </a:r>
          </a:p>
          <a:p>
            <a:r>
              <a:rPr lang="id-ID" dirty="0"/>
              <a:t>Detail tentang tenggelam kapal Sewol Detik – detik saat kapal terangkat begetar dan miring semua penumpang terlempar, terjungkal, dan tertumpuk satu sama lain dan perlahan – lahan tenggelam.</a:t>
            </a:r>
          </a:p>
          <a:p>
            <a:endParaRPr lang="id-ID" dirty="0"/>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19256" cy="5433467"/>
          </a:xfrm>
        </p:spPr>
        <p:txBody>
          <a:bodyPr>
            <a:normAutofit/>
          </a:bodyPr>
          <a:lstStyle/>
          <a:p>
            <a:r>
              <a:rPr lang="id-ID" dirty="0" smtClean="0"/>
              <a:t/>
            </a:r>
            <a:br>
              <a:rPr lang="id-ID" dirty="0" smtClean="0"/>
            </a:br>
            <a:r>
              <a:rPr lang="id-ID" b="1" dirty="0" smtClean="0"/>
              <a:t>Jumlah penumpang</a:t>
            </a:r>
            <a:endParaRPr lang="id-ID" dirty="0" smtClean="0"/>
          </a:p>
          <a:p>
            <a:r>
              <a:rPr lang="id-ID" dirty="0" smtClean="0"/>
              <a:t>Penumpang keseluruhan 449 orang</a:t>
            </a:r>
          </a:p>
          <a:p>
            <a:r>
              <a:rPr lang="id-ID" dirty="0" smtClean="0"/>
              <a:t>Awak kapal : 27 awak</a:t>
            </a:r>
          </a:p>
          <a:p>
            <a:r>
              <a:rPr lang="id-ID" dirty="0" smtClean="0"/>
              <a:t>Data jumlah korban</a:t>
            </a:r>
          </a:p>
          <a:p>
            <a:r>
              <a:rPr lang="id-ID" dirty="0" smtClean="0"/>
              <a:t>Korban meninggal 29</a:t>
            </a:r>
          </a:p>
          <a:p>
            <a:r>
              <a:rPr lang="id-ID" dirty="0" smtClean="0"/>
              <a:t>Korban yang hilang 270</a:t>
            </a:r>
          </a:p>
          <a:p>
            <a:r>
              <a:rPr lang="id-ID" dirty="0" smtClean="0"/>
              <a:t>Korban yang selamat 170</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96752"/>
            <a:ext cx="8147248" cy="4929411"/>
          </a:xfrm>
        </p:spPr>
        <p:txBody>
          <a:bodyPr/>
          <a:lstStyle/>
          <a:p>
            <a:r>
              <a:rPr lang="id-ID" b="1" dirty="0"/>
              <a:t>Pencarian kapal</a:t>
            </a:r>
            <a:r>
              <a:rPr lang="id-ID" dirty="0"/>
              <a:t> Tim penyelam dikerapkan gagal memasuki badan kapal lantaran terhalangnya cuaca dan arus. Pencarian terhadap kapal sewol yang menghilang terus berlangsung di perairan dilepas pantai Negeri Gingseng. Sekitar 40 penyelamat akan dikerahkan kedalam kabin kapal.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png"/>
          <p:cNvPicPr>
            <a:picLocks noGrp="1" noChangeAspect="1"/>
          </p:cNvPicPr>
          <p:nvPr>
            <p:ph idx="1"/>
          </p:nvPr>
        </p:nvPicPr>
        <p:blipFill>
          <a:blip r:embed="rId2" cstate="print"/>
          <a:stretch>
            <a:fillRect/>
          </a:stretch>
        </p:blipFill>
        <p:spPr>
          <a:xfrm>
            <a:off x="1475656" y="895546"/>
            <a:ext cx="5976664" cy="497204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png"/>
          <p:cNvPicPr>
            <a:picLocks noGrp="1" noChangeAspect="1"/>
          </p:cNvPicPr>
          <p:nvPr>
            <p:ph idx="1"/>
          </p:nvPr>
        </p:nvPicPr>
        <p:blipFill>
          <a:blip r:embed="rId2" cstate="print"/>
          <a:stretch>
            <a:fillRect/>
          </a:stretch>
        </p:blipFill>
        <p:spPr>
          <a:xfrm>
            <a:off x="1331640" y="620688"/>
            <a:ext cx="5832648" cy="5852761"/>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Penulisan Factsheet</a:t>
            </a:r>
            <a:endParaRPr lang="id-ID" dirty="0"/>
          </a:p>
        </p:txBody>
      </p:sp>
      <p:sp>
        <p:nvSpPr>
          <p:cNvPr id="3" name="Content Placeholder 2"/>
          <p:cNvSpPr>
            <a:spLocks noGrp="1"/>
          </p:cNvSpPr>
          <p:nvPr>
            <p:ph idx="1"/>
          </p:nvPr>
        </p:nvSpPr>
        <p:spPr/>
        <p:txBody>
          <a:bodyPr>
            <a:normAutofit fontScale="92500"/>
          </a:bodyPr>
          <a:lstStyle/>
          <a:p>
            <a:r>
              <a:rPr lang="id-ID" dirty="0" smtClean="0"/>
              <a:t>Sesuai </a:t>
            </a:r>
            <a:r>
              <a:rPr lang="id-ID" dirty="0"/>
              <a:t>nama, </a:t>
            </a:r>
            <a:r>
              <a:rPr lang="id-ID" i="1" dirty="0"/>
              <a:t>fact-sheet </a:t>
            </a:r>
            <a:r>
              <a:rPr lang="id-ID" dirty="0"/>
              <a:t>menyajikan fakta-fakta untuk menjelaskan informasi yang dimuat </a:t>
            </a:r>
            <a:r>
              <a:rPr lang="id-ID" i="1" dirty="0"/>
              <a:t>press release. Fact-sheet </a:t>
            </a:r>
            <a:r>
              <a:rPr lang="id-ID" dirty="0"/>
              <a:t>lebih singkat dan hanya memuat informasi yang langsung berkaitan dengan </a:t>
            </a:r>
            <a:r>
              <a:rPr lang="id-ID" i="1" dirty="0"/>
              <a:t>release. </a:t>
            </a:r>
            <a:r>
              <a:rPr lang="id-ID" dirty="0"/>
              <a:t>Informasinya diupayakan singkat dan bisa mendorong pembaca untuk berperilaku sesuai yang diinginkan penulis.</a:t>
            </a:r>
          </a:p>
          <a:p>
            <a:pPr>
              <a:buNone/>
            </a:pPr>
            <a:r>
              <a:rPr lang="id-ID" dirty="0"/>
              <a:t/>
            </a:r>
            <a:br>
              <a:rPr lang="id-ID" dirty="0"/>
            </a:b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91264" cy="5217443"/>
          </a:xfrm>
        </p:spPr>
        <p:txBody>
          <a:bodyPr>
            <a:normAutofit fontScale="92500" lnSpcReduction="20000"/>
          </a:bodyPr>
          <a:lstStyle/>
          <a:p>
            <a:pPr>
              <a:buNone/>
            </a:pPr>
            <a:endParaRPr lang="id-ID" dirty="0" smtClean="0"/>
          </a:p>
          <a:p>
            <a:pPr>
              <a:buNone/>
            </a:pPr>
            <a:r>
              <a:rPr lang="id-ID" dirty="0" smtClean="0"/>
              <a:t>	Misalnya, jika </a:t>
            </a:r>
            <a:r>
              <a:rPr lang="id-ID" i="1" dirty="0" smtClean="0"/>
              <a:t>release </a:t>
            </a:r>
            <a:r>
              <a:rPr lang="id-ID" dirty="0" smtClean="0"/>
              <a:t>Anda tentang "mahasiswa yang sakit kanker meraih gelar wisudawan terbaik," maka </a:t>
            </a:r>
            <a:r>
              <a:rPr lang="id-ID" i="1" dirty="0" smtClean="0"/>
              <a:t>fact-sheet </a:t>
            </a:r>
            <a:r>
              <a:rPr lang="id-ID" dirty="0" smtClean="0"/>
              <a:t>berisi fakta-fakta tentang latar belakang si mahasiswa, jumlah yang diwisuda, angka-angkalah wisudawan beberapa tahun terakhir, daftar acara wisuda, orang-orang terkenal dalam daftar undangan, deskripsi universitas. beserta produknya (misalnya apa saja program studinya). Diharapkan, pembaca—misalnya wartawan terdorong untuk melakukan wawancara mendalam kepada si mahasiswa.</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Fact sheet: </a:t>
            </a:r>
            <a:r>
              <a:rPr lang="en-US" dirty="0" err="1" smtClean="0"/>
              <a:t>kesimpulan</a:t>
            </a:r>
            <a:r>
              <a:rPr lang="en-US" dirty="0" smtClean="0"/>
              <a:t> t</a:t>
            </a:r>
            <a:r>
              <a:rPr lang="id-ID" smtClean="0"/>
              <a:t>entang</a:t>
            </a:r>
            <a:r>
              <a:rPr lang="en-US" smtClean="0"/>
              <a:t> </a:t>
            </a:r>
            <a:r>
              <a:rPr lang="en-US" dirty="0" smtClean="0"/>
              <a:t>event, </a:t>
            </a:r>
            <a:r>
              <a:rPr lang="en-US" dirty="0" err="1" smtClean="0"/>
              <a:t>produk</a:t>
            </a:r>
            <a:r>
              <a:rPr lang="en-US" dirty="0" smtClean="0"/>
              <a:t>, </a:t>
            </a:r>
            <a:r>
              <a:rPr lang="en-US" dirty="0" err="1" smtClean="0"/>
              <a:t>perusahaan</a:t>
            </a:r>
            <a:r>
              <a:rPr lang="en-US" dirty="0" smtClean="0"/>
              <a:t>; </a:t>
            </a:r>
            <a:r>
              <a:rPr lang="en-US" dirty="0" err="1" smtClean="0"/>
              <a:t>membantu</a:t>
            </a:r>
            <a:r>
              <a:rPr lang="en-US" dirty="0" smtClean="0"/>
              <a:t> </a:t>
            </a:r>
            <a:r>
              <a:rPr lang="en-US" dirty="0" err="1" smtClean="0"/>
              <a:t>wartawan</a:t>
            </a:r>
            <a:r>
              <a:rPr lang="en-US" dirty="0" smtClean="0"/>
              <a:t> </a:t>
            </a:r>
            <a:r>
              <a:rPr lang="en-US" dirty="0" err="1" smtClean="0"/>
              <a:t>menangkap</a:t>
            </a:r>
            <a:r>
              <a:rPr lang="en-US" dirty="0" smtClean="0"/>
              <a:t> </a:t>
            </a:r>
            <a:r>
              <a:rPr lang="en-US" dirty="0" err="1" smtClean="0"/>
              <a:t>ide</a:t>
            </a:r>
            <a:r>
              <a:rPr lang="en-US" dirty="0" smtClean="0"/>
              <a:t>.</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BACKGROUNDERS</a:t>
            </a:r>
            <a:endParaRPr lang="id-ID" dirty="0"/>
          </a:p>
        </p:txBody>
      </p:sp>
      <p:sp>
        <p:nvSpPr>
          <p:cNvPr id="3" name="Content Placeholder 2"/>
          <p:cNvSpPr>
            <a:spLocks noGrp="1"/>
          </p:cNvSpPr>
          <p:nvPr>
            <p:ph idx="1"/>
          </p:nvPr>
        </p:nvSpPr>
        <p:spPr>
          <a:xfrm>
            <a:off x="395536" y="1340768"/>
            <a:ext cx="8496944" cy="5184576"/>
          </a:xfrm>
        </p:spPr>
        <p:txBody>
          <a:bodyPr>
            <a:normAutofit fontScale="62500" lnSpcReduction="20000"/>
          </a:bodyPr>
          <a:lstStyle/>
          <a:p>
            <a:pPr>
              <a:buNone/>
            </a:pPr>
            <a:r>
              <a:rPr lang="id-ID" dirty="0"/>
              <a:t/>
            </a:r>
            <a:br>
              <a:rPr lang="id-ID" dirty="0"/>
            </a:br>
            <a:endParaRPr lang="id-ID" dirty="0"/>
          </a:p>
          <a:p>
            <a:r>
              <a:rPr lang="id-ID" sz="5800" i="1" dirty="0"/>
              <a:t>Backgrounders </a:t>
            </a:r>
            <a:r>
              <a:rPr lang="id-ID" sz="5800" dirty="0"/>
              <a:t>(tulisan latar) merupakan tulisan yang biasanya menyertai </a:t>
            </a:r>
            <a:r>
              <a:rPr lang="id-ID" sz="5800" i="1" dirty="0"/>
              <a:t>release. Backgrounders </a:t>
            </a:r>
            <a:r>
              <a:rPr lang="id-ID" sz="5800" dirty="0"/>
              <a:t>bersifat melengkapi informasi yang tidak tersampaikan lewat </a:t>
            </a:r>
            <a:r>
              <a:rPr lang="id-ID" sz="5800" i="1" dirty="0"/>
              <a:t>press release </a:t>
            </a:r>
            <a:r>
              <a:rPr lang="id-ID" sz="5800" dirty="0"/>
              <a:t>karena keterbatasan ruang di media massa. </a:t>
            </a:r>
            <a:endParaRPr lang="id-ID" sz="5800" dirty="0" smtClean="0"/>
          </a:p>
          <a:p>
            <a:endParaRPr lang="id-ID" sz="5800" i="1" dirty="0"/>
          </a:p>
          <a:p>
            <a:endParaRPr lang="id-ID" dirty="0"/>
          </a:p>
          <a:p>
            <a:pPr>
              <a:buNone/>
            </a:pPr>
            <a:r>
              <a:rPr lang="id-ID" dirty="0"/>
              <a:t/>
            </a:r>
            <a:br>
              <a:rPr lang="id-ID" dirty="0"/>
            </a:br>
            <a:endParaRPr lang="id-ID" dirty="0"/>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i="1" dirty="0" smtClean="0"/>
              <a:t>Backgrounders </a:t>
            </a:r>
            <a:r>
              <a:rPr lang="id-ID" dirty="0" smtClean="0"/>
              <a:t>ini berisi informasi tentang segala hal yang melengkapi </a:t>
            </a:r>
            <a:r>
              <a:rPr lang="id-ID" i="1" dirty="0" smtClean="0"/>
              <a:t>release, </a:t>
            </a:r>
            <a:r>
              <a:rPr lang="id-ID" dirty="0" smtClean="0"/>
              <a:t>misalnya tentang perusahaan. karyawan, informasi-informasi yang berkaitan dengan peristiwa yang </a:t>
            </a:r>
            <a:r>
              <a:rPr lang="id-ID" i="1" dirty="0" smtClean="0"/>
              <a:t>di-release-kan </a:t>
            </a:r>
            <a:r>
              <a:rPr lang="id-ID" dirty="0" smtClean="0"/>
              <a:t>atau topik-topik yang relevan yang bisa menjadi data tambahan bagi pers. </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Informasi-informasi tambahan tersebut dapat mendorong </a:t>
            </a:r>
            <a:r>
              <a:rPr lang="id-ID" i="1" dirty="0" smtClean="0"/>
              <a:t>crew </a:t>
            </a:r>
            <a:r>
              <a:rPr lang="id-ID" dirty="0" smtClean="0"/>
              <a:t>media untuk menggali tulisannya supaya lebih lengkap. Dengan menulis </a:t>
            </a:r>
            <a:r>
              <a:rPr lang="id-ID" i="1" dirty="0" smtClean="0"/>
              <a:t>backgrounders </a:t>
            </a:r>
            <a:r>
              <a:rPr lang="id-ID" dirty="0" smtClean="0"/>
              <a:t>berarti </a:t>
            </a:r>
            <a:r>
              <a:rPr lang="id-ID" i="1" dirty="0" smtClean="0"/>
              <a:t>public relations </a:t>
            </a:r>
            <a:r>
              <a:rPr lang="id-ID" dirty="0" smtClean="0"/>
              <a:t>mempermudah pekerjaan media.</a:t>
            </a:r>
          </a:p>
          <a:p>
            <a:pP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640960" cy="6120680"/>
          </a:xfrm>
        </p:spPr>
        <p:txBody>
          <a:bodyPr>
            <a:normAutofit fontScale="92500" lnSpcReduction="10000"/>
          </a:bodyPr>
          <a:lstStyle/>
          <a:p>
            <a:r>
              <a:rPr lang="id-ID" dirty="0" smtClean="0"/>
              <a:t>Mungkin saja media tertarik pada informasi </a:t>
            </a:r>
            <a:r>
              <a:rPr lang="id-ID" i="1" dirty="0" smtClean="0"/>
              <a:t>release </a:t>
            </a:r>
            <a:r>
              <a:rPr lang="id-ID" dirty="0" smtClean="0"/>
              <a:t>dan bermaksud memberitakannya. Tetapi, media masih membutuhkan informasi tambahan supaya beritanya lengkap. </a:t>
            </a:r>
          </a:p>
          <a:p>
            <a:endParaRPr lang="id-ID" dirty="0"/>
          </a:p>
          <a:p>
            <a:r>
              <a:rPr lang="id-ID" dirty="0" smtClean="0"/>
              <a:t>Untuk mengantisipasi agar media tidak bersusah payah mengontak </a:t>
            </a:r>
            <a:r>
              <a:rPr lang="id-ID" i="1" dirty="0" smtClean="0"/>
              <a:t>public relations, </a:t>
            </a:r>
            <a:r>
              <a:rPr lang="id-ID" dirty="0" smtClean="0"/>
              <a:t>maka disediakanlah </a:t>
            </a:r>
            <a:r>
              <a:rPr lang="id-ID" i="1" dirty="0" smtClean="0"/>
              <a:t>backgrounders </a:t>
            </a:r>
            <a:r>
              <a:rPr lang="id-ID" dirty="0" smtClean="0"/>
              <a:t>yang dikirim beriringan dengan </a:t>
            </a:r>
            <a:r>
              <a:rPr lang="id-ID" i="1" dirty="0" smtClean="0"/>
              <a:t>release. </a:t>
            </a:r>
            <a:r>
              <a:rPr lang="id-ID" dirty="0" smtClean="0"/>
              <a:t>Karena itu bermanfaat bila </a:t>
            </a:r>
            <a:r>
              <a:rPr lang="id-ID" i="1" dirty="0" smtClean="0"/>
              <a:t>public relations </a:t>
            </a:r>
            <a:r>
              <a:rPr lang="id-ID" dirty="0" smtClean="0"/>
              <a:t>dapat menyediakan </a:t>
            </a:r>
            <a:r>
              <a:rPr lang="id-ID" i="1" dirty="0" smtClean="0"/>
              <a:t>backgrounders </a:t>
            </a:r>
            <a:r>
              <a:rPr lang="id-ID" dirty="0" smtClean="0"/>
              <a:t>yang komprehensif dan diperbarui terus menerus. </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424936" cy="6192688"/>
          </a:xfrm>
        </p:spPr>
        <p:txBody>
          <a:bodyPr>
            <a:normAutofit/>
          </a:bodyPr>
          <a:lstStyle/>
          <a:p>
            <a:r>
              <a:rPr lang="id-ID" dirty="0" smtClean="0"/>
              <a:t>Untuk itu diperlukan riset atas sumber-sumber yang sebanyak-banyaknya termasuk artikel-artikel masa lalu, brosur, laporan, </a:t>
            </a:r>
            <a:r>
              <a:rPr lang="id-ID" i="1" dirty="0" smtClean="0"/>
              <a:t>press release, </a:t>
            </a:r>
            <a:r>
              <a:rPr lang="id-ID" dirty="0" smtClean="0"/>
              <a:t>dan bahan-bahan terbitan lainnya. Bisa ju­ga dilengkapi dengan wawancara.</a:t>
            </a:r>
          </a:p>
          <a:p>
            <a:endParaRPr lang="id-ID" dirty="0"/>
          </a:p>
          <a:p>
            <a:r>
              <a:rPr lang="id-ID" i="1" dirty="0" smtClean="0"/>
              <a:t>Backgrounders </a:t>
            </a:r>
            <a:r>
              <a:rPr lang="id-ID" dirty="0" smtClean="0"/>
              <a:t>bersifat lebih panjang dan isinya lebih umum daripada </a:t>
            </a:r>
            <a:r>
              <a:rPr lang="id-ID" i="1" dirty="0" smtClean="0"/>
              <a:t>press release. </a:t>
            </a:r>
          </a:p>
          <a:p>
            <a:pPr>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363272" cy="5577483"/>
          </a:xfrm>
        </p:spPr>
        <p:txBody>
          <a:bodyPr>
            <a:normAutofit lnSpcReduction="10000"/>
          </a:bodyPr>
          <a:lstStyle/>
          <a:p>
            <a:endParaRPr lang="id-ID" i="1" dirty="0" smtClean="0"/>
          </a:p>
          <a:p>
            <a:r>
              <a:rPr lang="id-ID" dirty="0" smtClean="0"/>
              <a:t>Contohnya, </a:t>
            </a:r>
            <a:r>
              <a:rPr lang="id-ID" i="1" dirty="0" smtClean="0"/>
              <a:t>press release </a:t>
            </a:r>
            <a:r>
              <a:rPr lang="id-ID" dirty="0" smtClean="0"/>
              <a:t>tentang pengumuman merger dua perusahaan yang terdiri dart dua halaman, mungkin tidak dapat mendeskripsikan secara panjang lebar tentang perusahaan-perusahaan yang terlibat dalam merger. Sedangkan 4 sampai 5 halaman </a:t>
            </a:r>
            <a:r>
              <a:rPr lang="id-ID" i="1" dirty="0" smtClean="0"/>
              <a:t>backgrounders </a:t>
            </a:r>
            <a:r>
              <a:rPr lang="id-ID" dirty="0" smtClean="0"/>
              <a:t>bisa menyediakan informasi lebih lengkap kepada editor tentang sejarah, visi-misi, prestasi-prestasi, budaya perusahaan ataupun aktivitas perusahaan-perusahaan itu.</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ISI BACKGROUNDER</a:t>
            </a:r>
            <a:endParaRPr lang="id-ID" dirty="0"/>
          </a:p>
        </p:txBody>
      </p:sp>
      <p:sp>
        <p:nvSpPr>
          <p:cNvPr id="3" name="Content Placeholder 2"/>
          <p:cNvSpPr>
            <a:spLocks noGrp="1"/>
          </p:cNvSpPr>
          <p:nvPr>
            <p:ph idx="1"/>
          </p:nvPr>
        </p:nvSpPr>
        <p:spPr>
          <a:xfrm>
            <a:off x="457200" y="1600200"/>
            <a:ext cx="8291264" cy="4925144"/>
          </a:xfrm>
        </p:spPr>
        <p:txBody>
          <a:bodyPr>
            <a:normAutofit fontScale="85000" lnSpcReduction="20000"/>
          </a:bodyPr>
          <a:lstStyle/>
          <a:p>
            <a:r>
              <a:rPr lang="id-ID" dirty="0"/>
              <a:t>Deskripsi tentang isu atau informasi yang disampaikan dalam </a:t>
            </a:r>
            <a:r>
              <a:rPr lang="id-ID" i="1" dirty="0"/>
              <a:t>press release. </a:t>
            </a:r>
            <a:r>
              <a:rPr lang="id-ID" dirty="0"/>
              <a:t>Deskripsi ini disertai data-data ilmiah termasuk hasil-hasil penelitian yang berkaitan dengan penjelasan tentang isu itu. Sumber berita harus dicantumkan karena pembaca juga berkepentingan dengan pihak yang mengeluarkan berita itu.</a:t>
            </a:r>
          </a:p>
          <a:p>
            <a:r>
              <a:rPr lang="id-ID" dirty="0" smtClean="0"/>
              <a:t>Deskripsi </a:t>
            </a:r>
            <a:r>
              <a:rPr lang="id-ID" dirty="0"/>
              <a:t>tentang keterkaitan antara isu dalam </a:t>
            </a:r>
            <a:r>
              <a:rPr lang="id-ID" i="1" dirty="0"/>
              <a:t>press release </a:t>
            </a:r>
            <a:r>
              <a:rPr lang="id-ID" dirty="0"/>
              <a:t>dengan perusahaan. Di sini dideskripsikan tentang tujuan per­usahaan dan apa yang dicapai perusahaan. Penulisan akan di­lakukan sampai pada data terakhir yang dimiliki perusaha Pembaca menghendaki aktualitas. Tetapi, usahakan jangan terlalu banyak "membual" karena </a:t>
            </a:r>
            <a:r>
              <a:rPr lang="id-ID" i="1" dirty="0"/>
              <a:t>backgrounders </a:t>
            </a:r>
            <a:r>
              <a:rPr lang="id-ID" dirty="0"/>
              <a:t>bukan iklan</a:t>
            </a:r>
            <a:r>
              <a:rPr lang="id-ID" dirty="0" smtClean="0"/>
              <a:t>.</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id-ID" dirty="0" smtClean="0"/>
          </a:p>
          <a:p>
            <a:r>
              <a:rPr lang="id-ID" dirty="0" smtClean="0"/>
              <a:t>Selanjutnya </a:t>
            </a:r>
            <a:r>
              <a:rPr lang="id-ID" i="1" dirty="0" smtClean="0"/>
              <a:t>backgrounders </a:t>
            </a:r>
            <a:r>
              <a:rPr lang="id-ID" dirty="0" smtClean="0"/>
              <a:t>dilengkapi dengan implikasi dan arahnya di masa depan.</a:t>
            </a:r>
          </a:p>
          <a:p>
            <a:r>
              <a:rPr lang="id-ID" dirty="0" smtClean="0"/>
              <a:t>Dalam penulisan, isi yang berlembar-lembar sebaiknya dipilah-pilah dengan menggunakan sub-subjudul. Ini untuk lebih sistematis dan memudahkan pemahaman.</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105</Words>
  <Application>Microsoft Office PowerPoint</Application>
  <PresentationFormat>On-screen Show (4:3)</PresentationFormat>
  <Paragraphs>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PRODUKSI MEDIA PR</vt:lpstr>
      <vt:lpstr>BACKGROUNDERS</vt:lpstr>
      <vt:lpstr>Slide 3</vt:lpstr>
      <vt:lpstr>Slide 4</vt:lpstr>
      <vt:lpstr>Slide 5</vt:lpstr>
      <vt:lpstr>Slide 6</vt:lpstr>
      <vt:lpstr>Slide 7</vt:lpstr>
      <vt:lpstr>ISI BACKGROUNDER</vt:lpstr>
      <vt:lpstr>Slide 9</vt:lpstr>
      <vt:lpstr>Slide 10</vt:lpstr>
      <vt:lpstr>FACTSHEET</vt:lpstr>
      <vt:lpstr>Contoh Factsheet</vt:lpstr>
      <vt:lpstr>Slide 13</vt:lpstr>
      <vt:lpstr>Slide 14</vt:lpstr>
      <vt:lpstr>Slide 15</vt:lpstr>
      <vt:lpstr>Slide 16</vt:lpstr>
      <vt:lpstr>Penulisan Factsheet</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PRODUKSI MEDIA PR</dc:title>
  <dc:creator>TOSHIBA</dc:creator>
  <cp:lastModifiedBy>TOSHIBA</cp:lastModifiedBy>
  <cp:revision>3</cp:revision>
  <dcterms:created xsi:type="dcterms:W3CDTF">2018-05-19T23:09:15Z</dcterms:created>
  <dcterms:modified xsi:type="dcterms:W3CDTF">2018-05-19T23:37:57Z</dcterms:modified>
</cp:coreProperties>
</file>