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6E"/>
    <a:srgbClr val="6699FF"/>
    <a:srgbClr val="FF9933"/>
    <a:srgbClr val="99FF33"/>
    <a:srgbClr val="FFFF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38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E6585-DEBC-4FFE-87EE-92D7CB8FDB7E}" type="doc">
      <dgm:prSet loTypeId="urn:microsoft.com/office/officeart/2005/8/layout/cycle2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CA9834B9-D4B6-43C8-8447-835F84A0B335}">
      <dgm:prSet phldrT="[Text]" custT="1"/>
      <dgm:spPr/>
      <dgm:t>
        <a:bodyPr/>
        <a:lstStyle/>
        <a:p>
          <a:r>
            <a:rPr lang="id-ID" sz="1800" b="1" dirty="0" smtClean="0">
              <a:solidFill>
                <a:schemeClr val="bg1"/>
              </a:solidFill>
            </a:rPr>
            <a:t>Pengumpu- lan data</a:t>
          </a:r>
          <a:endParaRPr lang="id-ID" sz="1800" b="1" dirty="0">
            <a:solidFill>
              <a:schemeClr val="bg1"/>
            </a:solidFill>
          </a:endParaRPr>
        </a:p>
      </dgm:t>
    </dgm:pt>
    <dgm:pt modelId="{463F4C73-4585-4FB7-B03B-0F67ED6C5FD9}" type="parTrans" cxnId="{534D683F-BA43-42F3-A34A-CD17D44B96C3}">
      <dgm:prSet/>
      <dgm:spPr/>
      <dgm:t>
        <a:bodyPr/>
        <a:lstStyle/>
        <a:p>
          <a:endParaRPr lang="id-ID"/>
        </a:p>
      </dgm:t>
    </dgm:pt>
    <dgm:pt modelId="{0ECABC55-40CF-4C95-A3B1-14E2AA584C67}" type="sibTrans" cxnId="{534D683F-BA43-42F3-A34A-CD17D44B96C3}">
      <dgm:prSet custT="1"/>
      <dgm:spPr/>
      <dgm:t>
        <a:bodyPr/>
        <a:lstStyle/>
        <a:p>
          <a:endParaRPr lang="id-ID" sz="2000" b="1">
            <a:solidFill>
              <a:schemeClr val="bg1"/>
            </a:solidFill>
          </a:endParaRPr>
        </a:p>
      </dgm:t>
    </dgm:pt>
    <dgm:pt modelId="{927FB8F7-84CF-4D84-BB8A-0B570DC741E6}">
      <dgm:prSet phldrT="[Text]" custT="1"/>
      <dgm:spPr/>
      <dgm:t>
        <a:bodyPr/>
        <a:lstStyle/>
        <a:p>
          <a:r>
            <a:rPr lang="id-ID" sz="2000" b="1" dirty="0" smtClean="0">
              <a:solidFill>
                <a:schemeClr val="bg1"/>
              </a:solidFill>
            </a:rPr>
            <a:t>Definisi Permasalahan</a:t>
          </a:r>
          <a:endParaRPr lang="id-ID" sz="2000" b="1" dirty="0">
            <a:solidFill>
              <a:schemeClr val="bg1"/>
            </a:solidFill>
          </a:endParaRPr>
        </a:p>
      </dgm:t>
    </dgm:pt>
    <dgm:pt modelId="{43BBB5C8-7E35-4C27-A0B4-A2DD0E724641}" type="parTrans" cxnId="{D9CD1349-5BDE-41B5-A72A-B6F24AE8F4BF}">
      <dgm:prSet/>
      <dgm:spPr/>
      <dgm:t>
        <a:bodyPr/>
        <a:lstStyle/>
        <a:p>
          <a:endParaRPr lang="id-ID"/>
        </a:p>
      </dgm:t>
    </dgm:pt>
    <dgm:pt modelId="{B3407940-D0BF-4DAF-B507-5B4676439107}" type="sibTrans" cxnId="{D9CD1349-5BDE-41B5-A72A-B6F24AE8F4BF}">
      <dgm:prSet custT="1"/>
      <dgm:spPr/>
      <dgm:t>
        <a:bodyPr/>
        <a:lstStyle/>
        <a:p>
          <a:endParaRPr lang="id-ID" sz="2000" b="1">
            <a:solidFill>
              <a:schemeClr val="bg1"/>
            </a:solidFill>
          </a:endParaRPr>
        </a:p>
      </dgm:t>
    </dgm:pt>
    <dgm:pt modelId="{E249136D-E2D6-4FF5-B8DB-EBAEF1E4A9B2}">
      <dgm:prSet phldrT="[Text]" custT="1"/>
      <dgm:spPr/>
      <dgm:t>
        <a:bodyPr/>
        <a:lstStyle/>
        <a:p>
          <a:r>
            <a:rPr lang="id-ID" sz="2000" b="1" dirty="0" smtClean="0">
              <a:solidFill>
                <a:schemeClr val="bg1"/>
              </a:solidFill>
            </a:rPr>
            <a:t>Perencana-an dan Program</a:t>
          </a:r>
          <a:endParaRPr lang="id-ID" sz="2000" b="1" dirty="0">
            <a:solidFill>
              <a:schemeClr val="bg1"/>
            </a:solidFill>
          </a:endParaRPr>
        </a:p>
      </dgm:t>
    </dgm:pt>
    <dgm:pt modelId="{3C2B9777-1952-496D-8A08-F6838DE5EB52}" type="parTrans" cxnId="{2C08811E-7262-4C10-A906-B751CFF72C9C}">
      <dgm:prSet/>
      <dgm:spPr/>
      <dgm:t>
        <a:bodyPr/>
        <a:lstStyle/>
        <a:p>
          <a:endParaRPr lang="id-ID"/>
        </a:p>
      </dgm:t>
    </dgm:pt>
    <dgm:pt modelId="{1E1D6BF2-A976-4DB4-9BFE-2814AEE6898F}" type="sibTrans" cxnId="{2C08811E-7262-4C10-A906-B751CFF72C9C}">
      <dgm:prSet custT="1"/>
      <dgm:spPr/>
      <dgm:t>
        <a:bodyPr/>
        <a:lstStyle/>
        <a:p>
          <a:endParaRPr lang="id-ID" sz="2000" b="1">
            <a:solidFill>
              <a:schemeClr val="bg1"/>
            </a:solidFill>
          </a:endParaRPr>
        </a:p>
      </dgm:t>
    </dgm:pt>
    <dgm:pt modelId="{CB6339D5-F576-4C4F-9897-3100513C6B8A}">
      <dgm:prSet phldrT="[Text]" custT="1"/>
      <dgm:spPr/>
      <dgm:t>
        <a:bodyPr/>
        <a:lstStyle/>
        <a:p>
          <a:r>
            <a:rPr lang="id-ID" sz="2000" b="1" dirty="0" smtClean="0">
              <a:solidFill>
                <a:schemeClr val="bg1"/>
              </a:solidFill>
            </a:rPr>
            <a:t>Aksi dan Komuni-kasi</a:t>
          </a:r>
          <a:endParaRPr lang="id-ID" sz="2000" b="1" dirty="0">
            <a:solidFill>
              <a:schemeClr val="bg1"/>
            </a:solidFill>
          </a:endParaRPr>
        </a:p>
      </dgm:t>
    </dgm:pt>
    <dgm:pt modelId="{C4DA21F9-7953-43CA-B68F-7ED34229F90B}" type="parTrans" cxnId="{8EAB2EF5-9F03-46D7-9589-BA3B302A94D7}">
      <dgm:prSet/>
      <dgm:spPr/>
      <dgm:t>
        <a:bodyPr/>
        <a:lstStyle/>
        <a:p>
          <a:endParaRPr lang="id-ID"/>
        </a:p>
      </dgm:t>
    </dgm:pt>
    <dgm:pt modelId="{825E38E1-D25A-40B4-9186-79D67847145F}" type="sibTrans" cxnId="{8EAB2EF5-9F03-46D7-9589-BA3B302A94D7}">
      <dgm:prSet custT="1"/>
      <dgm:spPr/>
      <dgm:t>
        <a:bodyPr/>
        <a:lstStyle/>
        <a:p>
          <a:endParaRPr lang="id-ID" sz="2000" b="1">
            <a:solidFill>
              <a:schemeClr val="bg1"/>
            </a:solidFill>
          </a:endParaRPr>
        </a:p>
      </dgm:t>
    </dgm:pt>
    <dgm:pt modelId="{37789FF1-4CD1-4514-9F80-0F8BB2273487}">
      <dgm:prSet phldrT="[Text]" custT="1"/>
      <dgm:spPr/>
      <dgm:t>
        <a:bodyPr/>
        <a:lstStyle/>
        <a:p>
          <a:r>
            <a:rPr lang="id-ID" sz="2000" b="1" dirty="0" smtClean="0">
              <a:solidFill>
                <a:schemeClr val="bg1"/>
              </a:solidFill>
            </a:rPr>
            <a:t>Evaluasi</a:t>
          </a:r>
          <a:endParaRPr lang="id-ID" sz="2000" b="1" dirty="0">
            <a:solidFill>
              <a:schemeClr val="bg1"/>
            </a:solidFill>
          </a:endParaRPr>
        </a:p>
      </dgm:t>
    </dgm:pt>
    <dgm:pt modelId="{854B7AA4-9791-490D-BD34-AB4202AAB8C0}" type="parTrans" cxnId="{29033A53-0E3E-4A3B-8F87-C78655B23D60}">
      <dgm:prSet/>
      <dgm:spPr/>
      <dgm:t>
        <a:bodyPr/>
        <a:lstStyle/>
        <a:p>
          <a:endParaRPr lang="id-ID"/>
        </a:p>
      </dgm:t>
    </dgm:pt>
    <dgm:pt modelId="{6875A8B7-99FC-4CD0-8F84-AE835A26A9B4}" type="sibTrans" cxnId="{29033A53-0E3E-4A3B-8F87-C78655B23D60}">
      <dgm:prSet custT="1"/>
      <dgm:spPr/>
      <dgm:t>
        <a:bodyPr/>
        <a:lstStyle/>
        <a:p>
          <a:endParaRPr lang="id-ID" sz="2000" b="1">
            <a:solidFill>
              <a:schemeClr val="bg1"/>
            </a:solidFill>
          </a:endParaRPr>
        </a:p>
      </dgm:t>
    </dgm:pt>
    <dgm:pt modelId="{C9922A6D-4EC3-4D3F-AB1C-E9B0FCDDC6A6}" type="pres">
      <dgm:prSet presAssocID="{AB4E6585-DEBC-4FFE-87EE-92D7CB8FDB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730A14-C6FC-4146-9C3B-1E7CBC82F7C3}" type="pres">
      <dgm:prSet presAssocID="{CA9834B9-D4B6-43C8-8447-835F84A0B3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3910B6-376F-475A-9729-E00FF278EBDA}" type="pres">
      <dgm:prSet presAssocID="{0ECABC55-40CF-4C95-A3B1-14E2AA584C6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32AC703-0B2B-4AA3-883D-0574E42AAE66}" type="pres">
      <dgm:prSet presAssocID="{0ECABC55-40CF-4C95-A3B1-14E2AA584C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3D30205-08D2-4C3D-AA67-5EF62862ABE0}" type="pres">
      <dgm:prSet presAssocID="{927FB8F7-84CF-4D84-BB8A-0B570DC741E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BDDCA-402F-461E-BC1E-3B52AF1CF3B5}" type="pres">
      <dgm:prSet presAssocID="{B3407940-D0BF-4DAF-B507-5B467643910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176EAF7-3139-4ED4-9D70-6407D61CF839}" type="pres">
      <dgm:prSet presAssocID="{B3407940-D0BF-4DAF-B507-5B467643910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1943009-2F0E-4E3C-8581-68D00555C2AA}" type="pres">
      <dgm:prSet presAssocID="{E249136D-E2D6-4FF5-B8DB-EBAEF1E4A9B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2D6FB-E8FE-4940-B671-904C5F697739}" type="pres">
      <dgm:prSet presAssocID="{1E1D6BF2-A976-4DB4-9BFE-2814AEE6898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28C0AA6-5FD2-4B24-96F9-1C510E4BDAB4}" type="pres">
      <dgm:prSet presAssocID="{1E1D6BF2-A976-4DB4-9BFE-2814AEE6898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630BC8-D52C-48B3-AD77-1FBABA07F343}" type="pres">
      <dgm:prSet presAssocID="{CB6339D5-F576-4C4F-9897-3100513C6B8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FF395-D5E1-4A0E-9B72-93595A514845}" type="pres">
      <dgm:prSet presAssocID="{825E38E1-D25A-40B4-9186-79D67847145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7C7E13-4287-4EE9-AE29-CB8179370606}" type="pres">
      <dgm:prSet presAssocID="{825E38E1-D25A-40B4-9186-79D67847145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F3D728D-ED78-4760-AB22-62C822B578DE}" type="pres">
      <dgm:prSet presAssocID="{37789FF1-4CD1-4514-9F80-0F8BB22734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73909D-06A1-470D-B9F3-6F66F28033B9}" type="pres">
      <dgm:prSet presAssocID="{6875A8B7-99FC-4CD0-8F84-AE835A26A9B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2BD01A4-3D2B-4C95-BBF5-02D3887F5EC0}" type="pres">
      <dgm:prSet presAssocID="{6875A8B7-99FC-4CD0-8F84-AE835A26A9B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EAB2EF5-9F03-46D7-9589-BA3B302A94D7}" srcId="{AB4E6585-DEBC-4FFE-87EE-92D7CB8FDB7E}" destId="{CB6339D5-F576-4C4F-9897-3100513C6B8A}" srcOrd="3" destOrd="0" parTransId="{C4DA21F9-7953-43CA-B68F-7ED34229F90B}" sibTransId="{825E38E1-D25A-40B4-9186-79D67847145F}"/>
    <dgm:cxn modelId="{87357F8D-C9AA-4506-9B86-011A02751A65}" type="presOf" srcId="{B3407940-D0BF-4DAF-B507-5B4676439107}" destId="{102BDDCA-402F-461E-BC1E-3B52AF1CF3B5}" srcOrd="0" destOrd="0" presId="urn:microsoft.com/office/officeart/2005/8/layout/cycle2"/>
    <dgm:cxn modelId="{2C08811E-7262-4C10-A906-B751CFF72C9C}" srcId="{AB4E6585-DEBC-4FFE-87EE-92D7CB8FDB7E}" destId="{E249136D-E2D6-4FF5-B8DB-EBAEF1E4A9B2}" srcOrd="2" destOrd="0" parTransId="{3C2B9777-1952-496D-8A08-F6838DE5EB52}" sibTransId="{1E1D6BF2-A976-4DB4-9BFE-2814AEE6898F}"/>
    <dgm:cxn modelId="{717B3CCA-978B-4357-9234-FA7B73A03022}" type="presOf" srcId="{0ECABC55-40CF-4C95-A3B1-14E2AA584C67}" destId="{632AC703-0B2B-4AA3-883D-0574E42AAE66}" srcOrd="1" destOrd="0" presId="urn:microsoft.com/office/officeart/2005/8/layout/cycle2"/>
    <dgm:cxn modelId="{1C47A9A4-40C2-4851-A4A1-C7F16FE9F0AE}" type="presOf" srcId="{6875A8B7-99FC-4CD0-8F84-AE835A26A9B4}" destId="{F2BD01A4-3D2B-4C95-BBF5-02D3887F5EC0}" srcOrd="1" destOrd="0" presId="urn:microsoft.com/office/officeart/2005/8/layout/cycle2"/>
    <dgm:cxn modelId="{534D683F-BA43-42F3-A34A-CD17D44B96C3}" srcId="{AB4E6585-DEBC-4FFE-87EE-92D7CB8FDB7E}" destId="{CA9834B9-D4B6-43C8-8447-835F84A0B335}" srcOrd="0" destOrd="0" parTransId="{463F4C73-4585-4FB7-B03B-0F67ED6C5FD9}" sibTransId="{0ECABC55-40CF-4C95-A3B1-14E2AA584C67}"/>
    <dgm:cxn modelId="{BB3102F8-961A-43C9-BA91-56B5EAC4CCD3}" type="presOf" srcId="{1E1D6BF2-A976-4DB4-9BFE-2814AEE6898F}" destId="{D932D6FB-E8FE-4940-B671-904C5F697739}" srcOrd="0" destOrd="0" presId="urn:microsoft.com/office/officeart/2005/8/layout/cycle2"/>
    <dgm:cxn modelId="{D9CD1349-5BDE-41B5-A72A-B6F24AE8F4BF}" srcId="{AB4E6585-DEBC-4FFE-87EE-92D7CB8FDB7E}" destId="{927FB8F7-84CF-4D84-BB8A-0B570DC741E6}" srcOrd="1" destOrd="0" parTransId="{43BBB5C8-7E35-4C27-A0B4-A2DD0E724641}" sibTransId="{B3407940-D0BF-4DAF-B507-5B4676439107}"/>
    <dgm:cxn modelId="{E1B29CB1-5C9F-4A0F-AC0A-36576E88F3A9}" type="presOf" srcId="{6875A8B7-99FC-4CD0-8F84-AE835A26A9B4}" destId="{5873909D-06A1-470D-B9F3-6F66F28033B9}" srcOrd="0" destOrd="0" presId="urn:microsoft.com/office/officeart/2005/8/layout/cycle2"/>
    <dgm:cxn modelId="{4D5086F6-75EB-4A63-929D-0B995BCB7B5F}" type="presOf" srcId="{1E1D6BF2-A976-4DB4-9BFE-2814AEE6898F}" destId="{528C0AA6-5FD2-4B24-96F9-1C510E4BDAB4}" srcOrd="1" destOrd="0" presId="urn:microsoft.com/office/officeart/2005/8/layout/cycle2"/>
    <dgm:cxn modelId="{E0E4A2C7-E84F-4194-93BB-A9C699D80065}" type="presOf" srcId="{E249136D-E2D6-4FF5-B8DB-EBAEF1E4A9B2}" destId="{F1943009-2F0E-4E3C-8581-68D00555C2AA}" srcOrd="0" destOrd="0" presId="urn:microsoft.com/office/officeart/2005/8/layout/cycle2"/>
    <dgm:cxn modelId="{15EF15E4-57A7-4021-90EC-28FC20A80AB2}" type="presOf" srcId="{825E38E1-D25A-40B4-9186-79D67847145F}" destId="{6F7FF395-D5E1-4A0E-9B72-93595A514845}" srcOrd="0" destOrd="0" presId="urn:microsoft.com/office/officeart/2005/8/layout/cycle2"/>
    <dgm:cxn modelId="{FE944FA7-A317-4976-8C6D-202FED2CA879}" type="presOf" srcId="{CB6339D5-F576-4C4F-9897-3100513C6B8A}" destId="{0B630BC8-D52C-48B3-AD77-1FBABA07F343}" srcOrd="0" destOrd="0" presId="urn:microsoft.com/office/officeart/2005/8/layout/cycle2"/>
    <dgm:cxn modelId="{83282FC7-DF46-4225-80DF-422971E0934F}" type="presOf" srcId="{CA9834B9-D4B6-43C8-8447-835F84A0B335}" destId="{3D730A14-C6FC-4146-9C3B-1E7CBC82F7C3}" srcOrd="0" destOrd="0" presId="urn:microsoft.com/office/officeart/2005/8/layout/cycle2"/>
    <dgm:cxn modelId="{9CB20314-496C-4029-A8FC-64A40ED538DB}" type="presOf" srcId="{0ECABC55-40CF-4C95-A3B1-14E2AA584C67}" destId="{4F3910B6-376F-475A-9729-E00FF278EBDA}" srcOrd="0" destOrd="0" presId="urn:microsoft.com/office/officeart/2005/8/layout/cycle2"/>
    <dgm:cxn modelId="{B056DE7E-4224-4390-BD4C-57398966D104}" type="presOf" srcId="{37789FF1-4CD1-4514-9F80-0F8BB2273487}" destId="{DF3D728D-ED78-4760-AB22-62C822B578DE}" srcOrd="0" destOrd="0" presId="urn:microsoft.com/office/officeart/2005/8/layout/cycle2"/>
    <dgm:cxn modelId="{B56AA7C0-2B39-4AEC-9750-A9D0F2B46055}" type="presOf" srcId="{B3407940-D0BF-4DAF-B507-5B4676439107}" destId="{3176EAF7-3139-4ED4-9D70-6407D61CF839}" srcOrd="1" destOrd="0" presId="urn:microsoft.com/office/officeart/2005/8/layout/cycle2"/>
    <dgm:cxn modelId="{29033A53-0E3E-4A3B-8F87-C78655B23D60}" srcId="{AB4E6585-DEBC-4FFE-87EE-92D7CB8FDB7E}" destId="{37789FF1-4CD1-4514-9F80-0F8BB2273487}" srcOrd="4" destOrd="0" parTransId="{854B7AA4-9791-490D-BD34-AB4202AAB8C0}" sibTransId="{6875A8B7-99FC-4CD0-8F84-AE835A26A9B4}"/>
    <dgm:cxn modelId="{B146DBC4-D158-4D45-894D-DB813FE8545B}" type="presOf" srcId="{927FB8F7-84CF-4D84-BB8A-0B570DC741E6}" destId="{23D30205-08D2-4C3D-AA67-5EF62862ABE0}" srcOrd="0" destOrd="0" presId="urn:microsoft.com/office/officeart/2005/8/layout/cycle2"/>
    <dgm:cxn modelId="{0F01F3AA-B7D2-43C7-B58C-04AE842A5B88}" type="presOf" srcId="{AB4E6585-DEBC-4FFE-87EE-92D7CB8FDB7E}" destId="{C9922A6D-4EC3-4D3F-AB1C-E9B0FCDDC6A6}" srcOrd="0" destOrd="0" presId="urn:microsoft.com/office/officeart/2005/8/layout/cycle2"/>
    <dgm:cxn modelId="{BB4194F1-3EF1-430F-A24B-9D7C10E7FE32}" type="presOf" srcId="{825E38E1-D25A-40B4-9186-79D67847145F}" destId="{6B7C7E13-4287-4EE9-AE29-CB8179370606}" srcOrd="1" destOrd="0" presId="urn:microsoft.com/office/officeart/2005/8/layout/cycle2"/>
    <dgm:cxn modelId="{88234398-A5CC-4F54-8DF3-5B2D3158997D}" type="presParOf" srcId="{C9922A6D-4EC3-4D3F-AB1C-E9B0FCDDC6A6}" destId="{3D730A14-C6FC-4146-9C3B-1E7CBC82F7C3}" srcOrd="0" destOrd="0" presId="urn:microsoft.com/office/officeart/2005/8/layout/cycle2"/>
    <dgm:cxn modelId="{64D31940-C4D7-4AE2-B8E8-7DE865765151}" type="presParOf" srcId="{C9922A6D-4EC3-4D3F-AB1C-E9B0FCDDC6A6}" destId="{4F3910B6-376F-475A-9729-E00FF278EBDA}" srcOrd="1" destOrd="0" presId="urn:microsoft.com/office/officeart/2005/8/layout/cycle2"/>
    <dgm:cxn modelId="{92643D7C-97F2-471E-BBD8-0BAB14E02A36}" type="presParOf" srcId="{4F3910B6-376F-475A-9729-E00FF278EBDA}" destId="{632AC703-0B2B-4AA3-883D-0574E42AAE66}" srcOrd="0" destOrd="0" presId="urn:microsoft.com/office/officeart/2005/8/layout/cycle2"/>
    <dgm:cxn modelId="{F90BF814-850B-4FCB-87E2-E25553D5D7D2}" type="presParOf" srcId="{C9922A6D-4EC3-4D3F-AB1C-E9B0FCDDC6A6}" destId="{23D30205-08D2-4C3D-AA67-5EF62862ABE0}" srcOrd="2" destOrd="0" presId="urn:microsoft.com/office/officeart/2005/8/layout/cycle2"/>
    <dgm:cxn modelId="{2A4A1B27-9672-4F67-AD71-E3022FF2A566}" type="presParOf" srcId="{C9922A6D-4EC3-4D3F-AB1C-E9B0FCDDC6A6}" destId="{102BDDCA-402F-461E-BC1E-3B52AF1CF3B5}" srcOrd="3" destOrd="0" presId="urn:microsoft.com/office/officeart/2005/8/layout/cycle2"/>
    <dgm:cxn modelId="{2BBFD5EE-D483-41D4-A39F-2D169948A695}" type="presParOf" srcId="{102BDDCA-402F-461E-BC1E-3B52AF1CF3B5}" destId="{3176EAF7-3139-4ED4-9D70-6407D61CF839}" srcOrd="0" destOrd="0" presId="urn:microsoft.com/office/officeart/2005/8/layout/cycle2"/>
    <dgm:cxn modelId="{E7BE7DDA-0A01-48FA-B26B-98DF4EC33EC4}" type="presParOf" srcId="{C9922A6D-4EC3-4D3F-AB1C-E9B0FCDDC6A6}" destId="{F1943009-2F0E-4E3C-8581-68D00555C2AA}" srcOrd="4" destOrd="0" presId="urn:microsoft.com/office/officeart/2005/8/layout/cycle2"/>
    <dgm:cxn modelId="{8E36D8F7-0E7A-4873-A0F1-E64DE06E91A0}" type="presParOf" srcId="{C9922A6D-4EC3-4D3F-AB1C-E9B0FCDDC6A6}" destId="{D932D6FB-E8FE-4940-B671-904C5F697739}" srcOrd="5" destOrd="0" presId="urn:microsoft.com/office/officeart/2005/8/layout/cycle2"/>
    <dgm:cxn modelId="{B7A98577-2526-4C93-B6AE-FA201642637B}" type="presParOf" srcId="{D932D6FB-E8FE-4940-B671-904C5F697739}" destId="{528C0AA6-5FD2-4B24-96F9-1C510E4BDAB4}" srcOrd="0" destOrd="0" presId="urn:microsoft.com/office/officeart/2005/8/layout/cycle2"/>
    <dgm:cxn modelId="{D0FDDC37-80CC-4E6C-907B-EF1D32328E8C}" type="presParOf" srcId="{C9922A6D-4EC3-4D3F-AB1C-E9B0FCDDC6A6}" destId="{0B630BC8-D52C-48B3-AD77-1FBABA07F343}" srcOrd="6" destOrd="0" presId="urn:microsoft.com/office/officeart/2005/8/layout/cycle2"/>
    <dgm:cxn modelId="{23802A92-3D64-497E-AC75-AEB6BDE17557}" type="presParOf" srcId="{C9922A6D-4EC3-4D3F-AB1C-E9B0FCDDC6A6}" destId="{6F7FF395-D5E1-4A0E-9B72-93595A514845}" srcOrd="7" destOrd="0" presId="urn:microsoft.com/office/officeart/2005/8/layout/cycle2"/>
    <dgm:cxn modelId="{4FC7A410-547C-4330-AC89-00CA93658A0C}" type="presParOf" srcId="{6F7FF395-D5E1-4A0E-9B72-93595A514845}" destId="{6B7C7E13-4287-4EE9-AE29-CB8179370606}" srcOrd="0" destOrd="0" presId="urn:microsoft.com/office/officeart/2005/8/layout/cycle2"/>
    <dgm:cxn modelId="{CEA292BA-E7B7-4C7C-A75F-C09B8AAE0587}" type="presParOf" srcId="{C9922A6D-4EC3-4D3F-AB1C-E9B0FCDDC6A6}" destId="{DF3D728D-ED78-4760-AB22-62C822B578DE}" srcOrd="8" destOrd="0" presId="urn:microsoft.com/office/officeart/2005/8/layout/cycle2"/>
    <dgm:cxn modelId="{6CC831EF-AE25-45C2-B38D-B49F07B42038}" type="presParOf" srcId="{C9922A6D-4EC3-4D3F-AB1C-E9B0FCDDC6A6}" destId="{5873909D-06A1-470D-B9F3-6F66F28033B9}" srcOrd="9" destOrd="0" presId="urn:microsoft.com/office/officeart/2005/8/layout/cycle2"/>
    <dgm:cxn modelId="{23C77787-E676-429A-B374-B91CC4655AD0}" type="presParOf" srcId="{5873909D-06A1-470D-B9F3-6F66F28033B9}" destId="{F2BD01A4-3D2B-4C95-BBF5-02D3887F5E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30A14-C6FC-4146-9C3B-1E7CBC82F7C3}">
      <dsp:nvSpPr>
        <dsp:cNvPr id="0" name=""/>
        <dsp:cNvSpPr/>
      </dsp:nvSpPr>
      <dsp:spPr>
        <a:xfrm>
          <a:off x="3232770" y="1606"/>
          <a:ext cx="1764059" cy="176405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bg1"/>
              </a:solidFill>
            </a:rPr>
            <a:t>Pengumpu- lan data</a:t>
          </a:r>
          <a:endParaRPr lang="id-ID" sz="1800" b="1" kern="1200" dirty="0">
            <a:solidFill>
              <a:schemeClr val="bg1"/>
            </a:solidFill>
          </a:endParaRPr>
        </a:p>
      </dsp:txBody>
      <dsp:txXfrm>
        <a:off x="3491110" y="259946"/>
        <a:ext cx="1247379" cy="1247379"/>
      </dsp:txXfrm>
    </dsp:sp>
    <dsp:sp modelId="{4F3910B6-376F-475A-9729-E00FF278EBDA}">
      <dsp:nvSpPr>
        <dsp:cNvPr id="0" name=""/>
        <dsp:cNvSpPr/>
      </dsp:nvSpPr>
      <dsp:spPr>
        <a:xfrm rot="2160000">
          <a:off x="4940827" y="1356072"/>
          <a:ext cx="467905" cy="595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b="1" kern="1200">
            <a:solidFill>
              <a:schemeClr val="bg1"/>
            </a:solidFill>
          </a:endParaRPr>
        </a:p>
      </dsp:txBody>
      <dsp:txXfrm>
        <a:off x="4954231" y="1433892"/>
        <a:ext cx="327534" cy="357222"/>
      </dsp:txXfrm>
    </dsp:sp>
    <dsp:sp modelId="{23D30205-08D2-4C3D-AA67-5EF62862ABE0}">
      <dsp:nvSpPr>
        <dsp:cNvPr id="0" name=""/>
        <dsp:cNvSpPr/>
      </dsp:nvSpPr>
      <dsp:spPr>
        <a:xfrm>
          <a:off x="5374157" y="1557416"/>
          <a:ext cx="1764059" cy="176405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</a:rPr>
            <a:t>Definisi Permasalahan</a:t>
          </a:r>
          <a:endParaRPr lang="id-ID" sz="2000" b="1" kern="1200" dirty="0">
            <a:solidFill>
              <a:schemeClr val="bg1"/>
            </a:solidFill>
          </a:endParaRPr>
        </a:p>
      </dsp:txBody>
      <dsp:txXfrm>
        <a:off x="5632497" y="1815756"/>
        <a:ext cx="1247379" cy="1247379"/>
      </dsp:txXfrm>
    </dsp:sp>
    <dsp:sp modelId="{102BDDCA-402F-461E-BC1E-3B52AF1CF3B5}">
      <dsp:nvSpPr>
        <dsp:cNvPr id="0" name=""/>
        <dsp:cNvSpPr/>
      </dsp:nvSpPr>
      <dsp:spPr>
        <a:xfrm rot="6480000">
          <a:off x="5617358" y="3387842"/>
          <a:ext cx="467905" cy="595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b="1" kern="1200">
            <a:solidFill>
              <a:schemeClr val="bg1"/>
            </a:solidFill>
          </a:endParaRPr>
        </a:p>
      </dsp:txBody>
      <dsp:txXfrm rot="10800000">
        <a:off x="5709232" y="3440166"/>
        <a:ext cx="327534" cy="357222"/>
      </dsp:txXfrm>
    </dsp:sp>
    <dsp:sp modelId="{F1943009-2F0E-4E3C-8581-68D00555C2AA}">
      <dsp:nvSpPr>
        <dsp:cNvPr id="0" name=""/>
        <dsp:cNvSpPr/>
      </dsp:nvSpPr>
      <dsp:spPr>
        <a:xfrm>
          <a:off x="4556220" y="4074768"/>
          <a:ext cx="1764059" cy="176405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</a:rPr>
            <a:t>Perencana-an dan Program</a:t>
          </a:r>
          <a:endParaRPr lang="id-ID" sz="2000" b="1" kern="1200" dirty="0">
            <a:solidFill>
              <a:schemeClr val="bg1"/>
            </a:solidFill>
          </a:endParaRPr>
        </a:p>
      </dsp:txBody>
      <dsp:txXfrm>
        <a:off x="4814560" y="4333108"/>
        <a:ext cx="1247379" cy="1247379"/>
      </dsp:txXfrm>
    </dsp:sp>
    <dsp:sp modelId="{D932D6FB-E8FE-4940-B671-904C5F697739}">
      <dsp:nvSpPr>
        <dsp:cNvPr id="0" name=""/>
        <dsp:cNvSpPr/>
      </dsp:nvSpPr>
      <dsp:spPr>
        <a:xfrm rot="10800000">
          <a:off x="3894089" y="4659113"/>
          <a:ext cx="467905" cy="595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b="1" kern="1200">
            <a:solidFill>
              <a:schemeClr val="bg1"/>
            </a:solidFill>
          </a:endParaRPr>
        </a:p>
      </dsp:txBody>
      <dsp:txXfrm rot="10800000">
        <a:off x="4034460" y="4778187"/>
        <a:ext cx="327534" cy="357222"/>
      </dsp:txXfrm>
    </dsp:sp>
    <dsp:sp modelId="{0B630BC8-D52C-48B3-AD77-1FBABA07F343}">
      <dsp:nvSpPr>
        <dsp:cNvPr id="0" name=""/>
        <dsp:cNvSpPr/>
      </dsp:nvSpPr>
      <dsp:spPr>
        <a:xfrm>
          <a:off x="1909319" y="4074768"/>
          <a:ext cx="1764059" cy="17640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</a:rPr>
            <a:t>Aksi dan Komuni-kasi</a:t>
          </a:r>
          <a:endParaRPr lang="id-ID" sz="2000" b="1" kern="1200" dirty="0">
            <a:solidFill>
              <a:schemeClr val="bg1"/>
            </a:solidFill>
          </a:endParaRPr>
        </a:p>
      </dsp:txBody>
      <dsp:txXfrm>
        <a:off x="2167659" y="4333108"/>
        <a:ext cx="1247379" cy="1247379"/>
      </dsp:txXfrm>
    </dsp:sp>
    <dsp:sp modelId="{6F7FF395-D5E1-4A0E-9B72-93595A514845}">
      <dsp:nvSpPr>
        <dsp:cNvPr id="0" name=""/>
        <dsp:cNvSpPr/>
      </dsp:nvSpPr>
      <dsp:spPr>
        <a:xfrm rot="15120000">
          <a:off x="2152520" y="3413031"/>
          <a:ext cx="467905" cy="595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b="1" kern="1200">
            <a:solidFill>
              <a:schemeClr val="bg1"/>
            </a:solidFill>
          </a:endParaRPr>
        </a:p>
      </dsp:txBody>
      <dsp:txXfrm rot="10800000">
        <a:off x="2244394" y="3598855"/>
        <a:ext cx="327534" cy="357222"/>
      </dsp:txXfrm>
    </dsp:sp>
    <dsp:sp modelId="{DF3D728D-ED78-4760-AB22-62C822B578DE}">
      <dsp:nvSpPr>
        <dsp:cNvPr id="0" name=""/>
        <dsp:cNvSpPr/>
      </dsp:nvSpPr>
      <dsp:spPr>
        <a:xfrm>
          <a:off x="1091382" y="1557416"/>
          <a:ext cx="1764059" cy="17640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</a:rPr>
            <a:t>Evaluasi</a:t>
          </a:r>
          <a:endParaRPr lang="id-ID" sz="2000" b="1" kern="1200" dirty="0">
            <a:solidFill>
              <a:schemeClr val="bg1"/>
            </a:solidFill>
          </a:endParaRPr>
        </a:p>
      </dsp:txBody>
      <dsp:txXfrm>
        <a:off x="1349722" y="1815756"/>
        <a:ext cx="1247379" cy="1247379"/>
      </dsp:txXfrm>
    </dsp:sp>
    <dsp:sp modelId="{5873909D-06A1-470D-B9F3-6F66F28033B9}">
      <dsp:nvSpPr>
        <dsp:cNvPr id="0" name=""/>
        <dsp:cNvSpPr/>
      </dsp:nvSpPr>
      <dsp:spPr>
        <a:xfrm rot="19440000">
          <a:off x="2799439" y="1371640"/>
          <a:ext cx="467905" cy="595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b="1" kern="1200">
            <a:solidFill>
              <a:schemeClr val="bg1"/>
            </a:solidFill>
          </a:endParaRPr>
        </a:p>
      </dsp:txBody>
      <dsp:txXfrm>
        <a:off x="2812843" y="1531968"/>
        <a:ext cx="327534" cy="357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75BDD2-C2B9-48D6-ADF5-6970036EC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8B842D-F8BB-4F14-889F-3F96A3CB6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9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3717-1FC4-4459-ADA7-D4B5AA36D2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87D7-C379-422A-97C3-F5087332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852D-FE47-4837-A35D-BFB4C466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60960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5334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5334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0" y="63246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7874E896-39EB-4A2C-A21E-FA6D8AA8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1CE-E6C4-4577-92EB-00CD206BB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337A-D48E-4B7D-91D1-05BE8EC3A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DE27-7A2A-48A9-83E6-8D2D9E39C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73AC-E9CA-45FA-BF4A-DF244766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759E-E262-4175-A5C4-7BB33DC3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B073-F105-4542-8B13-8AF152F7A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4034-9BD1-4EDE-B661-8B676FC91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304A-E6C8-42DB-BDE1-2DED65B6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>
                <a:alpha val="67000"/>
              </a:srgbClr>
            </a:gs>
            <a:gs pos="94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F1EB3-C534-4FC1-97AB-14FC536357AA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8202-48F0-49D8-9DA3-CE0FEC9FE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1.bp.blogspot.com/_VbYpn-vp59s/S_9ufauijUI/AAAAAAAAAe0/oSmZ-UJWQpo/s320/YM+logo.jpg&amp;imgrefurl=http://gadgetuser.blogspot.com/2010/05/tips-aman-lindungi-akun-ym-facebook.html&amp;usg=__OnSZep4pnC7zqUeho3fFaNRwD2Q=&amp;h=300&amp;w=276&amp;sz=15&amp;hl=id&amp;start=12&amp;tbnid=L4vob_yD1N_uuM:&amp;tbnh=116&amp;tbnw=107&amp;prev=/images?q=YM+logo&amp;hl=id&amp;gbv=2&amp;tbs=isch:1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://www.google.com/imgres?imgurl=http://3.bp.blogspot.com/_BSIOmbNcSH0/S1B2iaevetI/AAAAAAAAAHU/TeDdpgtig6w/s400/facebook_logo.png&amp;imgrefurl=http://naimfira.blogspot.com/2010/01/anda-sunyi-taip-on-sunyi-dan-hantar-ke.html&amp;usg=__JxY-5Va3E-YpWbIxzDCKMCWmJJU=&amp;h=311&amp;w=311&amp;sz=54&amp;hl=id&amp;start=2&amp;tbnid=b_65DXkKSdvnIM:&amp;tbnh=117&amp;tbnw=117&amp;prev=/images?q=facebook+logo&amp;hl=id&amp;sa=X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mpc.edu/studentservices/womensprograms/PublishingImages/twitter_logo.jpg&amp;imgrefurl=http://www.mpc.edu/studentservices/womensprograms/Pages/default.aspx&amp;usg=__m2xklAgvxKSLzmAxbfriVRYtVRg=&amp;h=256&amp;w=256&amp;sz=59&amp;hl=id&amp;start=6&amp;tbnid=DsqBAhl-uLAvBM:&amp;tbnh=111&amp;tbnw=111&amp;prev=/images?q=twitter+logo&amp;hl=id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fmo.nl/FMO/images/rss_logo.jpg&amp;imgrefurl=http://www.fmo.nl/rss&amp;usg=__5Mnm24KT6hVW6HhbSOnscm620n8=&amp;h=369&amp;w=369&amp;sz=58&amp;hl=id&amp;start=2&amp;tbnid=Mj6Ht5IqAUYn5M:&amp;tbnh=122&amp;tbnw=122&amp;prev=/images?q=rss+logo&amp;hl=id&amp;gbv=2&amp;tbs=isch:1&amp;itbs=1" TargetMode="External"/><Relationship Id="rId4" Type="http://schemas.openxmlformats.org/officeDocument/2006/relationships/hyperlink" Target="http://www.google.com/imgres?imgurl=http://www.in2-travel.com/images/youtube_logo.png&amp;imgrefurl=http://www.in2-travel.com/&amp;usg=__Gd-3B9jiMQd84U0QkEDxgjJl32s=&amp;h=512&amp;w=512&amp;sz=65&amp;hl=id&amp;start=15&amp;tbnid=EG7qANrZbhdPoM:&amp;tbnh=131&amp;tbnw=131&amp;prev=/images?q=youtube+logo&amp;hl=id&amp;gbv=2&amp;tbs=isch:1&amp;itbs=1" TargetMode="Externa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783" y="5667375"/>
            <a:ext cx="8355059" cy="104777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itchFamily="34" charset="0"/>
              </a:rPr>
              <a:t>KEGIATAN </a:t>
            </a:r>
            <a:r>
              <a:rPr lang="en-US" sz="3200" dirty="0" smtClean="0">
                <a:latin typeface="Arial Black" pitchFamily="34" charset="0"/>
              </a:rPr>
              <a:t>PUBLIC </a:t>
            </a:r>
            <a:r>
              <a:rPr lang="en-US" sz="3200" dirty="0">
                <a:latin typeface="Arial Black" pitchFamily="34" charset="0"/>
              </a:rPr>
              <a:t>RELATION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142852"/>
            <a:ext cx="6400800" cy="1066800"/>
          </a:xfrm>
        </p:spPr>
        <p:txBody>
          <a:bodyPr>
            <a:norm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MANAJEMEN </a:t>
            </a:r>
            <a:r>
              <a:rPr lang="id-ID" sz="1600" dirty="0" smtClean="0">
                <a:solidFill>
                  <a:schemeClr val="tx1"/>
                </a:solidFill>
              </a:rPr>
              <a:t>PR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DOSEN: ADE SURYANI, </a:t>
            </a:r>
            <a:r>
              <a:rPr lang="en-US" sz="1600" dirty="0" err="1">
                <a:solidFill>
                  <a:schemeClr val="tx1"/>
                </a:solidFill>
              </a:rPr>
              <a:t>M.Soc.Sc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FIKOM- UNIV. ESA UNGGUL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28622"/>
            <a:ext cx="7772400" cy="6858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Franklin Gothic Medium Cond" pitchFamily="34" charset="0"/>
              </a:rPr>
              <a:t>AKTIVITAS PUBLIC RELATIONS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500174"/>
            <a:ext cx="7786742" cy="3857652"/>
          </a:xfrm>
        </p:spPr>
        <p:txBody>
          <a:bodyPr>
            <a:noAutofit/>
          </a:bodyPr>
          <a:lstStyle/>
          <a:p>
            <a:pPr marL="381000" indent="-381000">
              <a:buSzTx/>
              <a:buFont typeface="Wingdings 3" pitchFamily="18" charset="2"/>
              <a:buAutoNum type="arabicPeriod"/>
            </a:pPr>
            <a:r>
              <a:rPr lang="en-US" sz="2000" dirty="0" err="1">
                <a:solidFill>
                  <a:srgbClr val="FF5050"/>
                </a:solidFill>
                <a:latin typeface="Franklin Gothic Medium Cond" pitchFamily="34" charset="0"/>
              </a:rPr>
              <a:t>Komunikasi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perukaran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ide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US" sz="2000" dirty="0" err="1">
                <a:latin typeface="Franklin Gothic Medium Cond" pitchFamily="34" charset="0"/>
              </a:rPr>
              <a:t>pendapat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atau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pesan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melalui</a:t>
            </a:r>
            <a:r>
              <a:rPr lang="en-US" sz="2000" dirty="0">
                <a:latin typeface="Franklin Gothic Medium Cond" pitchFamily="34" charset="0"/>
              </a:rPr>
              <a:t> visual, </a:t>
            </a:r>
            <a:r>
              <a:rPr lang="en-US" sz="2000" dirty="0" err="1">
                <a:latin typeface="Franklin Gothic Medium Cond" pitchFamily="34" charset="0"/>
              </a:rPr>
              <a:t>lisan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atau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tulisan</a:t>
            </a:r>
            <a:endParaRPr lang="id-ID" sz="2000" dirty="0" smtClean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r>
              <a:rPr lang="en-US" sz="2000" dirty="0" err="1">
                <a:solidFill>
                  <a:srgbClr val="00B050"/>
                </a:solidFill>
                <a:latin typeface="Franklin Gothic Medium Cond" pitchFamily="34" charset="0"/>
              </a:rPr>
              <a:t>Publisitas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diseminasi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pesan</a:t>
            </a:r>
            <a:r>
              <a:rPr lang="en-US" sz="2000" dirty="0">
                <a:latin typeface="Franklin Gothic Medium Cond" pitchFamily="34" charset="0"/>
              </a:rPr>
              <a:t> yang </a:t>
            </a:r>
            <a:r>
              <a:rPr lang="en-US" sz="2000" dirty="0" err="1">
                <a:latin typeface="Franklin Gothic Medium Cond" pitchFamily="34" charset="0"/>
              </a:rPr>
              <a:t>terencana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melalui</a:t>
            </a:r>
            <a:r>
              <a:rPr lang="en-US" sz="2000" dirty="0">
                <a:latin typeface="Franklin Gothic Medium Cond" pitchFamily="34" charset="0"/>
              </a:rPr>
              <a:t> media </a:t>
            </a:r>
            <a:r>
              <a:rPr lang="en-US" sz="2000" dirty="0" err="1">
                <a:latin typeface="Franklin Gothic Medium Cond" pitchFamily="34" charset="0"/>
              </a:rPr>
              <a:t>tertentu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US" sz="2000" dirty="0" err="1">
                <a:latin typeface="Franklin Gothic Medium Cond" pitchFamily="34" charset="0"/>
              </a:rPr>
              <a:t>tanpa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bayaran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US" sz="2000" dirty="0" err="1">
                <a:latin typeface="Franklin Gothic Medium Cond" pitchFamily="34" charset="0"/>
              </a:rPr>
              <a:t>untuk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meningkatkan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minat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terhadap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perusahaan</a:t>
            </a:r>
            <a:r>
              <a:rPr lang="en-US" sz="2000" dirty="0" smtClean="0">
                <a:latin typeface="Franklin Gothic Medium Cond" pitchFamily="34" charset="0"/>
              </a:rPr>
              <a:t>/</a:t>
            </a:r>
            <a:r>
              <a:rPr lang="en-US" sz="2000" dirty="0" err="1" smtClean="0">
                <a:latin typeface="Franklin Gothic Medium Cond" pitchFamily="34" charset="0"/>
              </a:rPr>
              <a:t>organisasi</a:t>
            </a: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endParaRPr lang="id-ID" sz="2000" dirty="0" smtClean="0">
              <a:solidFill>
                <a:srgbClr val="0070C0"/>
              </a:solidFill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r>
              <a:rPr lang="en-US" sz="2000" dirty="0" err="1" smtClean="0">
                <a:solidFill>
                  <a:srgbClr val="0070C0"/>
                </a:solidFill>
                <a:latin typeface="Franklin Gothic Medium Cond" pitchFamily="34" charset="0"/>
              </a:rPr>
              <a:t>Promosi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aktifitas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mengkreasi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atau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menstimulasi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perhatian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terhadap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produk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US" sz="2000" dirty="0" err="1">
                <a:latin typeface="Franklin Gothic Medium Cond" pitchFamily="34" charset="0"/>
              </a:rPr>
              <a:t>orang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US" sz="2000" dirty="0" err="1">
                <a:latin typeface="Franklin Gothic Medium Cond" pitchFamily="34" charset="0"/>
              </a:rPr>
              <a:t>organisasi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atau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kasus</a:t>
            </a:r>
            <a:r>
              <a:rPr lang="en-US" sz="2000" dirty="0" smtClean="0">
                <a:latin typeface="Franklin Gothic Medium Cond" pitchFamily="34" charset="0"/>
              </a:rPr>
              <a:t>.</a:t>
            </a: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endParaRPr lang="id-ID" sz="2000" dirty="0" smtClean="0">
              <a:solidFill>
                <a:srgbClr val="7030A0"/>
              </a:solidFill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Franklin Gothic Medium Cond" pitchFamily="34" charset="0"/>
              </a:rPr>
              <a:t>Press </a:t>
            </a:r>
            <a:r>
              <a:rPr lang="en-US" sz="2000" dirty="0">
                <a:solidFill>
                  <a:srgbClr val="7030A0"/>
                </a:solidFill>
                <a:latin typeface="Franklin Gothic Medium Cond" pitchFamily="34" charset="0"/>
              </a:rPr>
              <a:t>agent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melalui</a:t>
            </a:r>
            <a:r>
              <a:rPr lang="en-US" sz="2000" dirty="0">
                <a:latin typeface="Franklin Gothic Medium Cond" pitchFamily="34" charset="0"/>
              </a:rPr>
              <a:t> soft news </a:t>
            </a:r>
            <a:r>
              <a:rPr lang="en-US" sz="2000" dirty="0" smtClean="0">
                <a:latin typeface="Franklin Gothic Medium Cond" pitchFamily="34" charset="0"/>
              </a:rPr>
              <a:t>stories</a:t>
            </a: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endParaRPr lang="id-ID" sz="2000" dirty="0" smtClean="0">
              <a:solidFill>
                <a:schemeClr val="accent6"/>
              </a:solidFill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/>
            </a:pPr>
            <a:r>
              <a:rPr lang="en-US" sz="2000" dirty="0" smtClean="0">
                <a:solidFill>
                  <a:schemeClr val="accent6"/>
                </a:solidFill>
                <a:latin typeface="Franklin Gothic Medium Cond" pitchFamily="34" charset="0"/>
              </a:rPr>
              <a:t>Integrated </a:t>
            </a:r>
            <a:r>
              <a:rPr lang="en-US" sz="2000" dirty="0">
                <a:solidFill>
                  <a:schemeClr val="accent6"/>
                </a:solidFill>
                <a:latin typeface="Franklin Gothic Medium Cond" pitchFamily="34" charset="0"/>
              </a:rPr>
              <a:t>marketing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fungsi</a:t>
            </a:r>
            <a:r>
              <a:rPr lang="en-US" sz="2000" dirty="0">
                <a:latin typeface="Franklin Gothic Medium Cond" pitchFamily="34" charset="0"/>
              </a:rPr>
              <a:t> PR </a:t>
            </a:r>
            <a:r>
              <a:rPr lang="en-US" sz="2000" dirty="0" err="1">
                <a:latin typeface="Franklin Gothic Medium Cond" pitchFamily="34" charset="0"/>
              </a:rPr>
              <a:t>pendukung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pemasran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US" sz="2000" dirty="0" err="1">
                <a:latin typeface="Franklin Gothic Medium Cond" pitchFamily="34" charset="0"/>
              </a:rPr>
              <a:t>tujuan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beriklan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sebuah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organisasi</a:t>
            </a:r>
            <a:endParaRPr lang="en-US" sz="20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142984"/>
            <a:ext cx="4186238" cy="5126055"/>
          </a:xfrm>
        </p:spPr>
        <p:txBody>
          <a:bodyPr>
            <a:normAutofit fontScale="70000" lnSpcReduction="20000"/>
          </a:bodyPr>
          <a:lstStyle/>
          <a:p>
            <a:pPr marL="381000" indent="-381000">
              <a:buSzTx/>
              <a:buFont typeface="Wingdings 3" pitchFamily="18" charset="2"/>
              <a:buAutoNum type="arabicPeriod" startAt="6"/>
            </a:pPr>
            <a:r>
              <a:rPr lang="en-US" dirty="0">
                <a:solidFill>
                  <a:srgbClr val="C00000"/>
                </a:solidFill>
                <a:latin typeface="Franklin Gothic Medium Cond" pitchFamily="34" charset="0"/>
              </a:rPr>
              <a:t>Management Issue</a:t>
            </a:r>
            <a:r>
              <a:rPr lang="en-US" dirty="0">
                <a:latin typeface="Franklin Gothic Medium Cond" pitchFamily="34" charset="0"/>
              </a:rPr>
              <a:t>: </a:t>
            </a:r>
            <a:r>
              <a:rPr lang="en-US" dirty="0" err="1">
                <a:latin typeface="Franklin Gothic Medium Cond" pitchFamily="34" charset="0"/>
              </a:rPr>
              <a:t>identifikasi</a:t>
            </a:r>
            <a:r>
              <a:rPr lang="en-US" dirty="0">
                <a:latin typeface="Franklin Gothic Medium Cond" pitchFamily="34" charset="0"/>
              </a:rPr>
              <a:t>, </a:t>
            </a:r>
            <a:r>
              <a:rPr lang="en-US" dirty="0" err="1">
                <a:latin typeface="Franklin Gothic Medium Cond" pitchFamily="34" charset="0"/>
              </a:rPr>
              <a:t>memonitor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aksi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publik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atau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reaksi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publik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terhadap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organisasi</a:t>
            </a:r>
            <a:r>
              <a:rPr lang="en-US" dirty="0">
                <a:latin typeface="Franklin Gothic Medium Cond" pitchFamily="34" charset="0"/>
              </a:rPr>
              <a:t/>
            </a:r>
            <a:br>
              <a:rPr lang="en-US" dirty="0">
                <a:latin typeface="Franklin Gothic Medium Cond" pitchFamily="34" charset="0"/>
              </a:rPr>
            </a:br>
            <a:endParaRPr lang="en-US" dirty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 startAt="6"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Manajemen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krisis</a:t>
            </a:r>
            <a:r>
              <a:rPr lang="en-US" dirty="0">
                <a:latin typeface="Franklin Gothic Medium Cond" pitchFamily="34" charset="0"/>
              </a:rPr>
              <a:t>: </a:t>
            </a:r>
            <a:r>
              <a:rPr lang="en-US" dirty="0" err="1">
                <a:latin typeface="Franklin Gothic Medium Cond" pitchFamily="34" charset="0"/>
              </a:rPr>
              <a:t>menghadapi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krisis</a:t>
            </a:r>
            <a:r>
              <a:rPr lang="en-US" dirty="0">
                <a:latin typeface="Franklin Gothic Medium Cond" pitchFamily="34" charset="0"/>
              </a:rPr>
              <a:t>, </a:t>
            </a:r>
            <a:r>
              <a:rPr lang="en-US" dirty="0" err="1">
                <a:latin typeface="Franklin Gothic Medium Cond" pitchFamily="34" charset="0"/>
              </a:rPr>
              <a:t>bencana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atau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kegiatan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negatif</a:t>
            </a:r>
            <a:r>
              <a:rPr lang="en-US" dirty="0">
                <a:latin typeface="Franklin Gothic Medium Cond" pitchFamily="34" charset="0"/>
              </a:rPr>
              <a:t> yang </a:t>
            </a:r>
            <a:r>
              <a:rPr lang="en-US" dirty="0" err="1">
                <a:latin typeface="Franklin Gothic Medium Cond" pitchFamily="34" charset="0"/>
              </a:rPr>
              <a:t>tidak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terencana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dan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memaksimal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ekses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positif</a:t>
            </a:r>
            <a:r>
              <a:rPr lang="en-US" dirty="0">
                <a:latin typeface="Franklin Gothic Medium Cond" pitchFamily="34" charset="0"/>
              </a:rPr>
              <a:t> yang </a:t>
            </a:r>
            <a:r>
              <a:rPr lang="en-US" dirty="0" err="1">
                <a:latin typeface="Franklin Gothic Medium Cond" pitchFamily="34" charset="0"/>
              </a:rPr>
              <a:t>dapat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diraih</a:t>
            </a:r>
            <a:r>
              <a:rPr lang="en-US" dirty="0">
                <a:latin typeface="Franklin Gothic Medium Cond" pitchFamily="34" charset="0"/>
              </a:rPr>
              <a:t/>
            </a:r>
            <a:br>
              <a:rPr lang="en-US" dirty="0">
                <a:latin typeface="Franklin Gothic Medium Cond" pitchFamily="34" charset="0"/>
              </a:rPr>
            </a:br>
            <a:endParaRPr lang="en-US" dirty="0">
              <a:latin typeface="Franklin Gothic Medium Cond" pitchFamily="34" charset="0"/>
            </a:endParaRPr>
          </a:p>
          <a:p>
            <a:pPr marL="381000" indent="-381000">
              <a:buSzTx/>
              <a:buFont typeface="Wingdings 3" pitchFamily="18" charset="2"/>
              <a:buAutoNum type="arabicPeriod" startAt="6"/>
            </a:pPr>
            <a:r>
              <a:rPr lang="en-US" dirty="0">
                <a:solidFill>
                  <a:srgbClr val="00B050"/>
                </a:solidFill>
                <a:latin typeface="Franklin Gothic Medium Cond" pitchFamily="34" charset="0"/>
              </a:rPr>
              <a:t>Public Information officer</a:t>
            </a:r>
            <a:r>
              <a:rPr lang="en-US" dirty="0">
                <a:latin typeface="Franklin Gothic Medium Cond" pitchFamily="34" charset="0"/>
              </a:rPr>
              <a:t>: </a:t>
            </a:r>
            <a:r>
              <a:rPr lang="en-US" dirty="0" err="1">
                <a:latin typeface="Franklin Gothic Medium Cond" pitchFamily="34" charset="0"/>
              </a:rPr>
              <a:t>sebagai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penghubung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antara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lembaga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pemerintah</a:t>
            </a:r>
            <a:r>
              <a:rPr lang="en-US" dirty="0">
                <a:latin typeface="Franklin Gothic Medium Cond" pitchFamily="34" charset="0"/>
              </a:rPr>
              <a:t>, </a:t>
            </a:r>
            <a:r>
              <a:rPr lang="en-US" dirty="0" err="1">
                <a:latin typeface="Franklin Gothic Medium Cond" pitchFamily="34" charset="0"/>
              </a:rPr>
              <a:t>dan</a:t>
            </a:r>
            <a:r>
              <a:rPr lang="en-US" dirty="0">
                <a:latin typeface="Franklin Gothic Medium Cond" pitchFamily="34" charset="0"/>
              </a:rPr>
              <a:t> media</a:t>
            </a:r>
            <a:br>
              <a:rPr lang="en-US" dirty="0">
                <a:latin typeface="Franklin Gothic Medium Cond" pitchFamily="34" charset="0"/>
              </a:rPr>
            </a:br>
            <a:endParaRPr lang="en-US" dirty="0">
              <a:latin typeface="Franklin Gothic Medium Cond" pitchFamily="34" charset="0"/>
            </a:endParaRPr>
          </a:p>
          <a:p>
            <a:pPr marL="381000" indent="-381000">
              <a:buSzTx/>
              <a:buNone/>
            </a:pPr>
            <a:r>
              <a:rPr lang="en-US" dirty="0">
                <a:latin typeface="Franklin Gothic Medium Cond" pitchFamily="34" charset="0"/>
              </a:rPr>
              <a:t/>
            </a:r>
            <a:br>
              <a:rPr lang="en-US" dirty="0">
                <a:latin typeface="Franklin Gothic Medium Cond" pitchFamily="34" charset="0"/>
              </a:rPr>
            </a:br>
            <a:endParaRPr lang="en-US" dirty="0">
              <a:latin typeface="Franklin Gothic Medium Cond" pitchFamily="34" charset="0"/>
            </a:endParaRPr>
          </a:p>
        </p:txBody>
      </p:sp>
      <p:pic>
        <p:nvPicPr>
          <p:cNvPr id="5" name="Picture 4" descr="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071546"/>
            <a:ext cx="4133975" cy="4071965"/>
          </a:xfrm>
          <a:prstGeom prst="rect">
            <a:avLst/>
          </a:prstGeom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SzTx/>
              <a:buAutoNum type="arabicPeriod" startAt="9"/>
            </a:pPr>
            <a:r>
              <a:rPr lang="en-US" sz="2000" dirty="0" smtClean="0">
                <a:solidFill>
                  <a:srgbClr val="00B050"/>
                </a:solidFill>
                <a:latin typeface="Franklin Gothic Medium Cond" pitchFamily="34" charset="0"/>
              </a:rPr>
              <a:t>Public Affairs/lobbyist</a:t>
            </a:r>
            <a:r>
              <a:rPr lang="en-US" sz="2000" dirty="0" smtClean="0">
                <a:latin typeface="Franklin Gothic Medium Cond" pitchFamily="34" charset="0"/>
              </a:rPr>
              <a:t>: </a:t>
            </a:r>
            <a:r>
              <a:rPr lang="en-US" sz="2000" dirty="0" err="1" smtClean="0">
                <a:latin typeface="Franklin Gothic Medium Cond" pitchFamily="34" charset="0"/>
              </a:rPr>
              <a:t>bekerja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mewakili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perusahaan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untuk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menghadapi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politisi</a:t>
            </a:r>
            <a:r>
              <a:rPr lang="en-US" sz="2000" dirty="0" smtClean="0">
                <a:latin typeface="Franklin Gothic Medium Cond" pitchFamily="34" charset="0"/>
              </a:rPr>
              <a:t>, </a:t>
            </a:r>
            <a:r>
              <a:rPr lang="en-US" sz="2000" dirty="0" err="1" smtClean="0">
                <a:latin typeface="Franklin Gothic Medium Cond" pitchFamily="34" charset="0"/>
              </a:rPr>
              <a:t>perangkat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pemerintah</a:t>
            </a:r>
            <a:r>
              <a:rPr lang="en-US" sz="2000" dirty="0" smtClean="0">
                <a:latin typeface="Franklin Gothic Medium Cond" pitchFamily="34" charset="0"/>
              </a:rPr>
              <a:t> yang </a:t>
            </a:r>
            <a:r>
              <a:rPr lang="en-US" sz="2000" dirty="0" err="1" smtClean="0">
                <a:latin typeface="Franklin Gothic Medium Cond" pitchFamily="34" charset="0"/>
              </a:rPr>
              <a:t>berperan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menetukan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kebijakan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dan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undang-undang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untuk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mempertahankan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statusquo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atau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en-US" sz="2000" dirty="0" err="1" smtClean="0">
                <a:latin typeface="Franklin Gothic Medium Cond" pitchFamily="34" charset="0"/>
              </a:rPr>
              <a:t>mengubahnya</a:t>
            </a:r>
            <a:r>
              <a:rPr lang="en-US" sz="2000" dirty="0" smtClean="0">
                <a:latin typeface="Franklin Gothic Medium Cond" pitchFamily="34" charset="0"/>
              </a:rPr>
              <a:t>. </a:t>
            </a:r>
            <a:endParaRPr lang="id-ID" sz="2000" dirty="0" smtClean="0">
              <a:latin typeface="Franklin Gothic Medium Cond" pitchFamily="34" charset="0"/>
            </a:endParaRPr>
          </a:p>
          <a:p>
            <a:pPr marL="514350" indent="-514350">
              <a:lnSpc>
                <a:spcPct val="90000"/>
              </a:lnSpc>
              <a:buSzTx/>
              <a:buAutoNum type="arabicPeriod" startAt="9"/>
            </a:pPr>
            <a:endParaRPr lang="id-ID" sz="2000" dirty="0" smtClean="0">
              <a:latin typeface="Franklin Gothic Medium Cond" pitchFamily="34" charset="0"/>
            </a:endParaRPr>
          </a:p>
          <a:p>
            <a:pPr marL="381000" indent="-381000">
              <a:lnSpc>
                <a:spcPct val="90000"/>
              </a:lnSpc>
              <a:buSzTx/>
              <a:buFont typeface="Wingdings 3" pitchFamily="18" charset="2"/>
              <a:buAutoNum type="arabicPeriod" startAt="10"/>
            </a:pPr>
            <a:r>
              <a:rPr lang="en-US" sz="2000" dirty="0" smtClean="0">
                <a:solidFill>
                  <a:srgbClr val="FF0000"/>
                </a:solidFill>
                <a:latin typeface="Franklin Gothic Medium Cond" pitchFamily="34" charset="0"/>
              </a:rPr>
              <a:t>Financial </a:t>
            </a:r>
            <a:r>
              <a:rPr lang="en-US" sz="2000" dirty="0">
                <a:solidFill>
                  <a:srgbClr val="FF0000"/>
                </a:solidFill>
                <a:latin typeface="Franklin Gothic Medium Cond" pitchFamily="34" charset="0"/>
              </a:rPr>
              <a:t>Relations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menghadapi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mengkomunikasikan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informasi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kepada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pemegang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saham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atau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masyarakat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pemodal</a:t>
            </a:r>
            <a:r>
              <a:rPr lang="en-US" sz="2000" dirty="0">
                <a:latin typeface="Franklin Gothic Medium Cond" pitchFamily="34" charset="0"/>
              </a:rPr>
              <a:t/>
            </a:r>
            <a:br>
              <a:rPr lang="en-US" sz="2000" dirty="0">
                <a:latin typeface="Franklin Gothic Medium Cond" pitchFamily="34" charset="0"/>
              </a:rPr>
            </a:b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lnSpc>
                <a:spcPct val="90000"/>
              </a:lnSpc>
              <a:buSzTx/>
              <a:buFont typeface="Wingdings 3" pitchFamily="18" charset="2"/>
              <a:buAutoNum type="arabicPeriod" startAt="10"/>
            </a:pPr>
            <a:r>
              <a:rPr lang="en-US" sz="2000" dirty="0">
                <a:solidFill>
                  <a:srgbClr val="0070C0"/>
                </a:solidFill>
                <a:latin typeface="Franklin Gothic Medium Cond" pitchFamily="34" charset="0"/>
              </a:rPr>
              <a:t>Community Relations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memantapkan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meningkatkan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hubungan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antara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organisasi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masyarakat</a:t>
            </a:r>
            <a:r>
              <a:rPr lang="en-US" sz="2000" dirty="0">
                <a:latin typeface="Franklin Gothic Medium Cond" pitchFamily="34" charset="0"/>
              </a:rPr>
              <a:t/>
            </a:r>
            <a:br>
              <a:rPr lang="en-US" sz="2000" dirty="0">
                <a:latin typeface="Franklin Gothic Medium Cond" pitchFamily="34" charset="0"/>
              </a:rPr>
            </a:b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lnSpc>
                <a:spcPct val="90000"/>
              </a:lnSpc>
              <a:buSzTx/>
              <a:buFont typeface="Wingdings 3" pitchFamily="18" charset="2"/>
              <a:buAutoNum type="arabicPeriod" startAt="10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Franklin Gothic Medium Cond" pitchFamily="34" charset="0"/>
              </a:rPr>
              <a:t>Internal Relations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memantapkan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meningkatkan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hubungan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dengan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orang</a:t>
            </a:r>
            <a:r>
              <a:rPr lang="en-US" sz="2000" dirty="0">
                <a:latin typeface="Franklin Gothic Medium Cond" pitchFamily="34" charset="0"/>
              </a:rPr>
              <a:t> – </a:t>
            </a:r>
            <a:r>
              <a:rPr lang="en-US" sz="2000" dirty="0" err="1">
                <a:latin typeface="Franklin Gothic Medium Cond" pitchFamily="34" charset="0"/>
              </a:rPr>
              <a:t>orang</a:t>
            </a:r>
            <a:r>
              <a:rPr lang="en-US" sz="2000" dirty="0">
                <a:latin typeface="Franklin Gothic Medium Cond" pitchFamily="34" charset="0"/>
              </a:rPr>
              <a:t> yang </a:t>
            </a:r>
            <a:r>
              <a:rPr lang="en-US" sz="2000" dirty="0" err="1">
                <a:latin typeface="Franklin Gothic Medium Cond" pitchFamily="34" charset="0"/>
              </a:rPr>
              <a:t>berada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memilki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hubungan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dalam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organisasi</a:t>
            </a:r>
            <a:r>
              <a:rPr lang="en-US" sz="2000" dirty="0">
                <a:latin typeface="Franklin Gothic Medium Cond" pitchFamily="34" charset="0"/>
              </a:rPr>
              <a:t/>
            </a:r>
            <a:br>
              <a:rPr lang="en-US" sz="2000" dirty="0">
                <a:latin typeface="Franklin Gothic Medium Cond" pitchFamily="34" charset="0"/>
              </a:rPr>
            </a:b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lnSpc>
                <a:spcPct val="90000"/>
              </a:lnSpc>
              <a:buSzTx/>
              <a:buFont typeface="Wingdings 3" pitchFamily="18" charset="2"/>
              <a:buAutoNum type="arabicPeriod" startAt="10"/>
            </a:pPr>
            <a:r>
              <a:rPr lang="en-US" sz="2000" dirty="0">
                <a:solidFill>
                  <a:srgbClr val="00B050"/>
                </a:solidFill>
                <a:latin typeface="Franklin Gothic Medium Cond" pitchFamily="34" charset="0"/>
              </a:rPr>
              <a:t>Industry Relations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memantapkan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meningkatkan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hubungan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dengan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atau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atas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nama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perusahaan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dengan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industri</a:t>
            </a:r>
            <a:r>
              <a:rPr lang="en-US" sz="2000" dirty="0">
                <a:latin typeface="Franklin Gothic Medium Cond" pitchFamily="34" charset="0"/>
              </a:rPr>
              <a:t/>
            </a:r>
            <a:br>
              <a:rPr lang="en-US" sz="2000" dirty="0">
                <a:latin typeface="Franklin Gothic Medium Cond" pitchFamily="34" charset="0"/>
              </a:rPr>
            </a:br>
            <a:endParaRPr lang="en-US" sz="2000" dirty="0">
              <a:latin typeface="Franklin Gothic Medium Cond" pitchFamily="34" charset="0"/>
            </a:endParaRPr>
          </a:p>
          <a:p>
            <a:pPr marL="381000" indent="-381000">
              <a:lnSpc>
                <a:spcPct val="90000"/>
              </a:lnSpc>
              <a:buSzTx/>
              <a:buFont typeface="Wingdings 3" pitchFamily="18" charset="2"/>
              <a:buAutoNum type="arabicPeriod" startAt="10"/>
            </a:pPr>
            <a:r>
              <a:rPr lang="en-US" sz="2000" dirty="0">
                <a:solidFill>
                  <a:srgbClr val="7030A0"/>
                </a:solidFill>
                <a:latin typeface="Franklin Gothic Medium Cond" pitchFamily="34" charset="0"/>
              </a:rPr>
              <a:t>Minority Relations</a:t>
            </a:r>
            <a:r>
              <a:rPr lang="en-US" sz="2000" dirty="0">
                <a:latin typeface="Franklin Gothic Medium Cond" pitchFamily="34" charset="0"/>
              </a:rPr>
              <a:t>: </a:t>
            </a:r>
            <a:r>
              <a:rPr lang="en-US" sz="2000" dirty="0" err="1">
                <a:latin typeface="Franklin Gothic Medium Cond" pitchFamily="34" charset="0"/>
              </a:rPr>
              <a:t>memantapkan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meningkatkan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hubungan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dengan</a:t>
            </a:r>
            <a:r>
              <a:rPr lang="en-US" sz="2000" dirty="0">
                <a:latin typeface="Franklin Gothic Medium Cond" pitchFamily="34" charset="0"/>
              </a:rPr>
              <a:t> group </a:t>
            </a:r>
            <a:r>
              <a:rPr lang="en-US" sz="2000" dirty="0" err="1">
                <a:latin typeface="Franklin Gothic Medium Cond" pitchFamily="34" charset="0"/>
              </a:rPr>
              <a:t>minoritas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individual</a:t>
            </a:r>
            <a:br>
              <a:rPr lang="en-US" sz="2000" dirty="0">
                <a:latin typeface="Franklin Gothic Medium Cond" pitchFamily="34" charset="0"/>
              </a:rPr>
            </a:br>
            <a:endParaRPr lang="en-US" sz="20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731837"/>
            <a:ext cx="8229600" cy="541180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SzTx/>
              <a:buFont typeface="Wingdings 3" pitchFamily="18" charset="2"/>
              <a:buAutoNum type="arabicPeriod" startAt="15"/>
            </a:pPr>
            <a:r>
              <a:rPr lang="en-US" sz="2200" dirty="0">
                <a:solidFill>
                  <a:srgbClr val="7030A0"/>
                </a:solidFill>
                <a:latin typeface="Franklin Gothic Medium Cond" pitchFamily="34" charset="0"/>
              </a:rPr>
              <a:t>Media Relations</a:t>
            </a:r>
            <a:r>
              <a:rPr lang="en-US" sz="2200" dirty="0">
                <a:latin typeface="Franklin Gothic Medium Cond" pitchFamily="34" charset="0"/>
              </a:rPr>
              <a:t>: </a:t>
            </a:r>
            <a:r>
              <a:rPr lang="en-US" sz="2200" dirty="0" err="1">
                <a:latin typeface="Franklin Gothic Medium Cond" pitchFamily="34" charset="0"/>
              </a:rPr>
              <a:t>memantapkan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meningkatkan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hubungan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dengan</a:t>
            </a:r>
            <a:r>
              <a:rPr lang="en-US" sz="2200" dirty="0">
                <a:latin typeface="Franklin Gothic Medium Cond" pitchFamily="34" charset="0"/>
              </a:rPr>
              <a:t> media</a:t>
            </a:r>
            <a:br>
              <a:rPr lang="en-US" sz="2200" dirty="0">
                <a:latin typeface="Franklin Gothic Medium Cond" pitchFamily="34" charset="0"/>
              </a:rPr>
            </a:br>
            <a:endParaRPr lang="en-US" sz="22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SzTx/>
              <a:buFont typeface="Wingdings 3" pitchFamily="18" charset="2"/>
              <a:buAutoNum type="arabicPeriod" startAt="15"/>
            </a:pPr>
            <a:r>
              <a:rPr lang="en-US" sz="2200" dirty="0">
                <a:solidFill>
                  <a:srgbClr val="00B0F0"/>
                </a:solidFill>
                <a:latin typeface="Franklin Gothic Medium Cond" pitchFamily="34" charset="0"/>
              </a:rPr>
              <a:t>Public Diplomacy</a:t>
            </a:r>
            <a:r>
              <a:rPr lang="en-US" sz="2200" dirty="0">
                <a:latin typeface="Franklin Gothic Medium Cond" pitchFamily="34" charset="0"/>
              </a:rPr>
              <a:t>: </a:t>
            </a:r>
            <a:r>
              <a:rPr lang="en-US" sz="2200" dirty="0" err="1">
                <a:latin typeface="Franklin Gothic Medium Cond" pitchFamily="34" charset="0"/>
              </a:rPr>
              <a:t>memantapkan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meningkatkan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hubungan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untuk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membuka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jalur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perdagangan</a:t>
            </a:r>
            <a:r>
              <a:rPr lang="en-US" sz="2200" dirty="0">
                <a:latin typeface="Franklin Gothic Medium Cond" pitchFamily="34" charset="0"/>
              </a:rPr>
              <a:t>, </a:t>
            </a:r>
            <a:r>
              <a:rPr lang="en-US" sz="2200" dirty="0" err="1">
                <a:latin typeface="Franklin Gothic Medium Cond" pitchFamily="34" charset="0"/>
              </a:rPr>
              <a:t>pariwisata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kerjasama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antar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negara</a:t>
            </a:r>
            <a:r>
              <a:rPr lang="en-US" sz="2200" dirty="0">
                <a:latin typeface="Franklin Gothic Medium Cond" pitchFamily="34" charset="0"/>
              </a:rPr>
              <a:t/>
            </a:r>
            <a:br>
              <a:rPr lang="en-US" sz="2200" dirty="0">
                <a:latin typeface="Franklin Gothic Medium Cond" pitchFamily="34" charset="0"/>
              </a:rPr>
            </a:br>
            <a:endParaRPr lang="en-US" sz="22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SzTx/>
              <a:buFont typeface="Wingdings 3" pitchFamily="18" charset="2"/>
              <a:buAutoNum type="arabicPeriod" startAt="15"/>
            </a:pPr>
            <a:r>
              <a:rPr lang="en-US" sz="2200" dirty="0">
                <a:solidFill>
                  <a:srgbClr val="00B050"/>
                </a:solidFill>
                <a:latin typeface="Franklin Gothic Medium Cond" pitchFamily="34" charset="0"/>
              </a:rPr>
              <a:t>Event management</a:t>
            </a:r>
            <a:r>
              <a:rPr lang="en-US" sz="2200" dirty="0">
                <a:latin typeface="Franklin Gothic Medium Cond" pitchFamily="34" charset="0"/>
              </a:rPr>
              <a:t>: </a:t>
            </a:r>
            <a:r>
              <a:rPr lang="en-US" sz="2200" dirty="0" err="1">
                <a:latin typeface="Franklin Gothic Medium Cond" pitchFamily="34" charset="0"/>
              </a:rPr>
              <a:t>menyiapkan</a:t>
            </a:r>
            <a:r>
              <a:rPr lang="en-US" sz="2200" dirty="0">
                <a:latin typeface="Franklin Gothic Medium Cond" pitchFamily="34" charset="0"/>
              </a:rPr>
              <a:t>, </a:t>
            </a:r>
            <a:r>
              <a:rPr lang="en-US" sz="2200" dirty="0" err="1">
                <a:latin typeface="Franklin Gothic Medium Cond" pitchFamily="34" charset="0"/>
              </a:rPr>
              <a:t>merencanakan</a:t>
            </a:r>
            <a:r>
              <a:rPr lang="en-US" sz="2200" dirty="0">
                <a:latin typeface="Franklin Gothic Medium Cond" pitchFamily="34" charset="0"/>
              </a:rPr>
              <a:t>, </a:t>
            </a:r>
            <a:r>
              <a:rPr lang="en-US" sz="2200" dirty="0" err="1">
                <a:latin typeface="Franklin Gothic Medium Cond" pitchFamily="34" charset="0"/>
              </a:rPr>
              <a:t>melakukan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kegiatan</a:t>
            </a:r>
            <a:r>
              <a:rPr lang="en-US" sz="2200" dirty="0">
                <a:latin typeface="Franklin Gothic Medium Cond" pitchFamily="34" charset="0"/>
              </a:rPr>
              <a:t> yang </a:t>
            </a:r>
            <a:r>
              <a:rPr lang="en-US" sz="2200" dirty="0" err="1">
                <a:latin typeface="Franklin Gothic Medium Cond" pitchFamily="34" charset="0"/>
              </a:rPr>
              <a:t>bermanfaat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dalam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suatu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waktu</a:t>
            </a:r>
            <a:r>
              <a:rPr lang="en-US" sz="2200" dirty="0">
                <a:latin typeface="Franklin Gothic Medium Cond" pitchFamily="34" charset="0"/>
              </a:rPr>
              <a:t/>
            </a:r>
            <a:br>
              <a:rPr lang="en-US" sz="2200" dirty="0">
                <a:latin typeface="Franklin Gothic Medium Cond" pitchFamily="34" charset="0"/>
              </a:rPr>
            </a:br>
            <a:endParaRPr lang="en-US" sz="22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SzTx/>
              <a:buFont typeface="Wingdings 3" pitchFamily="18" charset="2"/>
              <a:buAutoNum type="arabicPeriod" startAt="15"/>
            </a:pPr>
            <a:r>
              <a:rPr lang="en-US" sz="2200" dirty="0">
                <a:solidFill>
                  <a:srgbClr val="FF0000"/>
                </a:solidFill>
                <a:latin typeface="Franklin Gothic Medium Cond" pitchFamily="34" charset="0"/>
              </a:rPr>
              <a:t>Sponsorship</a:t>
            </a:r>
            <a:r>
              <a:rPr lang="en-US" sz="2200" dirty="0">
                <a:latin typeface="Franklin Gothic Medium Cond" pitchFamily="34" charset="0"/>
              </a:rPr>
              <a:t>: </a:t>
            </a:r>
            <a:r>
              <a:rPr lang="en-US" sz="2200" dirty="0" err="1">
                <a:latin typeface="Franklin Gothic Medium Cond" pitchFamily="34" charset="0"/>
              </a:rPr>
              <a:t>menawarkan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atau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menerima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bantuan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dengan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imbalan</a:t>
            </a:r>
            <a:r>
              <a:rPr lang="en-US" sz="2200" dirty="0">
                <a:latin typeface="Franklin Gothic Medium Cond" pitchFamily="34" charset="0"/>
              </a:rPr>
              <a:t> public exposure</a:t>
            </a:r>
            <a:br>
              <a:rPr lang="en-US" sz="2200" dirty="0">
                <a:latin typeface="Franklin Gothic Medium Cond" pitchFamily="34" charset="0"/>
              </a:rPr>
            </a:br>
            <a:endParaRPr lang="en-US" sz="22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SzTx/>
              <a:buFont typeface="Wingdings 3" pitchFamily="18" charset="2"/>
              <a:buAutoNum type="arabicPeriod" startAt="15"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Franklin Gothic Medium Cond" pitchFamily="34" charset="0"/>
              </a:rPr>
              <a:t>Cause/Relationship marketing</a:t>
            </a:r>
            <a:r>
              <a:rPr lang="en-US" sz="2200" dirty="0">
                <a:latin typeface="Franklin Gothic Medium Cond" pitchFamily="34" charset="0"/>
              </a:rPr>
              <a:t>: </a:t>
            </a:r>
            <a:r>
              <a:rPr lang="en-US" sz="2200" dirty="0" err="1">
                <a:latin typeface="Franklin Gothic Medium Cond" pitchFamily="34" charset="0"/>
              </a:rPr>
              <a:t>memantapkan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meningkatkan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hubungan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dengan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konsumen</a:t>
            </a:r>
            <a:r>
              <a:rPr lang="en-US" sz="2200" dirty="0">
                <a:latin typeface="Franklin Gothic Medium Cond" pitchFamily="34" charset="0"/>
              </a:rPr>
              <a:t> </a:t>
            </a:r>
            <a:br>
              <a:rPr lang="en-US" sz="2200" dirty="0">
                <a:latin typeface="Franklin Gothic Medium Cond" pitchFamily="34" charset="0"/>
              </a:rPr>
            </a:br>
            <a:endParaRPr lang="en-US" sz="22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SzTx/>
              <a:buFont typeface="Wingdings 3" pitchFamily="18" charset="2"/>
              <a:buAutoNum type="arabicPeriod" startAt="15"/>
            </a:pPr>
            <a:r>
              <a:rPr lang="en-US" sz="2200" dirty="0">
                <a:solidFill>
                  <a:schemeClr val="accent3"/>
                </a:solidFill>
                <a:latin typeface="Franklin Gothic Medium Cond" pitchFamily="34" charset="0"/>
              </a:rPr>
              <a:t>Fund Raising</a:t>
            </a:r>
            <a:r>
              <a:rPr lang="en-US" sz="2200" dirty="0">
                <a:latin typeface="Franklin Gothic Medium Cond" pitchFamily="34" charset="0"/>
              </a:rPr>
              <a:t>: </a:t>
            </a:r>
            <a:r>
              <a:rPr lang="en-US" sz="2200" dirty="0" err="1">
                <a:latin typeface="Franklin Gothic Medium Cond" pitchFamily="34" charset="0"/>
              </a:rPr>
              <a:t>memantapkan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meningkatkan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hubungan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atas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nama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sektor</a:t>
            </a:r>
            <a:r>
              <a:rPr lang="en-US" sz="2200" dirty="0">
                <a:latin typeface="Franklin Gothic Medium Cond" pitchFamily="34" charset="0"/>
              </a:rPr>
              <a:t> non profit </a:t>
            </a:r>
            <a:r>
              <a:rPr lang="en-US" sz="2200" dirty="0" err="1">
                <a:latin typeface="Franklin Gothic Medium Cond" pitchFamily="34" charset="0"/>
              </a:rPr>
              <a:t>untuk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mendorong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terkumpulnya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dana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serta</a:t>
            </a:r>
            <a:r>
              <a:rPr lang="en-US" sz="2200" dirty="0">
                <a:latin typeface="Franklin Gothic Medium Cond" pitchFamily="34" charset="0"/>
              </a:rPr>
              <a:t> </a:t>
            </a:r>
            <a:r>
              <a:rPr lang="en-US" sz="2200" dirty="0" err="1">
                <a:latin typeface="Franklin Gothic Medium Cond" pitchFamily="34" charset="0"/>
              </a:rPr>
              <a:t>bantuan</a:t>
            </a:r>
            <a:r>
              <a:rPr lang="en-US" sz="2200" dirty="0">
                <a:latin typeface="Franklin Gothic Medium Cond" pitchFamily="34" charset="0"/>
              </a:rPr>
              <a:t/>
            </a:r>
            <a:br>
              <a:rPr lang="en-US" sz="2200" dirty="0">
                <a:latin typeface="Franklin Gothic Medium Cond" pitchFamily="34" charset="0"/>
              </a:rPr>
            </a:br>
            <a:endParaRPr lang="en-US" sz="22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28622"/>
            <a:ext cx="5429288" cy="6858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Franklin Gothic Medium Cond" pitchFamily="34" charset="0"/>
              </a:rPr>
              <a:t>ALAT BANTU KEGIATAN PR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571612"/>
            <a:ext cx="4605340" cy="45450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latin typeface="Franklin Gothic Medium Cond" pitchFamily="34" charset="0"/>
              </a:rPr>
              <a:t>Kotler</a:t>
            </a:r>
            <a:r>
              <a:rPr lang="en-US" sz="2400" dirty="0">
                <a:latin typeface="Franklin Gothic Medium Cond" pitchFamily="34" charset="0"/>
              </a:rPr>
              <a:t> (2006) </a:t>
            </a:r>
            <a:r>
              <a:rPr lang="en-US" sz="2400" dirty="0" err="1">
                <a:latin typeface="Franklin Gothic Medium Cond" pitchFamily="34" charset="0"/>
              </a:rPr>
              <a:t>menyebutkan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beberapa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alat</a:t>
            </a:r>
            <a:r>
              <a:rPr lang="en-US" sz="2400" dirty="0">
                <a:latin typeface="Franklin Gothic Medium Cond" pitchFamily="34" charset="0"/>
              </a:rPr>
              <a:t> bantu yang </a:t>
            </a:r>
            <a:r>
              <a:rPr lang="en-US" sz="2400" dirty="0" err="1">
                <a:latin typeface="Franklin Gothic Medium Cond" pitchFamily="34" charset="0"/>
              </a:rPr>
              <a:t>bisa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digunakan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dalam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melakukan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kegiatan</a:t>
            </a:r>
            <a:r>
              <a:rPr lang="en-US" sz="2400" dirty="0">
                <a:latin typeface="Franklin Gothic Medium Cond" pitchFamily="34" charset="0"/>
              </a:rPr>
              <a:t> PR: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Franklin Gothic Medium Cond" pitchFamily="34" charset="0"/>
            </a:endParaRP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5800" dirty="0">
                <a:solidFill>
                  <a:srgbClr val="990033"/>
                </a:solidFill>
                <a:latin typeface="Aharoni" pitchFamily="2" charset="-79"/>
                <a:cs typeface="Aharoni" pitchFamily="2" charset="-79"/>
              </a:rPr>
              <a:t>PENCILS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endParaRPr lang="en-US" sz="2400" dirty="0">
              <a:latin typeface="Franklin Gothic Medium Cond" pitchFamily="34" charset="0"/>
            </a:endParaRP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P</a:t>
            </a:r>
            <a:r>
              <a:rPr lang="en-US" sz="2400" dirty="0">
                <a:latin typeface="Franklin Gothic Medium Cond" pitchFamily="34" charset="0"/>
              </a:rPr>
              <a:t>ublications 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E</a:t>
            </a:r>
            <a:r>
              <a:rPr lang="en-US" sz="2400" dirty="0">
                <a:latin typeface="Franklin Gothic Medium Cond" pitchFamily="34" charset="0"/>
              </a:rPr>
              <a:t>vents 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N</a:t>
            </a:r>
            <a:r>
              <a:rPr lang="en-US" sz="2400" dirty="0">
                <a:latin typeface="Franklin Gothic Medium Cond" pitchFamily="34" charset="0"/>
              </a:rPr>
              <a:t>ews 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C</a:t>
            </a:r>
            <a:r>
              <a:rPr lang="en-US" sz="2400" dirty="0">
                <a:latin typeface="Franklin Gothic Medium Cond" pitchFamily="34" charset="0"/>
              </a:rPr>
              <a:t>ommunity Involvement 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I</a:t>
            </a:r>
            <a:r>
              <a:rPr lang="en-US" sz="2400" dirty="0">
                <a:latin typeface="Franklin Gothic Medium Cond" pitchFamily="34" charset="0"/>
              </a:rPr>
              <a:t>dentity Tools 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L</a:t>
            </a:r>
            <a:r>
              <a:rPr lang="en-US" sz="2400" dirty="0">
                <a:latin typeface="Franklin Gothic Medium Cond" pitchFamily="34" charset="0"/>
              </a:rPr>
              <a:t>obbying 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>
                <a:solidFill>
                  <a:srgbClr val="990033"/>
                </a:solidFill>
                <a:latin typeface="Franklin Gothic Medium Cond" pitchFamily="34" charset="0"/>
              </a:rPr>
              <a:t>S</a:t>
            </a:r>
            <a:r>
              <a:rPr lang="en-US" sz="2400" dirty="0">
                <a:latin typeface="Franklin Gothic Medium Cond" pitchFamily="34" charset="0"/>
              </a:rPr>
              <a:t>ocial Investment </a:t>
            </a:r>
          </a:p>
        </p:txBody>
      </p:sp>
      <p:pic>
        <p:nvPicPr>
          <p:cNvPr id="42000" name="Picture 16" descr="penc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908050"/>
            <a:ext cx="3228975" cy="48244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785786" y="600060"/>
            <a:ext cx="7772400" cy="685800"/>
          </a:xfrm>
        </p:spPr>
        <p:txBody>
          <a:bodyPr/>
          <a:lstStyle/>
          <a:p>
            <a:pPr algn="ctr"/>
            <a:r>
              <a:rPr lang="en-US" sz="3600" dirty="0">
                <a:latin typeface="Arial Rounded MT Bold" pitchFamily="34" charset="0"/>
              </a:rPr>
              <a:t>PLATFORM KOMUNIKASI UMUM</a:t>
            </a:r>
          </a:p>
        </p:txBody>
      </p:sp>
      <p:graphicFrame>
        <p:nvGraphicFramePr>
          <p:cNvPr id="44077" name="Group 45"/>
          <p:cNvGraphicFramePr>
            <a:graphicFrameLocks noGrp="1"/>
          </p:cNvGraphicFramePr>
          <p:nvPr>
            <p:ph idx="1"/>
          </p:nvPr>
        </p:nvGraphicFramePr>
        <p:xfrm>
          <a:off x="285720" y="1553611"/>
          <a:ext cx="8640762" cy="4732909"/>
        </p:xfrm>
        <a:graphic>
          <a:graphicData uri="http://schemas.openxmlformats.org/drawingml/2006/table">
            <a:tbl>
              <a:tblPr/>
              <a:tblGrid>
                <a:gridCol w="1727200"/>
                <a:gridCol w="1728787"/>
                <a:gridCol w="1728788"/>
                <a:gridCol w="1728787"/>
                <a:gridCol w="1727200"/>
              </a:tblGrid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Advertising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Sales Promotion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Events/ Experience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Public Relations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Direct Marketing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87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Print 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Broadcast 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Packaging-outer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Packaging- insert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Brochure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Booklets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Directories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Posters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Leaflet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Billboards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Display Signs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Logos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Contest games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Sampling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Premium &amp; gives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Fairs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Trade Shows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Exhibits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Demonstration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Coupons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Rebates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Lotteries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Sports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Entertainment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Festivals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Arts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Causes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Factory tours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Company museum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Street 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Press kits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Speeches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Seminars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Annual reports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Charity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Donations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Community relations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Lobbying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Company magazines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Catalogs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Mailings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Telemarketing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E-shop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TV-shop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Fax mail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E-mail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E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Voice 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500042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Franklin Gothic Medium Cond" pitchFamily="34" charset="0"/>
              </a:rPr>
              <a:t>MEDIA KOMUNIKASI PR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>
            <a:normAutofit fontScale="92500" lnSpcReduction="20000"/>
          </a:bodyPr>
          <a:lstStyle/>
          <a:p>
            <a:endParaRPr lang="id-ID" sz="2400" dirty="0" smtClean="0">
              <a:latin typeface="Franklin Gothic Medium Cond" pitchFamily="34" charset="0"/>
            </a:endParaRPr>
          </a:p>
          <a:p>
            <a:r>
              <a:rPr lang="en-US" sz="2400" dirty="0" smtClean="0">
                <a:latin typeface="Franklin Gothic Medium Cond" pitchFamily="34" charset="0"/>
              </a:rPr>
              <a:t>Media </a:t>
            </a:r>
            <a:r>
              <a:rPr lang="en-US" sz="2400" dirty="0">
                <a:latin typeface="Franklin Gothic Medium Cond" pitchFamily="34" charset="0"/>
              </a:rPr>
              <a:t>yang </a:t>
            </a:r>
            <a:r>
              <a:rPr lang="en-US" sz="2400" dirty="0" err="1">
                <a:latin typeface="Franklin Gothic Medium Cond" pitchFamily="34" charset="0"/>
              </a:rPr>
              <a:t>dapat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digunakan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oleh</a:t>
            </a:r>
            <a:r>
              <a:rPr lang="en-US" sz="2400" dirty="0">
                <a:latin typeface="Franklin Gothic Medium Cond" pitchFamily="34" charset="0"/>
              </a:rPr>
              <a:t> PR </a:t>
            </a:r>
            <a:r>
              <a:rPr lang="en-US" sz="2400" dirty="0" err="1">
                <a:latin typeface="Franklin Gothic Medium Cond" pitchFamily="34" charset="0"/>
              </a:rPr>
              <a:t>juga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semakin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luas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dengan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adanya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praktek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i="1" dirty="0">
                <a:latin typeface="Franklin Gothic Medium Cond" pitchFamily="34" charset="0"/>
              </a:rPr>
              <a:t>social media release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i="1" dirty="0">
                <a:latin typeface="Franklin Gothic Medium Cond" pitchFamily="34" charset="0"/>
              </a:rPr>
              <a:t>video news release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dll</a:t>
            </a:r>
            <a:endParaRPr lang="en-US" sz="2400" dirty="0">
              <a:latin typeface="Franklin Gothic Medium Cond" pitchFamily="34" charset="0"/>
            </a:endParaRPr>
          </a:p>
          <a:p>
            <a:endParaRPr lang="en-US" sz="2400" dirty="0">
              <a:latin typeface="Franklin Gothic Medium Cond" pitchFamily="34" charset="0"/>
            </a:endParaRPr>
          </a:p>
          <a:p>
            <a:endParaRPr lang="en-US" sz="2400" dirty="0">
              <a:latin typeface="Franklin Gothic Medium Cond" pitchFamily="34" charset="0"/>
            </a:endParaRPr>
          </a:p>
          <a:p>
            <a:endParaRPr lang="en-US" sz="2400" dirty="0">
              <a:latin typeface="Franklin Gothic Medium Cond" pitchFamily="34" charset="0"/>
            </a:endParaRPr>
          </a:p>
          <a:p>
            <a:r>
              <a:rPr lang="en-US" sz="2400" dirty="0" err="1">
                <a:latin typeface="Franklin Gothic Medium Cond" pitchFamily="34" charset="0"/>
              </a:rPr>
              <a:t>Melalui</a:t>
            </a:r>
            <a:r>
              <a:rPr lang="en-US" sz="2400" dirty="0">
                <a:latin typeface="Franklin Gothic Medium Cond" pitchFamily="34" charset="0"/>
              </a:rPr>
              <a:t> media-media </a:t>
            </a:r>
            <a:r>
              <a:rPr lang="en-US" sz="2400" dirty="0" err="1">
                <a:latin typeface="Franklin Gothic Medium Cond" pitchFamily="34" charset="0"/>
              </a:rPr>
              <a:t>tersebut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pesan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tidak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disampaikan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secara</a:t>
            </a:r>
            <a:r>
              <a:rPr lang="en-US" sz="2400" dirty="0">
                <a:latin typeface="Franklin Gothic Medium Cond" pitchFamily="34" charset="0"/>
              </a:rPr>
              <a:t> monolog, </a:t>
            </a:r>
            <a:r>
              <a:rPr lang="en-US" sz="2400" dirty="0" err="1">
                <a:latin typeface="Franklin Gothic Medium Cond" pitchFamily="34" charset="0"/>
              </a:rPr>
              <a:t>tetapi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memungkinkan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terjadinya</a:t>
            </a:r>
            <a:r>
              <a:rPr lang="en-US" sz="2400" dirty="0">
                <a:latin typeface="Franklin Gothic Medium Cond" pitchFamily="34" charset="0"/>
              </a:rPr>
              <a:t> dialog </a:t>
            </a:r>
            <a:r>
              <a:rPr lang="en-US" sz="2400" dirty="0" err="1">
                <a:latin typeface="Franklin Gothic Medium Cond" pitchFamily="34" charset="0"/>
              </a:rPr>
              <a:t>karena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tersedianya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fasilitas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komentar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hak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jawab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dan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sebagainya</a:t>
            </a:r>
            <a:r>
              <a:rPr lang="en-US" sz="2400" dirty="0">
                <a:latin typeface="Franklin Gothic Medium Cond" pitchFamily="34" charset="0"/>
              </a:rPr>
              <a:t>.</a:t>
            </a:r>
          </a:p>
        </p:txBody>
      </p:sp>
      <p:pic>
        <p:nvPicPr>
          <p:cNvPr id="47109" name="Picture 5" descr="facebook_log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71612"/>
            <a:ext cx="606430" cy="606430"/>
          </a:xfrm>
          <a:prstGeom prst="rect">
            <a:avLst/>
          </a:prstGeom>
          <a:noFill/>
        </p:spPr>
      </p:pic>
      <p:pic>
        <p:nvPicPr>
          <p:cNvPr id="47111" name="Picture 7" descr="youtube_log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571612"/>
            <a:ext cx="626300" cy="626299"/>
          </a:xfrm>
          <a:prstGeom prst="rect">
            <a:avLst/>
          </a:prstGeom>
          <a:noFill/>
        </p:spPr>
      </p:pic>
      <p:pic>
        <p:nvPicPr>
          <p:cNvPr id="47113" name="Picture 9" descr="twitter_logo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1571612"/>
            <a:ext cx="575331" cy="575331"/>
          </a:xfrm>
          <a:prstGeom prst="rect">
            <a:avLst/>
          </a:prstGeom>
          <a:noFill/>
        </p:spPr>
      </p:pic>
      <p:pic>
        <p:nvPicPr>
          <p:cNvPr id="47115" name="Picture 11" descr="YM%2Blogo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1571612"/>
            <a:ext cx="554599" cy="601247"/>
          </a:xfrm>
          <a:prstGeom prst="rect">
            <a:avLst/>
          </a:prstGeom>
          <a:noFill/>
        </p:spPr>
      </p:pic>
      <p:pic>
        <p:nvPicPr>
          <p:cNvPr id="47117" name="Picture 13" descr="rss_logo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58148" y="1571612"/>
            <a:ext cx="587425" cy="587425"/>
          </a:xfrm>
          <a:prstGeom prst="rect">
            <a:avLst/>
          </a:prstGeom>
          <a:noFill/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21470" y="2199773"/>
            <a:ext cx="3500462" cy="44439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006E"/>
                </a:solidFill>
                <a:latin typeface="Franklin Gothic Medium Cond" pitchFamily="34" charset="0"/>
              </a:rPr>
              <a:t>KEGIATAN </a:t>
            </a:r>
            <a:r>
              <a:rPr lang="id-ID" sz="4000" dirty="0" smtClean="0">
                <a:solidFill>
                  <a:srgbClr val="00006E"/>
                </a:solidFill>
                <a:latin typeface="Franklin Gothic Medium Cond" pitchFamily="34" charset="0"/>
              </a:rPr>
              <a:t>PR</a:t>
            </a:r>
            <a:endParaRPr lang="en-US" sz="4000" dirty="0">
              <a:solidFill>
                <a:srgbClr val="00006E"/>
              </a:solidFill>
              <a:latin typeface="Franklin Gothic Medium Cond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800" dirty="0" err="1">
                <a:latin typeface="Franklin Gothic Medium Cond" pitchFamily="34" charset="0"/>
              </a:rPr>
              <a:t>Kegiatan</a:t>
            </a:r>
            <a:r>
              <a:rPr lang="en-US" sz="2800" dirty="0">
                <a:latin typeface="Franklin Gothic Medium Cond" pitchFamily="34" charset="0"/>
              </a:rPr>
              <a:t> PR </a:t>
            </a:r>
            <a:r>
              <a:rPr lang="en-US" sz="2800" dirty="0" err="1">
                <a:latin typeface="Franklin Gothic Medium Cond" pitchFamily="34" charset="0"/>
              </a:rPr>
              <a:t>sebenarnya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adalah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implementasi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dari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tugas</a:t>
            </a:r>
            <a:r>
              <a:rPr lang="en-US" sz="2800" dirty="0">
                <a:latin typeface="Franklin Gothic Medium Cond" pitchFamily="34" charset="0"/>
              </a:rPr>
              <a:t> PR </a:t>
            </a:r>
            <a:r>
              <a:rPr lang="en-US" sz="2800" dirty="0" err="1">
                <a:latin typeface="Franklin Gothic Medium Cond" pitchFamily="34" charset="0"/>
              </a:rPr>
              <a:t>untuk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mencapai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tujuan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 smtClean="0">
                <a:latin typeface="Franklin Gothic Medium Cond" pitchFamily="34" charset="0"/>
              </a:rPr>
              <a:t>dan</a:t>
            </a:r>
            <a:r>
              <a:rPr lang="en-US" sz="2800" dirty="0" smtClean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menjalankan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fungsi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dan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perannya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secara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menyeluruh</a:t>
            </a:r>
            <a:r>
              <a:rPr lang="en-US" sz="2800" dirty="0">
                <a:latin typeface="Franklin Gothic Medium Cond" pitchFamily="34" charset="0"/>
              </a:rPr>
              <a:t>. </a:t>
            </a:r>
          </a:p>
          <a:p>
            <a:pPr>
              <a:buFontTx/>
              <a:buChar char="•"/>
            </a:pPr>
            <a:endParaRPr lang="en-US" sz="2800" dirty="0">
              <a:latin typeface="Franklin Gothic Medium Cond" pitchFamily="34" charset="0"/>
            </a:endParaRPr>
          </a:p>
          <a:p>
            <a:pPr>
              <a:buFontTx/>
              <a:buChar char="•"/>
            </a:pPr>
            <a:r>
              <a:rPr lang="en-US" sz="2800" dirty="0" err="1">
                <a:latin typeface="Franklin Gothic Medium Cond" pitchFamily="34" charset="0"/>
              </a:rPr>
              <a:t>Kegiatan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smtClean="0">
                <a:latin typeface="Franklin Gothic Medium Cond" pitchFamily="34" charset="0"/>
              </a:rPr>
              <a:t>PR </a:t>
            </a:r>
            <a:r>
              <a:rPr lang="en-US" sz="2800" dirty="0" err="1">
                <a:latin typeface="Franklin Gothic Medium Cond" pitchFamily="34" charset="0"/>
              </a:rPr>
              <a:t>pada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hakikatnya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adalah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kegiatan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berkomunikasi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dengan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berbagai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macam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simbol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komunikasi</a:t>
            </a:r>
            <a:r>
              <a:rPr lang="en-US" sz="2800" dirty="0">
                <a:latin typeface="Franklin Gothic Medium Cond" pitchFamily="34" charset="0"/>
              </a:rPr>
              <a:t>, verbal </a:t>
            </a:r>
            <a:r>
              <a:rPr lang="en-US" sz="2800" dirty="0" err="1">
                <a:latin typeface="Franklin Gothic Medium Cond" pitchFamily="34" charset="0"/>
              </a:rPr>
              <a:t>maupun</a:t>
            </a:r>
            <a:r>
              <a:rPr lang="en-US" sz="2800" dirty="0">
                <a:latin typeface="Franklin Gothic Medium Cond" pitchFamily="34" charset="0"/>
              </a:rPr>
              <a:t> non-verbal. </a:t>
            </a:r>
          </a:p>
          <a:p>
            <a:pPr>
              <a:buFontTx/>
              <a:buNone/>
            </a:pPr>
            <a:r>
              <a:rPr lang="en-US" sz="2400" dirty="0">
                <a:latin typeface="Franklin Gothic Medium Cond" pitchFamily="34" charset="0"/>
              </a:rPr>
              <a:t>	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500042"/>
            <a:ext cx="7772400" cy="6858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Franklin Gothic Medium Cond" pitchFamily="34" charset="0"/>
              </a:rPr>
              <a:t>KEGIATAN KOMUNIKASI </a:t>
            </a:r>
            <a:r>
              <a:rPr lang="id-ID" sz="3600" dirty="0" smtClean="0">
                <a:solidFill>
                  <a:srgbClr val="002060"/>
                </a:solidFill>
                <a:latin typeface="Franklin Gothic Medium Cond" pitchFamily="34" charset="0"/>
              </a:rPr>
              <a:t>PR</a:t>
            </a:r>
            <a:endParaRPr lang="en-US" sz="3600" dirty="0">
              <a:solidFill>
                <a:srgbClr val="002060"/>
              </a:solidFill>
              <a:latin typeface="Franklin Gothic Medium Cond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Tx/>
              <a:buFont typeface="Wingdings" pitchFamily="2" charset="2"/>
              <a:buChar char="§"/>
            </a:pPr>
            <a:r>
              <a:rPr lang="en-US" sz="2800" b="1" dirty="0" err="1">
                <a:solidFill>
                  <a:srgbClr val="00B050"/>
                </a:solidFill>
                <a:latin typeface="Franklin Gothic Medium Cond" pitchFamily="34" charset="0"/>
              </a:rPr>
              <a:t>Kegiatan</a:t>
            </a:r>
            <a:r>
              <a:rPr lang="en-US" sz="2800" b="1" dirty="0">
                <a:solidFill>
                  <a:srgbClr val="00B050"/>
                </a:solidFill>
                <a:latin typeface="Franklin Gothic Medium Cond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Franklin Gothic Medium Cond" pitchFamily="34" charset="0"/>
              </a:rPr>
              <a:t>komunikasi</a:t>
            </a:r>
            <a:r>
              <a:rPr lang="en-US" sz="2800" b="1" dirty="0">
                <a:solidFill>
                  <a:srgbClr val="00B050"/>
                </a:solidFill>
                <a:latin typeface="Franklin Gothic Medium Cond" pitchFamily="34" charset="0"/>
              </a:rPr>
              <a:t> verbal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dirty="0" err="1">
                <a:latin typeface="Franklin Gothic Medium Cond" pitchFamily="34" charset="0"/>
              </a:rPr>
              <a:t>sebagian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besar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adalah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pekerjaan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mulai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dari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menulis</a:t>
            </a:r>
            <a:r>
              <a:rPr lang="en-US" sz="2800" dirty="0">
                <a:latin typeface="Franklin Gothic Medium Cond" pitchFamily="34" charset="0"/>
              </a:rPr>
              <a:t> proposal, </a:t>
            </a:r>
            <a:r>
              <a:rPr lang="en-US" sz="2800" dirty="0" err="1">
                <a:latin typeface="Franklin Gothic Medium Cond" pitchFamily="34" charset="0"/>
              </a:rPr>
              <a:t>artikel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i="1" dirty="0">
                <a:latin typeface="Franklin Gothic Medium Cond" pitchFamily="34" charset="0"/>
              </a:rPr>
              <a:t>progress report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dirty="0" err="1">
                <a:latin typeface="Franklin Gothic Medium Cond" pitchFamily="34" charset="0"/>
              </a:rPr>
              <a:t>menulis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untuk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presentasi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dirty="0" err="1">
                <a:latin typeface="Franklin Gothic Medium Cond" pitchFamily="34" charset="0"/>
              </a:rPr>
              <a:t>menulis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untuk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pers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dirty="0" err="1">
                <a:latin typeface="Franklin Gothic Medium Cond" pitchFamily="34" charset="0"/>
              </a:rPr>
              <a:t>dan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sebagainya</a:t>
            </a:r>
            <a:r>
              <a:rPr lang="en-US" sz="2800" dirty="0">
                <a:latin typeface="Franklin Gothic Medium Cond" pitchFamily="34" charset="0"/>
              </a:rPr>
              <a:t>. </a:t>
            </a:r>
            <a:r>
              <a:rPr lang="en-US" sz="2800" dirty="0" err="1">
                <a:latin typeface="Franklin Gothic Medium Cond" pitchFamily="34" charset="0"/>
              </a:rPr>
              <a:t>Sedangkan</a:t>
            </a:r>
            <a:r>
              <a:rPr lang="en-US" sz="2800" dirty="0">
                <a:latin typeface="Franklin Gothic Medium Cond" pitchFamily="34" charset="0"/>
              </a:rPr>
              <a:t> Verbal </a:t>
            </a:r>
            <a:r>
              <a:rPr lang="en-US" sz="2800" dirty="0" err="1">
                <a:latin typeface="Franklin Gothic Medium Cond" pitchFamily="34" charset="0"/>
              </a:rPr>
              <a:t>lisan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antara</a:t>
            </a:r>
            <a:r>
              <a:rPr lang="en-US" sz="2800" dirty="0">
                <a:latin typeface="Franklin Gothic Medium Cond" pitchFamily="34" charset="0"/>
              </a:rPr>
              <a:t> lain </a:t>
            </a:r>
            <a:r>
              <a:rPr lang="en-US" sz="2800" dirty="0" err="1">
                <a:latin typeface="Franklin Gothic Medium Cond" pitchFamily="34" charset="0"/>
              </a:rPr>
              <a:t>jumpa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pers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i="1" dirty="0">
                <a:latin typeface="Franklin Gothic Medium Cond" pitchFamily="34" charset="0"/>
              </a:rPr>
              <a:t>open house, presenter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dirty="0" err="1">
                <a:latin typeface="Franklin Gothic Medium Cond" pitchFamily="34" charset="0"/>
              </a:rPr>
              <a:t>dan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sebagainya</a:t>
            </a:r>
            <a:r>
              <a:rPr lang="en-US" sz="2800" dirty="0">
                <a:latin typeface="Franklin Gothic Medium Cond" pitchFamily="34" charset="0"/>
              </a:rPr>
              <a:t>. </a:t>
            </a:r>
          </a:p>
          <a:p>
            <a:pPr>
              <a:buSzTx/>
              <a:buFont typeface="Wingdings" pitchFamily="2" charset="2"/>
              <a:buChar char="§"/>
            </a:pPr>
            <a:endParaRPr lang="en-US" sz="2800" dirty="0">
              <a:latin typeface="Franklin Gothic Medium Cond" pitchFamily="34" charset="0"/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en-US" sz="2800" b="1" dirty="0" err="1">
                <a:solidFill>
                  <a:srgbClr val="00B050"/>
                </a:solidFill>
                <a:latin typeface="Franklin Gothic Medium Cond" pitchFamily="34" charset="0"/>
              </a:rPr>
              <a:t>Kegiatan</a:t>
            </a:r>
            <a:r>
              <a:rPr lang="en-US" sz="2800" b="1" dirty="0">
                <a:solidFill>
                  <a:srgbClr val="00B050"/>
                </a:solidFill>
                <a:latin typeface="Franklin Gothic Medium Cond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Franklin Gothic Medium Cond" pitchFamily="34" charset="0"/>
              </a:rPr>
              <a:t>komunikasi</a:t>
            </a:r>
            <a:r>
              <a:rPr lang="en-US" sz="2800" b="1" dirty="0">
                <a:solidFill>
                  <a:srgbClr val="00B050"/>
                </a:solidFill>
                <a:latin typeface="Franklin Gothic Medium Cond" pitchFamily="34" charset="0"/>
              </a:rPr>
              <a:t> nonverbal</a:t>
            </a:r>
            <a:r>
              <a:rPr lang="en-US" sz="2800" dirty="0">
                <a:solidFill>
                  <a:srgbClr val="00B050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meliputi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penyelengaraan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pameran</a:t>
            </a:r>
            <a:r>
              <a:rPr lang="en-US" sz="2800" dirty="0">
                <a:latin typeface="Franklin Gothic Medium Cond" pitchFamily="34" charset="0"/>
              </a:rPr>
              <a:t>, seminar, </a:t>
            </a:r>
            <a:r>
              <a:rPr lang="en-US" sz="2800" i="1" dirty="0">
                <a:latin typeface="Franklin Gothic Medium Cond" pitchFamily="34" charset="0"/>
              </a:rPr>
              <a:t>special event,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riset</a:t>
            </a:r>
            <a:r>
              <a:rPr lang="en-US" sz="2800" dirty="0">
                <a:latin typeface="Franklin Gothic Medium Cond" pitchFamily="34" charset="0"/>
              </a:rPr>
              <a:t>, </a:t>
            </a:r>
            <a:r>
              <a:rPr lang="en-US" sz="2800" dirty="0" err="1">
                <a:latin typeface="Franklin Gothic Medium Cond" pitchFamily="34" charset="0"/>
              </a:rPr>
              <a:t>dan</a:t>
            </a:r>
            <a:r>
              <a:rPr lang="en-US" sz="2800" dirty="0">
                <a:latin typeface="Franklin Gothic Medium Cond" pitchFamily="34" charset="0"/>
              </a:rPr>
              <a:t> </a:t>
            </a:r>
            <a:r>
              <a:rPr lang="en-US" sz="2800" dirty="0" err="1">
                <a:latin typeface="Franklin Gothic Medium Cond" pitchFamily="34" charset="0"/>
              </a:rPr>
              <a:t>sebagainya</a:t>
            </a:r>
            <a:r>
              <a:rPr lang="en-US" sz="2800" dirty="0">
                <a:latin typeface="Franklin Gothic Medium Cond" pitchFamily="34" charset="0"/>
              </a:rPr>
              <a:t>. </a:t>
            </a:r>
          </a:p>
          <a:p>
            <a:pPr>
              <a:buSzTx/>
              <a:buFont typeface="Wingdings" pitchFamily="2" charset="2"/>
              <a:buChar char="§"/>
            </a:pPr>
            <a:endParaRPr lang="en-US" sz="28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Franklin Gothic Medium Cond" pitchFamily="34" charset="0"/>
              </a:rPr>
              <a:t>MAIN ACTIVITY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n-US" sz="2200" dirty="0">
                <a:latin typeface="Franklin Gothic Medium Cond" pitchFamily="34" charset="0"/>
              </a:rPr>
              <a:t>	</a:t>
            </a:r>
            <a:r>
              <a:rPr lang="en-US" sz="2200" dirty="0" err="1">
                <a:latin typeface="Franklin Gothic Medium Cond" pitchFamily="34" charset="0"/>
              </a:rPr>
              <a:t>Ruslan</a:t>
            </a:r>
            <a:r>
              <a:rPr lang="en-US" sz="2200" dirty="0">
                <a:latin typeface="Franklin Gothic Medium Cond" pitchFamily="34" charset="0"/>
              </a:rPr>
              <a:t> argues that a Public Relation has duty to do the company management functions which main activity as:</a:t>
            </a:r>
          </a:p>
          <a:p>
            <a:pPr>
              <a:buFont typeface="Wingdings 3" pitchFamily="18" charset="2"/>
              <a:buNone/>
            </a:pPr>
            <a:r>
              <a:rPr lang="en-US" sz="2200" b="1" dirty="0">
                <a:latin typeface="Franklin Gothic Medium Cond" pitchFamily="34" charset="0"/>
              </a:rPr>
              <a:t>1.  </a:t>
            </a:r>
            <a:r>
              <a:rPr lang="en-US" sz="2200" b="1" dirty="0">
                <a:solidFill>
                  <a:srgbClr val="990033"/>
                </a:solidFill>
                <a:latin typeface="Franklin Gothic Medium Cond" pitchFamily="34" charset="0"/>
              </a:rPr>
              <a:t>Communicator </a:t>
            </a:r>
          </a:p>
          <a:p>
            <a:pPr>
              <a:buFont typeface="Wingdings 3" pitchFamily="18" charset="2"/>
              <a:buNone/>
            </a:pPr>
            <a:r>
              <a:rPr lang="en-US" sz="2200" dirty="0">
                <a:latin typeface="Franklin Gothic Medium Cond" pitchFamily="34" charset="0"/>
              </a:rPr>
              <a:t>	The Public Relation must have ability as communicator either directly and indirectly, through media print or electronic and oral (person spoken).</a:t>
            </a:r>
          </a:p>
          <a:p>
            <a:pPr>
              <a:buFont typeface="Wingdings 3" pitchFamily="18" charset="2"/>
              <a:buNone/>
            </a:pPr>
            <a:r>
              <a:rPr lang="en-US" sz="2200" b="1" dirty="0">
                <a:latin typeface="Franklin Gothic Medium Cond" pitchFamily="34" charset="0"/>
              </a:rPr>
              <a:t>2.  </a:t>
            </a:r>
            <a:r>
              <a:rPr lang="en-US" sz="2200" b="1" dirty="0">
                <a:solidFill>
                  <a:srgbClr val="990033"/>
                </a:solidFill>
                <a:latin typeface="Franklin Gothic Medium Cond" pitchFamily="34" charset="0"/>
              </a:rPr>
              <a:t>Back Up Management </a:t>
            </a:r>
          </a:p>
          <a:p>
            <a:pPr>
              <a:buFont typeface="Wingdings 3" pitchFamily="18" charset="2"/>
              <a:buNone/>
            </a:pPr>
            <a:r>
              <a:rPr lang="en-US" sz="2200" dirty="0">
                <a:latin typeface="Franklin Gothic Medium Cond" pitchFamily="34" charset="0"/>
              </a:rPr>
              <a:t>	The Public Relation must support other activities, like management promotion, marketing, operational, and etc to reach the company target. </a:t>
            </a:r>
          </a:p>
          <a:p>
            <a:pPr>
              <a:buFont typeface="Wingdings 3" pitchFamily="18" charset="2"/>
              <a:buNone/>
            </a:pPr>
            <a:r>
              <a:rPr lang="en-US" sz="2200" b="1" dirty="0">
                <a:latin typeface="Franklin Gothic Medium Cond" pitchFamily="34" charset="0"/>
              </a:rPr>
              <a:t>3.  </a:t>
            </a:r>
            <a:r>
              <a:rPr lang="en-US" sz="2200" b="1" dirty="0">
                <a:solidFill>
                  <a:srgbClr val="990033"/>
                </a:solidFill>
                <a:latin typeface="Franklin Gothic Medium Cond" pitchFamily="34" charset="0"/>
              </a:rPr>
              <a:t>Image Maker </a:t>
            </a:r>
          </a:p>
          <a:p>
            <a:pPr>
              <a:buFont typeface="Wingdings 3" pitchFamily="18" charset="2"/>
              <a:buNone/>
            </a:pPr>
            <a:r>
              <a:rPr lang="en-US" sz="2200" dirty="0">
                <a:latin typeface="Franklin Gothic Medium Cond" pitchFamily="34" charset="0"/>
              </a:rPr>
              <a:t>	The Public Relation must be creates a positive image in order to achieve reputation, achievement, and target of the company.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Franklin Gothic Medium Cond" pitchFamily="34" charset="0"/>
              </a:rPr>
              <a:t>TUGAS </a:t>
            </a:r>
            <a:r>
              <a:rPr lang="id-ID" sz="4000" dirty="0" smtClean="0">
                <a:solidFill>
                  <a:srgbClr val="7030A0"/>
                </a:solidFill>
                <a:latin typeface="Franklin Gothic Medium Cond" pitchFamily="34" charset="0"/>
              </a:rPr>
              <a:t>PR</a:t>
            </a:r>
            <a:endParaRPr lang="en-US" sz="4000" dirty="0">
              <a:solidFill>
                <a:srgbClr val="7030A0"/>
              </a:solidFill>
              <a:latin typeface="Franklin Gothic Medium Cond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2400" dirty="0" err="1">
                <a:latin typeface="Franklin Gothic Medium Cond" pitchFamily="34" charset="0"/>
              </a:rPr>
              <a:t>Menginterpretasikan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menganalisis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dan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mengevaluasi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kecenderungan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perilaku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publik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kemudian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direkomendasikan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kepada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manajemen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untuk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merumuskan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kebijakan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perusahaan</a:t>
            </a:r>
            <a:r>
              <a:rPr lang="en-US" sz="2400" dirty="0">
                <a:latin typeface="Franklin Gothic Medium Cond" pitchFamily="34" charset="0"/>
              </a:rPr>
              <a:t>/ </a:t>
            </a:r>
            <a:r>
              <a:rPr lang="en-US" sz="2400" dirty="0" err="1">
                <a:latin typeface="Franklin Gothic Medium Cond" pitchFamily="34" charset="0"/>
              </a:rPr>
              <a:t>organisasi</a:t>
            </a:r>
            <a:r>
              <a:rPr lang="en-US" sz="2400" dirty="0">
                <a:latin typeface="Franklin Gothic Medium Cond" pitchFamily="34" charset="0"/>
              </a:rPr>
              <a:t>. </a:t>
            </a:r>
            <a:r>
              <a:rPr lang="en-US" sz="2400" dirty="0" err="1">
                <a:latin typeface="Franklin Gothic Medium Cond" pitchFamily="34" charset="0"/>
              </a:rPr>
              <a:t>Menurut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kecenderungan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publik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diklasifikasikan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oleh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Franklin Gothic Medium Cond" pitchFamily="34" charset="0"/>
              </a:rPr>
              <a:t>Frank </a:t>
            </a:r>
            <a:r>
              <a:rPr lang="en-US" sz="2400" b="1" dirty="0" err="1">
                <a:solidFill>
                  <a:srgbClr val="C00000"/>
                </a:solidFill>
                <a:latin typeface="Franklin Gothic Medium Cond" pitchFamily="34" charset="0"/>
              </a:rPr>
              <a:t>Jeffkins</a:t>
            </a:r>
            <a:r>
              <a:rPr lang="en-US" sz="2400" b="1" dirty="0">
                <a:solidFill>
                  <a:srgbClr val="C00000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menjadi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empat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situasi</a:t>
            </a:r>
            <a:r>
              <a:rPr lang="en-US" sz="2400" dirty="0">
                <a:latin typeface="Franklin Gothic Medium Cond" pitchFamily="34" charset="0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sz="2400" dirty="0">
                <a:latin typeface="Franklin Gothic Medium Cond" pitchFamily="34" charset="0"/>
              </a:rPr>
              <a:t>	a. </a:t>
            </a:r>
            <a:r>
              <a:rPr lang="en-US" sz="2400" dirty="0" err="1">
                <a:latin typeface="Franklin Gothic Medium Cond" pitchFamily="34" charset="0"/>
              </a:rPr>
              <a:t>Tidak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tahu</a:t>
            </a:r>
            <a:r>
              <a:rPr lang="en-US" sz="2400" dirty="0">
                <a:latin typeface="Franklin Gothic Medium Cond" pitchFamily="34" charset="0"/>
              </a:rPr>
              <a:t> ……………………………</a:t>
            </a:r>
            <a:r>
              <a:rPr lang="en-US" sz="2400" dirty="0" err="1">
                <a:latin typeface="Franklin Gothic Medium Cond" pitchFamily="34" charset="0"/>
              </a:rPr>
              <a:t>Mengetahui</a:t>
            </a:r>
            <a:endParaRPr lang="en-US" sz="2400" dirty="0">
              <a:latin typeface="Franklin Gothic Medium Cond" pitchFamily="34" charset="0"/>
            </a:endParaRPr>
          </a:p>
          <a:p>
            <a:pPr marL="800100" lvl="1" indent="-342900">
              <a:buFontTx/>
              <a:buNone/>
            </a:pPr>
            <a:r>
              <a:rPr lang="en-US" sz="2400" dirty="0">
                <a:latin typeface="Franklin Gothic Medium Cond" pitchFamily="34" charset="0"/>
              </a:rPr>
              <a:t>	b. </a:t>
            </a:r>
            <a:r>
              <a:rPr lang="en-US" sz="2400" dirty="0" err="1">
                <a:latin typeface="Franklin Gothic Medium Cond" pitchFamily="34" charset="0"/>
              </a:rPr>
              <a:t>Apatis</a:t>
            </a:r>
            <a:r>
              <a:rPr lang="en-US" sz="2400" dirty="0">
                <a:latin typeface="Franklin Gothic Medium Cond" pitchFamily="34" charset="0"/>
              </a:rPr>
              <a:t> …………………………………</a:t>
            </a:r>
            <a:r>
              <a:rPr lang="en-US" sz="2400" dirty="0" err="1">
                <a:latin typeface="Franklin Gothic Medium Cond" pitchFamily="34" charset="0"/>
              </a:rPr>
              <a:t>Peduli</a:t>
            </a:r>
            <a:endParaRPr lang="en-US" sz="2400" dirty="0">
              <a:latin typeface="Franklin Gothic Medium Cond" pitchFamily="34" charset="0"/>
            </a:endParaRPr>
          </a:p>
          <a:p>
            <a:pPr marL="800100" lvl="1" indent="-342900">
              <a:buFontTx/>
              <a:buNone/>
            </a:pPr>
            <a:r>
              <a:rPr lang="en-US" sz="2400" dirty="0">
                <a:latin typeface="Franklin Gothic Medium Cond" pitchFamily="34" charset="0"/>
              </a:rPr>
              <a:t>	c. </a:t>
            </a:r>
            <a:r>
              <a:rPr lang="en-US" sz="2400" dirty="0" err="1">
                <a:latin typeface="Franklin Gothic Medium Cond" pitchFamily="34" charset="0"/>
              </a:rPr>
              <a:t>Prasangka</a:t>
            </a:r>
            <a:r>
              <a:rPr lang="en-US" sz="2400" dirty="0">
                <a:latin typeface="Franklin Gothic Medium Cond" pitchFamily="34" charset="0"/>
              </a:rPr>
              <a:t> …………………………… </a:t>
            </a:r>
            <a:r>
              <a:rPr lang="en-US" sz="2400" dirty="0" err="1">
                <a:latin typeface="Franklin Gothic Medium Cond" pitchFamily="34" charset="0"/>
              </a:rPr>
              <a:t>Menerima</a:t>
            </a:r>
            <a:endParaRPr lang="en-US" sz="2400" dirty="0">
              <a:latin typeface="Franklin Gothic Medium Cond" pitchFamily="34" charset="0"/>
            </a:endParaRPr>
          </a:p>
          <a:p>
            <a:pPr marL="800100" lvl="1" indent="-342900">
              <a:buFontTx/>
              <a:buNone/>
            </a:pPr>
            <a:r>
              <a:rPr lang="en-US" sz="2400" dirty="0">
                <a:latin typeface="Franklin Gothic Medium Cond" pitchFamily="34" charset="0"/>
              </a:rPr>
              <a:t>	d. </a:t>
            </a:r>
            <a:r>
              <a:rPr lang="en-US" sz="2400" dirty="0" err="1">
                <a:latin typeface="Franklin Gothic Medium Cond" pitchFamily="34" charset="0"/>
              </a:rPr>
              <a:t>Permusuhan</a:t>
            </a:r>
            <a:r>
              <a:rPr lang="en-US" sz="2400" dirty="0">
                <a:latin typeface="Franklin Gothic Medium Cond" pitchFamily="34" charset="0"/>
              </a:rPr>
              <a:t> …………………………	</a:t>
            </a:r>
            <a:r>
              <a:rPr lang="en-US" sz="2400" dirty="0" err="1">
                <a:latin typeface="Franklin Gothic Medium Cond" pitchFamily="34" charset="0"/>
              </a:rPr>
              <a:t>Simpati</a:t>
            </a:r>
            <a:endParaRPr lang="en-US" sz="2400" dirty="0">
              <a:latin typeface="Franklin Gothic Medium Cond" pitchFamily="34" charset="0"/>
            </a:endParaRPr>
          </a:p>
          <a:p>
            <a:pPr marL="381000" indent="-381000">
              <a:buFont typeface="Wingdings 3" pitchFamily="18" charset="2"/>
              <a:buNone/>
            </a:pPr>
            <a:endParaRPr lang="en-US" sz="24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Franklin Gothic Medium Cond" pitchFamily="34" charset="0"/>
              </a:rPr>
              <a:t>TUGAS </a:t>
            </a:r>
            <a:r>
              <a:rPr lang="id-ID" dirty="0" smtClean="0">
                <a:solidFill>
                  <a:srgbClr val="7030A0"/>
                </a:solidFill>
                <a:latin typeface="Franklin Gothic Medium Cond" pitchFamily="34" charset="0"/>
              </a:rPr>
              <a:t>PR</a:t>
            </a:r>
            <a:endParaRPr lang="en-US" dirty="0">
              <a:solidFill>
                <a:srgbClr val="7030A0"/>
              </a:solidFill>
              <a:latin typeface="Franklin Gothic Medium Cond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Tx/>
              <a:buAutoNum type="arabicPeriod" startAt="2"/>
            </a:pPr>
            <a:r>
              <a:rPr lang="en-US" sz="2400">
                <a:latin typeface="Franklin Gothic Medium Cond" pitchFamily="34" charset="0"/>
              </a:rPr>
              <a:t>Mempertemukan kepentingan organisasi/ lembaga dengan kepentingan publik. Dalam kondisi yang manapun, tugas PR/ Humas adalah mempertemukan kepentingan ini menjadi saling dimengerti, dipahami, dihormati, dan dilaksanakan. </a:t>
            </a:r>
          </a:p>
          <a:p>
            <a:pPr marL="381000" indent="-381000">
              <a:buFontTx/>
              <a:buAutoNum type="arabicPeriod" startAt="2"/>
            </a:pPr>
            <a:endParaRPr lang="en-US" sz="2400">
              <a:latin typeface="Franklin Gothic Medium Cond" pitchFamily="34" charset="0"/>
            </a:endParaRPr>
          </a:p>
          <a:p>
            <a:pPr marL="381000" indent="-381000">
              <a:buFontTx/>
              <a:buAutoNum type="arabicPeriod" startAt="2"/>
            </a:pPr>
            <a:r>
              <a:rPr lang="en-US" sz="2400">
                <a:latin typeface="Franklin Gothic Medium Cond" pitchFamily="34" charset="0"/>
              </a:rPr>
              <a:t>Mengevaluasi program-program perusahaan/organisasi, khususnya yang berkaitan dengan publik. Tugas mengevaluasi program manajemen ini mensyaratkan kedudukan dan wewenang PR yang tinggi dan luas.</a:t>
            </a:r>
          </a:p>
          <a:p>
            <a:pPr marL="381000" indent="-381000">
              <a:buFont typeface="Wingdings 3" pitchFamily="18" charset="2"/>
              <a:buNone/>
            </a:pPr>
            <a:endParaRPr lang="en-US" sz="2400"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Franklin Gothic Medium Cond" pitchFamily="34" charset="0"/>
              </a:rPr>
              <a:t>PROSES PUBLIC RELATIONS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14414" y="2000240"/>
            <a:ext cx="692948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latin typeface="Franklin Gothic Medium Cond" pitchFamily="34" charset="0"/>
              </a:rPr>
              <a:t>Proses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smtClean="0">
                <a:latin typeface="Franklin Gothic Medium Cond" pitchFamily="34" charset="0"/>
              </a:rPr>
              <a:t>PR </a:t>
            </a:r>
            <a:r>
              <a:rPr lang="en-US" dirty="0" err="1">
                <a:latin typeface="Franklin Gothic Medium Cond" pitchFamily="34" charset="0"/>
              </a:rPr>
              <a:t>bersifat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i="1" dirty="0" err="1">
                <a:latin typeface="Franklin Gothic Medium Cond" pitchFamily="34" charset="0"/>
              </a:rPr>
              <a:t>Siklis</a:t>
            </a:r>
            <a:r>
              <a:rPr lang="en-US" dirty="0">
                <a:latin typeface="Franklin Gothic Medium Cond" pitchFamily="34" charset="0"/>
              </a:rPr>
              <a:t>, </a:t>
            </a:r>
            <a:r>
              <a:rPr lang="en-US" dirty="0" err="1">
                <a:latin typeface="Franklin Gothic Medium Cond" pitchFamily="34" charset="0"/>
              </a:rPr>
              <a:t>artinya</a:t>
            </a:r>
            <a:r>
              <a:rPr lang="en-US" dirty="0">
                <a:latin typeface="Franklin Gothic Medium Cond" pitchFamily="34" charset="0"/>
              </a:rPr>
              <a:t>, </a:t>
            </a:r>
            <a:r>
              <a:rPr lang="en-US" dirty="0" err="1">
                <a:latin typeface="Franklin Gothic Medium Cond" pitchFamily="34" charset="0"/>
              </a:rPr>
              <a:t>proses</a:t>
            </a:r>
            <a:r>
              <a:rPr lang="en-US" dirty="0">
                <a:latin typeface="Franklin Gothic Medium Cond" pitchFamily="34" charset="0"/>
              </a:rPr>
              <a:t> PR </a:t>
            </a:r>
            <a:r>
              <a:rPr lang="en-US" dirty="0" err="1">
                <a:latin typeface="Franklin Gothic Medium Cond" pitchFamily="34" charset="0"/>
              </a:rPr>
              <a:t>berjalan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terus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selama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organisasi</a:t>
            </a:r>
            <a:r>
              <a:rPr lang="en-US" dirty="0">
                <a:latin typeface="Franklin Gothic Medium Cond" pitchFamily="34" charset="0"/>
              </a:rPr>
              <a:t>/ </a:t>
            </a:r>
            <a:r>
              <a:rPr lang="en-US" dirty="0" err="1">
                <a:latin typeface="Franklin Gothic Medium Cond" pitchFamily="34" charset="0"/>
              </a:rPr>
              <a:t>perusahan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ada</a:t>
            </a:r>
            <a:r>
              <a:rPr lang="en-US" dirty="0">
                <a:latin typeface="Franklin Gothic Medium Cond" pitchFamily="34" charset="0"/>
              </a:rPr>
              <a:t>. Program PR </a:t>
            </a:r>
            <a:r>
              <a:rPr lang="en-US" dirty="0" err="1">
                <a:latin typeface="Franklin Gothic Medium Cond" pitchFamily="34" charset="0"/>
              </a:rPr>
              <a:t>tidak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berhenti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begitu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tujuan</a:t>
            </a:r>
            <a:r>
              <a:rPr lang="en-US" dirty="0">
                <a:latin typeface="Franklin Gothic Medium Cond" pitchFamily="34" charset="0"/>
              </a:rPr>
              <a:t> program </a:t>
            </a:r>
            <a:r>
              <a:rPr lang="en-US" dirty="0" err="1">
                <a:latin typeface="Franklin Gothic Medium Cond" pitchFamily="34" charset="0"/>
              </a:rPr>
              <a:t>tersebut</a:t>
            </a:r>
            <a:r>
              <a:rPr lang="en-US" dirty="0">
                <a:latin typeface="Franklin Gothic Medium Cond" pitchFamily="34" charset="0"/>
              </a:rPr>
              <a:t> </a:t>
            </a:r>
            <a:r>
              <a:rPr lang="en-US" dirty="0" err="1">
                <a:latin typeface="Franklin Gothic Medium Cond" pitchFamily="34" charset="0"/>
              </a:rPr>
              <a:t>diselesaikan</a:t>
            </a:r>
            <a:r>
              <a:rPr lang="en-US" dirty="0">
                <a:latin typeface="Franklin Gothic Medium Cond" pitchFamily="34" charset="0"/>
              </a:rPr>
              <a:t>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94275"/>
            <a:ext cx="6858048" cy="654943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543</Words>
  <Application>Microsoft Office PowerPoint</Application>
  <PresentationFormat>On-screen Show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KEGIATAN PUBLIC RELATION</vt:lpstr>
      <vt:lpstr>KEGIATAN PR</vt:lpstr>
      <vt:lpstr>KEGIATAN KOMUNIKASI PR</vt:lpstr>
      <vt:lpstr>MAIN ACTIVITY</vt:lpstr>
      <vt:lpstr>TUGAS PR</vt:lpstr>
      <vt:lpstr>TUGAS PR</vt:lpstr>
      <vt:lpstr>PROSES PUBLIC RELATIONS</vt:lpstr>
      <vt:lpstr>PowerPoint Presentation</vt:lpstr>
      <vt:lpstr>PowerPoint Presentation</vt:lpstr>
      <vt:lpstr>AKTIVITAS PUBLIC RELATIONS</vt:lpstr>
      <vt:lpstr>PowerPoint Presentation</vt:lpstr>
      <vt:lpstr>PowerPoint Presentation</vt:lpstr>
      <vt:lpstr>PowerPoint Presentation</vt:lpstr>
      <vt:lpstr>ALAT BANTU KEGIATAN PR</vt:lpstr>
      <vt:lpstr>PLATFORM KOMUNIKASI UMUM</vt:lpstr>
      <vt:lpstr>MEDIA KOMUNIKASI PR</vt:lpstr>
    </vt:vector>
  </TitlesOfParts>
  <Manager>Copyright © 2003-2009 123PPT.com</Manager>
  <Company>Organization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 PUBLIC RELATION</dc:title>
  <dc:subject>123PPT.com Template Designs</dc:subject>
  <dc:creator>ery risnawati</dc:creator>
  <cp:keywords>PowerPoint Template</cp:keywords>
  <dc:description>The Make A Note Powerpoint Design Template is designed by the creative artists of 123PPT.com._x000d_
_x000d_
Use of this Template Design is allowed through accordance with the License Agreement supplied with this Template Design._x000d_
_x000d_
123PPT, and 123PPT.com are are the property of 123OfficeMedia LLC and are used under license. _x000d_
_x000d_
All rights reserved © 2009.</dc:description>
  <cp:lastModifiedBy>May</cp:lastModifiedBy>
  <cp:revision>13</cp:revision>
  <cp:lastPrinted>1601-01-01T00:00:00Z</cp:lastPrinted>
  <dcterms:created xsi:type="dcterms:W3CDTF">2003-03-30T18:40:46Z</dcterms:created>
  <dcterms:modified xsi:type="dcterms:W3CDTF">2015-04-28T06:10:25Z</dcterms:modified>
  <cp:category>Concepts: Business</cp:category>
</cp:coreProperties>
</file>