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8" r:id="rId11"/>
    <p:sldId id="269" r:id="rId12"/>
    <p:sldId id="270" r:id="rId13"/>
    <p:sldId id="272" r:id="rId14"/>
    <p:sldId id="276" r:id="rId15"/>
    <p:sldId id="274" r:id="rId16"/>
    <p:sldId id="275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0077"/>
    <a:srgbClr val="FF3399"/>
    <a:srgbClr val="7ADF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DC7D-CFB3-4BE0-8281-BC3CC855AF93}" type="datetimeFigureOut">
              <a:rPr lang="id-ID" smtClean="0"/>
              <a:t>28/04/2015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ED93-05E1-4344-AA0E-D1EAA191508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DC7D-CFB3-4BE0-8281-BC3CC855AF93}" type="datetimeFigureOut">
              <a:rPr lang="id-ID" smtClean="0"/>
              <a:t>28/04/2015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ED93-05E1-4344-AA0E-D1EAA191508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DC7D-CFB3-4BE0-8281-BC3CC855AF93}" type="datetimeFigureOut">
              <a:rPr lang="id-ID" smtClean="0"/>
              <a:t>28/04/2015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ED93-05E1-4344-AA0E-D1EAA191508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DC7D-CFB3-4BE0-8281-BC3CC855AF93}" type="datetimeFigureOut">
              <a:rPr lang="id-ID" smtClean="0"/>
              <a:t>28/04/2015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ED93-05E1-4344-AA0E-D1EAA191508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DC7D-CFB3-4BE0-8281-BC3CC855AF93}" type="datetimeFigureOut">
              <a:rPr lang="id-ID" smtClean="0"/>
              <a:t>28/04/2015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ED93-05E1-4344-AA0E-D1EAA191508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DC7D-CFB3-4BE0-8281-BC3CC855AF93}" type="datetimeFigureOut">
              <a:rPr lang="id-ID" smtClean="0"/>
              <a:t>28/04/2015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ED93-05E1-4344-AA0E-D1EAA191508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DC7D-CFB3-4BE0-8281-BC3CC855AF93}" type="datetimeFigureOut">
              <a:rPr lang="id-ID" smtClean="0"/>
              <a:t>28/04/2015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ED93-05E1-4344-AA0E-D1EAA191508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DC7D-CFB3-4BE0-8281-BC3CC855AF93}" type="datetimeFigureOut">
              <a:rPr lang="id-ID" smtClean="0"/>
              <a:t>28/04/2015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ED93-05E1-4344-AA0E-D1EAA191508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DC7D-CFB3-4BE0-8281-BC3CC855AF93}" type="datetimeFigureOut">
              <a:rPr lang="id-ID" smtClean="0"/>
              <a:t>28/04/2015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ED93-05E1-4344-AA0E-D1EAA191508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DC7D-CFB3-4BE0-8281-BC3CC855AF93}" type="datetimeFigureOut">
              <a:rPr lang="id-ID" smtClean="0"/>
              <a:t>28/04/2015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ED93-05E1-4344-AA0E-D1EAA191508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DC7D-CFB3-4BE0-8281-BC3CC855AF93}" type="datetimeFigureOut">
              <a:rPr lang="id-ID" smtClean="0"/>
              <a:t>28/04/2015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ED93-05E1-4344-AA0E-D1EAA191508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DFEA">
            <a:alpha val="5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2DC7D-CFB3-4BE0-8281-BC3CC855AF93}" type="datetimeFigureOut">
              <a:rPr lang="id-ID" smtClean="0"/>
              <a:t>28/04/2015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8ED93-05E1-4344-AA0E-D1EAA191508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29264"/>
            <a:ext cx="7772400" cy="957268"/>
          </a:xfrm>
          <a:solidFill>
            <a:schemeClr val="bg1">
              <a:alpha val="86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>PERENCANAAN KEGIATAN PR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480"/>
            <a:ext cx="7143768" cy="1285884"/>
          </a:xfrm>
          <a:solidFill>
            <a:schemeClr val="bg1">
              <a:alpha val="86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Langkah-langkah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menyusun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Rencana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Program PR</a:t>
            </a:r>
            <a:endParaRPr lang="id-ID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2714620"/>
            <a:ext cx="72152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EE0077"/>
                </a:solidFill>
              </a:rPr>
              <a:t>Analisis</a:t>
            </a:r>
            <a:r>
              <a:rPr lang="en-US" sz="2400" b="1" i="1" dirty="0" smtClean="0">
                <a:solidFill>
                  <a:srgbClr val="EE0077"/>
                </a:solidFill>
              </a:rPr>
              <a:t> </a:t>
            </a:r>
            <a:r>
              <a:rPr lang="en-US" sz="2400" b="1" i="1" dirty="0" err="1" smtClean="0">
                <a:solidFill>
                  <a:srgbClr val="EE0077"/>
                </a:solidFill>
              </a:rPr>
              <a:t>Situasi</a:t>
            </a:r>
            <a:endParaRPr lang="en-US" sz="2400" b="1" i="1" dirty="0" smtClean="0">
              <a:solidFill>
                <a:srgbClr val="EE0077"/>
              </a:solidFill>
            </a:endParaRPr>
          </a:p>
          <a:p>
            <a:pPr>
              <a:buFontTx/>
              <a:buNone/>
            </a:pPr>
            <a:r>
              <a:rPr lang="en-US" sz="2400" b="1" i="1" dirty="0" smtClean="0"/>
              <a:t>	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i="1" dirty="0" smtClean="0"/>
              <a:t>problem statement </a:t>
            </a:r>
            <a:r>
              <a:rPr lang="en-US" sz="2400" dirty="0" err="1" smtClean="0"/>
              <a:t>dibuat</a:t>
            </a:r>
            <a:r>
              <a:rPr lang="en-US" sz="2400" dirty="0" smtClean="0"/>
              <a:t>,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 </a:t>
            </a:r>
            <a:r>
              <a:rPr lang="id-ID" sz="2400" dirty="0" smtClean="0"/>
              <a:t>	</a:t>
            </a:r>
            <a:r>
              <a:rPr lang="en-US" sz="2400" dirty="0" smtClean="0"/>
              <a:t>yang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id-ID" sz="2400" dirty="0" smtClean="0"/>
              <a:t>	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foaktor-faktor</a:t>
            </a:r>
            <a:r>
              <a:rPr lang="en-US" sz="2400" dirty="0" smtClean="0"/>
              <a:t> internal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id-ID" sz="2400" dirty="0" smtClean="0"/>
              <a:t>	</a:t>
            </a:r>
            <a:r>
              <a:rPr lang="en-US" sz="2400" dirty="0" err="1" smtClean="0"/>
              <a:t>eksternal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munculnya</a:t>
            </a:r>
            <a:r>
              <a:rPr lang="en-US" sz="2400" dirty="0" smtClean="0"/>
              <a:t> </a:t>
            </a:r>
            <a:r>
              <a:rPr lang="id-ID" sz="2400" dirty="0" smtClean="0"/>
              <a:t>	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SWOT ANALYSIS</a:t>
            </a:r>
          </a:p>
        </p:txBody>
      </p:sp>
      <p:pic>
        <p:nvPicPr>
          <p:cNvPr id="17414" name="Picture 6" descr="SWOT+Analys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412875"/>
            <a:ext cx="6481762" cy="48609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pest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1268413"/>
            <a:ext cx="5040312" cy="5040312"/>
          </a:xfrm>
          <a:prstGeom prst="rect">
            <a:avLst/>
          </a:prstGeom>
          <a:noFill/>
        </p:spPr>
      </p:pic>
      <p:sp>
        <p:nvSpPr>
          <p:cNvPr id="143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PEST ANALYSIS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480"/>
            <a:ext cx="7143768" cy="1285884"/>
          </a:xfrm>
          <a:solidFill>
            <a:schemeClr val="bg1">
              <a:alpha val="86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Pola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Sistematik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Rencana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Program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Kerja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PR</a:t>
            </a:r>
            <a:endParaRPr lang="id-ID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2214554"/>
            <a:ext cx="72152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EE0077"/>
                </a:solidFill>
              </a:rPr>
              <a:t>Cutlip</a:t>
            </a:r>
            <a:r>
              <a:rPr lang="en-US" sz="2400" b="1" dirty="0" smtClean="0">
                <a:solidFill>
                  <a:srgbClr val="EE0077"/>
                </a:solidFill>
              </a:rPr>
              <a:t> &amp; Center  </a:t>
            </a:r>
            <a:r>
              <a:rPr lang="en-US" sz="2400" dirty="0" smtClean="0"/>
              <a:t>(2000:374), 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teknis-operasional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Program PR,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analysis:</a:t>
            </a:r>
            <a:endParaRPr lang="en-US" sz="2400" b="1" i="1" dirty="0" smtClean="0"/>
          </a:p>
          <a:p>
            <a:pPr lvl="1"/>
            <a:endParaRPr lang="id-ID" sz="2400" b="1" i="1" dirty="0" smtClean="0"/>
          </a:p>
          <a:p>
            <a:pPr lvl="1"/>
            <a:r>
              <a:rPr lang="id-ID" sz="2400" b="1" i="1" dirty="0"/>
              <a:t>	</a:t>
            </a:r>
            <a:r>
              <a:rPr lang="en-US" sz="2400" b="1" i="1" dirty="0" smtClean="0"/>
              <a:t>Appreciation of Situation</a:t>
            </a:r>
          </a:p>
          <a:p>
            <a:pPr lvl="1"/>
            <a:r>
              <a:rPr lang="id-ID" sz="2400" b="1" i="1" dirty="0" smtClean="0"/>
              <a:t>	</a:t>
            </a:r>
            <a:r>
              <a:rPr lang="en-US" sz="2400" b="1" i="1" dirty="0" smtClean="0"/>
              <a:t>Definition of Objective</a:t>
            </a:r>
          </a:p>
          <a:p>
            <a:pPr lvl="1"/>
            <a:r>
              <a:rPr lang="id-ID" sz="2400" b="1" i="1" dirty="0" smtClean="0"/>
              <a:t>	</a:t>
            </a:r>
            <a:r>
              <a:rPr lang="en-US" sz="2400" b="1" i="1" dirty="0" smtClean="0"/>
              <a:t>Definition of Public</a:t>
            </a:r>
          </a:p>
          <a:p>
            <a:pPr lvl="1"/>
            <a:r>
              <a:rPr lang="id-ID" sz="2400" b="1" i="1" dirty="0" smtClean="0"/>
              <a:t>	</a:t>
            </a:r>
            <a:r>
              <a:rPr lang="en-US" sz="2400" b="1" i="1" dirty="0" smtClean="0"/>
              <a:t>Selection of Media</a:t>
            </a:r>
          </a:p>
          <a:p>
            <a:pPr lvl="1"/>
            <a:r>
              <a:rPr lang="id-ID" sz="2400" b="1" i="1" dirty="0" smtClean="0"/>
              <a:t>	</a:t>
            </a:r>
            <a:r>
              <a:rPr lang="en-US" sz="2400" b="1" i="1" dirty="0" smtClean="0"/>
              <a:t>Budget Planning</a:t>
            </a:r>
          </a:p>
          <a:p>
            <a:pPr lvl="1"/>
            <a:r>
              <a:rPr lang="id-ID" sz="2400" b="1" i="1" dirty="0" smtClean="0"/>
              <a:t>	</a:t>
            </a:r>
            <a:r>
              <a:rPr lang="en-US" sz="2400" b="1" i="1" dirty="0" smtClean="0"/>
              <a:t>Assessment of Result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42913" y="103188"/>
            <a:ext cx="8243887" cy="13144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00166" y="1600200"/>
            <a:ext cx="7186634" cy="445611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EE007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Define the risk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E007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resiko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dampak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d-ID" sz="2400" b="1" i="1" u="none" strike="noStrike" kern="1200" cap="none" spc="0" normalizeH="0" baseline="0" noProof="0" dirty="0" smtClean="0">
              <a:ln>
                <a:noFill/>
              </a:ln>
              <a:solidFill>
                <a:srgbClr val="EE007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EE007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Define the action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E007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tindakan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sikap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dilakukan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d-ID" sz="2400" b="1" i="1" u="none" strike="noStrike" kern="1200" cap="none" spc="0" normalizeH="0" baseline="0" noProof="0" dirty="0" smtClean="0">
              <a:ln>
                <a:noFill/>
              </a:ln>
              <a:solidFill>
                <a:srgbClr val="EE007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EE007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Identity the cause of the risk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E007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mengidentifikasi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penyebab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krisis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terjadi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d-ID" sz="2400" b="1" i="1" u="none" strike="noStrike" kern="1200" cap="none" spc="0" normalizeH="0" baseline="0" noProof="0" dirty="0" smtClean="0">
              <a:ln>
                <a:noFill/>
              </a:ln>
              <a:solidFill>
                <a:srgbClr val="EE007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EE007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Demonstrate responsible management action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E007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mendemostrasikan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manajemen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dipertanggung-jawabkan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500042"/>
            <a:ext cx="7143768" cy="785818"/>
          </a:xfrm>
          <a:prstGeom prst="rect">
            <a:avLst/>
          </a:prstGeom>
          <a:solidFill>
            <a:schemeClr val="bg1">
              <a:alpha val="86000"/>
            </a:schemeClr>
          </a:solidFill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dirty="0">
                <a:latin typeface="Aharoni" pitchFamily="2" charset="-79"/>
                <a:cs typeface="Aharoni" pitchFamily="2" charset="-79"/>
              </a:rPr>
              <a:t>Four Planning Issues</a:t>
            </a:r>
            <a:endParaRPr lang="en-GB" sz="36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480"/>
            <a:ext cx="7143768" cy="1285884"/>
          </a:xfrm>
          <a:solidFill>
            <a:schemeClr val="bg1">
              <a:alpha val="86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Manfaat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Perencanaan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Program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Kerja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PR</a:t>
            </a:r>
            <a:endParaRPr lang="id-ID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2214554"/>
            <a:ext cx="7215238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id-ID" sz="2400" dirty="0" smtClean="0"/>
              <a:t>	</a:t>
            </a:r>
            <a:r>
              <a:rPr lang="fi-FI" sz="2400" i="1" dirty="0" smtClean="0"/>
              <a:t>Membantu  manajemen perusahaan dalam hal</a:t>
            </a:r>
            <a:r>
              <a:rPr lang="id-ID" sz="2400" i="1" dirty="0" smtClean="0"/>
              <a:t> </a:t>
            </a:r>
            <a:r>
              <a:rPr lang="fi-FI" sz="2400" i="1" dirty="0" smtClean="0"/>
              <a:t>kemampuan</a:t>
            </a:r>
            <a:r>
              <a:rPr lang="id-ID" sz="2400" i="1" dirty="0" smtClean="0"/>
              <a:t> :</a:t>
            </a:r>
          </a:p>
          <a:p>
            <a:pPr marL="609600" indent="-609600">
              <a:lnSpc>
                <a:spcPct val="90000"/>
              </a:lnSpc>
            </a:pPr>
            <a:r>
              <a:rPr lang="id-ID" sz="2400" dirty="0"/>
              <a:t>	</a:t>
            </a:r>
            <a:r>
              <a:rPr lang="id-ID" sz="2400" dirty="0" smtClean="0"/>
              <a:t>	</a:t>
            </a:r>
          </a:p>
          <a:p>
            <a:pPr marL="609600" indent="-609600">
              <a:lnSpc>
                <a:spcPct val="90000"/>
              </a:lnSpc>
            </a:pPr>
            <a:r>
              <a:rPr lang="id-ID" sz="2400" dirty="0"/>
              <a:t>	</a:t>
            </a:r>
            <a:r>
              <a:rPr lang="id-ID" sz="2400" dirty="0" smtClean="0"/>
              <a:t>	 B</a:t>
            </a:r>
            <a:r>
              <a:rPr lang="en-US" sz="2400" dirty="0" err="1" smtClean="0"/>
              <a:t>eradaptasi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persaingan</a:t>
            </a:r>
            <a:endParaRPr lang="en-US" sz="2400" dirty="0" smtClean="0"/>
          </a:p>
          <a:p>
            <a:pPr marL="990600" lvl="1" indent="-533400">
              <a:lnSpc>
                <a:spcPct val="90000"/>
              </a:lnSpc>
            </a:pPr>
            <a:r>
              <a:rPr lang="id-ID" sz="2400" dirty="0"/>
              <a:t> </a:t>
            </a:r>
            <a:r>
              <a:rPr lang="id-ID" sz="2400" dirty="0" smtClean="0"/>
              <a:t> 		</a:t>
            </a:r>
          </a:p>
          <a:p>
            <a:pPr marL="990600" lvl="1" indent="-533400">
              <a:lnSpc>
                <a:spcPct val="90000"/>
              </a:lnSpc>
            </a:pPr>
            <a:r>
              <a:rPr lang="id-ID" sz="2400" dirty="0"/>
              <a:t>	</a:t>
            </a:r>
            <a:r>
              <a:rPr lang="en-US" sz="2400" dirty="0" err="1" smtClean="0"/>
              <a:t>Penyesuaian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selera</a:t>
            </a:r>
            <a:r>
              <a:rPr lang="en-US" sz="2400" dirty="0" smtClean="0"/>
              <a:t>, model &amp;</a:t>
            </a:r>
            <a:r>
              <a:rPr lang="id-ID" sz="2400" dirty="0" smtClean="0"/>
              <a:t> </a:t>
            </a:r>
            <a:r>
              <a:rPr lang="en-US" sz="2400" dirty="0" err="1" smtClean="0"/>
              <a:t>teknologi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480"/>
            <a:ext cx="7143768" cy="1285884"/>
          </a:xfrm>
          <a:solidFill>
            <a:schemeClr val="bg1">
              <a:alpha val="86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Manfaat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Perencanaan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Program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Kerja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PR</a:t>
            </a:r>
            <a:endParaRPr lang="id-ID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2571744"/>
            <a:ext cx="7215238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id-ID" sz="2400" dirty="0" smtClean="0"/>
              <a:t>	</a:t>
            </a:r>
            <a:r>
              <a:rPr lang="es-ES" sz="2400" dirty="0" err="1" smtClean="0"/>
              <a:t>Koordina</a:t>
            </a:r>
            <a:r>
              <a:rPr lang="id-ID" sz="2400" dirty="0" smtClean="0"/>
              <a:t>si</a:t>
            </a:r>
            <a:r>
              <a:rPr lang="es-ES" sz="2400" dirty="0" smtClean="0"/>
              <a:t> </a:t>
            </a:r>
            <a:r>
              <a:rPr lang="es-ES" sz="2400" dirty="0" err="1" smtClean="0"/>
              <a:t>antar</a:t>
            </a:r>
            <a:r>
              <a:rPr lang="es-ES" sz="2400" dirty="0" smtClean="0"/>
              <a:t> </a:t>
            </a:r>
            <a:r>
              <a:rPr lang="es-ES" sz="2400" dirty="0" err="1" smtClean="0"/>
              <a:t>departemen</a:t>
            </a:r>
            <a:r>
              <a:rPr lang="es-ES" sz="2400" dirty="0" smtClean="0"/>
              <a:t> secara </a:t>
            </a:r>
            <a:r>
              <a:rPr lang="es-ES" sz="2400" dirty="0" err="1" smtClean="0"/>
              <a:t>efektif</a:t>
            </a:r>
            <a:r>
              <a:rPr lang="es-ES" sz="2400" dirty="0" smtClean="0"/>
              <a:t> dan </a:t>
            </a:r>
            <a:r>
              <a:rPr lang="es-ES" sz="2400" dirty="0" err="1" smtClean="0"/>
              <a:t>efisien</a:t>
            </a:r>
            <a:endParaRPr lang="es-ES" sz="2400" dirty="0" smtClean="0"/>
          </a:p>
          <a:p>
            <a:pPr marL="609600" indent="-609600">
              <a:lnSpc>
                <a:spcPct val="90000"/>
              </a:lnSpc>
            </a:pPr>
            <a:endParaRPr lang="id-ID" sz="2400" dirty="0" smtClean="0"/>
          </a:p>
          <a:p>
            <a:pPr marL="609600" indent="-609600">
              <a:lnSpc>
                <a:spcPct val="90000"/>
              </a:lnSpc>
            </a:pPr>
            <a:r>
              <a:rPr lang="id-ID" sz="2400" dirty="0" smtClean="0"/>
              <a:t>	</a:t>
            </a:r>
            <a:r>
              <a:rPr lang="es-ES" sz="2400" dirty="0" err="1" smtClean="0"/>
              <a:t>Menghindari</a:t>
            </a:r>
            <a:r>
              <a:rPr lang="es-ES" sz="2400" dirty="0" smtClean="0"/>
              <a:t> </a:t>
            </a:r>
            <a:r>
              <a:rPr lang="es-ES" sz="2400" dirty="0" err="1" smtClean="0"/>
              <a:t>resiko</a:t>
            </a:r>
            <a:r>
              <a:rPr lang="es-ES" sz="2400" dirty="0" smtClean="0"/>
              <a:t> </a:t>
            </a:r>
            <a:r>
              <a:rPr lang="es-ES" sz="2400" dirty="0" err="1" smtClean="0"/>
              <a:t>kegagalan</a:t>
            </a:r>
            <a:r>
              <a:rPr lang="es-ES" sz="2400" dirty="0" smtClean="0"/>
              <a:t>, </a:t>
            </a:r>
            <a:r>
              <a:rPr lang="es-ES" sz="2400" dirty="0" err="1" smtClean="0"/>
              <a:t>salah</a:t>
            </a:r>
            <a:r>
              <a:rPr lang="es-ES" sz="2400" dirty="0" smtClean="0"/>
              <a:t> </a:t>
            </a:r>
            <a:r>
              <a:rPr lang="es-ES" sz="2400" dirty="0" err="1" smtClean="0"/>
              <a:t>perhitungan</a:t>
            </a:r>
            <a:r>
              <a:rPr lang="es-ES" sz="2400" dirty="0" smtClean="0"/>
              <a:t> dan </a:t>
            </a:r>
            <a:r>
              <a:rPr lang="es-ES" sz="2400" dirty="0" err="1" smtClean="0"/>
              <a:t>meniadakan</a:t>
            </a:r>
            <a:r>
              <a:rPr lang="es-ES" sz="2400" dirty="0" smtClean="0"/>
              <a:t> </a:t>
            </a:r>
            <a:r>
              <a:rPr lang="es-ES" sz="2400" dirty="0" err="1" smtClean="0"/>
              <a:t>istilah</a:t>
            </a:r>
            <a:r>
              <a:rPr lang="es-ES" sz="2400" dirty="0" smtClean="0"/>
              <a:t>: </a:t>
            </a:r>
            <a:r>
              <a:rPr lang="es-ES" sz="2400" i="1" dirty="0" smtClean="0"/>
              <a:t>“</a:t>
            </a:r>
            <a:r>
              <a:rPr lang="es-ES" sz="2400" i="1" dirty="0" err="1" smtClean="0"/>
              <a:t>Tujuan</a:t>
            </a:r>
            <a:r>
              <a:rPr lang="es-ES" sz="2400" i="1" dirty="0" smtClean="0"/>
              <a:t> </a:t>
            </a:r>
            <a:r>
              <a:rPr lang="es-ES" sz="2400" i="1" dirty="0" err="1" smtClean="0"/>
              <a:t>atau</a:t>
            </a:r>
            <a:r>
              <a:rPr lang="es-ES" sz="2400" i="1" dirty="0" smtClean="0"/>
              <a:t> </a:t>
            </a:r>
            <a:r>
              <a:rPr lang="es-ES" sz="2400" i="1" dirty="0" err="1" smtClean="0"/>
              <a:t>hasil</a:t>
            </a:r>
            <a:r>
              <a:rPr lang="es-ES" sz="2400" i="1" dirty="0" smtClean="0"/>
              <a:t> yang </a:t>
            </a:r>
            <a:r>
              <a:rPr lang="es-ES" sz="2400" i="1" dirty="0" err="1" smtClean="0"/>
              <a:t>dicapai</a:t>
            </a:r>
            <a:r>
              <a:rPr lang="es-ES" sz="2400" i="1" dirty="0" smtClean="0"/>
              <a:t> </a:t>
            </a:r>
            <a:r>
              <a:rPr lang="es-ES" sz="2400" i="1" dirty="0" err="1" smtClean="0">
                <a:solidFill>
                  <a:srgbClr val="EE0077"/>
                </a:solidFill>
              </a:rPr>
              <a:t>kira</a:t>
            </a:r>
            <a:r>
              <a:rPr lang="id-ID" sz="2400" i="1" dirty="0" smtClean="0">
                <a:solidFill>
                  <a:srgbClr val="EE0077"/>
                </a:solidFill>
              </a:rPr>
              <a:t>-kira</a:t>
            </a:r>
            <a:r>
              <a:rPr lang="es-ES" sz="2400" i="1" dirty="0" smtClean="0"/>
              <a:t> </a:t>
            </a:r>
            <a:r>
              <a:rPr lang="es-ES" sz="2400" i="1" dirty="0" err="1" smtClean="0"/>
              <a:t>sebegini</a:t>
            </a:r>
            <a:r>
              <a:rPr lang="es-ES" sz="2400" i="1" dirty="0" smtClean="0"/>
              <a:t>.”</a:t>
            </a:r>
            <a:endParaRPr lang="es-E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1140"/>
            <a:ext cx="6929454" cy="846158"/>
          </a:xfrm>
          <a:solidFill>
            <a:schemeClr val="bg1">
              <a:alpha val="86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err="1" smtClean="0">
                <a:latin typeface="Aharoni" pitchFamily="2" charset="-79"/>
                <a:cs typeface="Aharoni" pitchFamily="2" charset="-79"/>
              </a:rPr>
              <a:t>Strategi</a:t>
            </a:r>
            <a:r>
              <a:rPr lang="en-US" sz="40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b="1" dirty="0" err="1" smtClean="0">
                <a:latin typeface="Aharoni" pitchFamily="2" charset="-79"/>
                <a:cs typeface="Aharoni" pitchFamily="2" charset="-79"/>
              </a:rPr>
              <a:t>Perencanaan</a:t>
            </a:r>
            <a:r>
              <a:rPr lang="en-US" sz="4000" b="1" dirty="0" smtClean="0">
                <a:latin typeface="Aharoni" pitchFamily="2" charset="-79"/>
                <a:cs typeface="Aharoni" pitchFamily="2" charset="-79"/>
              </a:rPr>
              <a:t> PR</a:t>
            </a:r>
            <a:endParaRPr lang="id-ID" sz="4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1670" y="2071678"/>
            <a:ext cx="54292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Public Relations consist of all forms of </a:t>
            </a:r>
            <a:r>
              <a:rPr lang="en-US" sz="2400" i="1" dirty="0" smtClean="0">
                <a:solidFill>
                  <a:srgbClr val="FF0066"/>
                </a:solidFill>
              </a:rPr>
              <a:t>planned communication</a:t>
            </a:r>
            <a:r>
              <a:rPr lang="en-US" sz="2400" i="1" dirty="0" smtClean="0"/>
              <a:t> outwards and inwards between an organization and its public for the purpose of achieving specific objective concerning mutual understanding.</a:t>
            </a:r>
            <a:r>
              <a:rPr lang="en-US" sz="2400" dirty="0" smtClean="0"/>
              <a:t> </a:t>
            </a:r>
            <a:r>
              <a:rPr lang="id-ID" sz="2400" dirty="0" smtClean="0"/>
              <a:t>-- </a:t>
            </a:r>
            <a:r>
              <a:rPr lang="en-US" sz="2400" dirty="0" smtClean="0"/>
              <a:t>Frank </a:t>
            </a:r>
            <a:r>
              <a:rPr lang="en-US" sz="2400" dirty="0" err="1" smtClean="0"/>
              <a:t>Jefkins</a:t>
            </a:r>
            <a:r>
              <a:rPr lang="en-US" sz="2400" dirty="0" smtClean="0"/>
              <a:t> (1988:13)</a:t>
            </a:r>
            <a:endParaRPr lang="en-US" sz="2400" i="1" dirty="0" smtClean="0"/>
          </a:p>
          <a:p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1140"/>
            <a:ext cx="6643702" cy="1131910"/>
          </a:xfrm>
          <a:solidFill>
            <a:schemeClr val="bg1">
              <a:alpha val="86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Klasifikasi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&amp;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Konsepsi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Perencanaan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Kerja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PR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</a:t>
            </a:r>
            <a:endParaRPr lang="id-ID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2214554"/>
            <a:ext cx="22860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EE0077"/>
                </a:solidFill>
              </a:rPr>
              <a:t>Rencana</a:t>
            </a:r>
            <a:r>
              <a:rPr lang="en-US" sz="2400" b="1" dirty="0" smtClean="0">
                <a:solidFill>
                  <a:srgbClr val="EE0077"/>
                </a:solidFill>
              </a:rPr>
              <a:t> </a:t>
            </a:r>
            <a:r>
              <a:rPr lang="en-US" sz="2400" b="1" dirty="0" err="1" smtClean="0">
                <a:solidFill>
                  <a:srgbClr val="EE0077"/>
                </a:solidFill>
              </a:rPr>
              <a:t>Strategis</a:t>
            </a:r>
            <a:r>
              <a:rPr lang="en-US" sz="2400" dirty="0" smtClean="0"/>
              <a:t>,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jangka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disesuaikan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strategis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(</a:t>
            </a:r>
            <a:r>
              <a:rPr lang="en-US" sz="2400" i="1" dirty="0" smtClean="0"/>
              <a:t>corporate grand strategic</a:t>
            </a:r>
            <a:r>
              <a:rPr lang="en-US" sz="2400" dirty="0" smtClean="0"/>
              <a:t>)</a:t>
            </a:r>
            <a:endParaRPr lang="id-ID" sz="2400" dirty="0"/>
          </a:p>
        </p:txBody>
      </p:sp>
      <p:pic>
        <p:nvPicPr>
          <p:cNvPr id="5" name="Picture 4" descr="3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2500306"/>
            <a:ext cx="5439142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1140"/>
            <a:ext cx="6643702" cy="1131910"/>
          </a:xfrm>
          <a:solidFill>
            <a:schemeClr val="bg1">
              <a:alpha val="86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Klasifikasi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&amp;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Konsepsi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Perencanaan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Kerja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PR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</a:t>
            </a:r>
            <a:endParaRPr lang="id-ID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7422" y="2928934"/>
            <a:ext cx="571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EE0077"/>
                </a:solidFill>
              </a:rPr>
              <a:t>Rencana</a:t>
            </a:r>
            <a:r>
              <a:rPr lang="en-US" sz="2400" b="1" dirty="0" smtClean="0">
                <a:solidFill>
                  <a:srgbClr val="EE0077"/>
                </a:solidFill>
              </a:rPr>
              <a:t> </a:t>
            </a:r>
            <a:r>
              <a:rPr lang="en-US" sz="2400" b="1" dirty="0" err="1" smtClean="0">
                <a:solidFill>
                  <a:srgbClr val="EE0077"/>
                </a:solidFill>
              </a:rPr>
              <a:t>Tetap</a:t>
            </a:r>
            <a:r>
              <a:rPr lang="en-US" sz="2400" dirty="0" smtClean="0"/>
              <a:t>,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dipakai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berulang-2 – program yang </a:t>
            </a:r>
            <a:r>
              <a:rPr lang="en-US" sz="2400" dirty="0" err="1" smtClean="0"/>
              <a:t>periodik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jangka</a:t>
            </a:r>
            <a:r>
              <a:rPr lang="en-US" sz="2400" dirty="0" smtClean="0"/>
              <a:t> </a:t>
            </a:r>
            <a:r>
              <a:rPr lang="en-US" sz="2400" dirty="0" err="1" smtClean="0"/>
              <a:t>pendek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1140"/>
            <a:ext cx="6643702" cy="1131910"/>
          </a:xfrm>
          <a:solidFill>
            <a:schemeClr val="bg1">
              <a:alpha val="86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Klasifikasi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&amp;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Konsepsi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Perencanaan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Kerja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PR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</a:t>
            </a:r>
            <a:endParaRPr lang="id-ID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7422" y="2928934"/>
            <a:ext cx="571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EE0077"/>
                </a:solidFill>
              </a:rPr>
              <a:t>Rencana</a:t>
            </a:r>
            <a:r>
              <a:rPr lang="en-US" sz="2400" b="1" dirty="0" smtClean="0">
                <a:solidFill>
                  <a:srgbClr val="EE0077"/>
                </a:solidFill>
              </a:rPr>
              <a:t> </a:t>
            </a:r>
            <a:r>
              <a:rPr lang="en-US" sz="2400" b="1" dirty="0" err="1" smtClean="0">
                <a:solidFill>
                  <a:srgbClr val="EE0077"/>
                </a:solidFill>
              </a:rPr>
              <a:t>Sekali</a:t>
            </a:r>
            <a:r>
              <a:rPr lang="en-US" sz="2400" b="1" dirty="0" smtClean="0">
                <a:solidFill>
                  <a:srgbClr val="EE0077"/>
                </a:solidFill>
              </a:rPr>
              <a:t> </a:t>
            </a:r>
            <a:r>
              <a:rPr lang="en-US" sz="2400" b="1" dirty="0" err="1" smtClean="0">
                <a:solidFill>
                  <a:srgbClr val="EE0077"/>
                </a:solidFill>
              </a:rPr>
              <a:t>Pakai</a:t>
            </a:r>
            <a:r>
              <a:rPr lang="en-US" sz="2400" b="1" dirty="0" smtClean="0">
                <a:solidFill>
                  <a:srgbClr val="EE0077"/>
                </a:solidFill>
              </a:rPr>
              <a:t>,</a:t>
            </a:r>
            <a:r>
              <a:rPr lang="en-US" sz="2400" dirty="0" smtClean="0">
                <a:solidFill>
                  <a:srgbClr val="EE0077"/>
                </a:solidFill>
              </a:rPr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jangka</a:t>
            </a:r>
            <a:r>
              <a:rPr lang="en-US" sz="2400" dirty="0" smtClean="0"/>
              <a:t> </a:t>
            </a:r>
            <a:r>
              <a:rPr lang="en-US" sz="2400" dirty="0" err="1" smtClean="0"/>
              <a:t>pendek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eksidensial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670" y="571480"/>
            <a:ext cx="7072330" cy="1000132"/>
          </a:xfrm>
          <a:solidFill>
            <a:schemeClr val="bg1">
              <a:alpha val="86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Pengertian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Perencanaan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Kerja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PR</a:t>
            </a:r>
            <a:endParaRPr lang="id-ID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2928934"/>
            <a:ext cx="7215238" cy="216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terpadu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, </a:t>
            </a:r>
            <a:endParaRPr lang="id-ID" sz="2400" dirty="0" smtClean="0"/>
          </a:p>
          <a:p>
            <a:pPr>
              <a:lnSpc>
                <a:spcPct val="80000"/>
              </a:lnSpc>
            </a:pPr>
            <a:endParaRPr lang="id-ID" sz="2400" dirty="0"/>
          </a:p>
          <a:p>
            <a:pPr>
              <a:lnSpc>
                <a:spcPct val="80000"/>
              </a:lnSpc>
            </a:pPr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akhirnya</a:t>
            </a:r>
            <a:r>
              <a:rPr lang="en-US" sz="2400" dirty="0" smtClean="0"/>
              <a:t> </a:t>
            </a:r>
            <a:endParaRPr lang="id-ID" sz="2400" dirty="0" smtClean="0"/>
          </a:p>
          <a:p>
            <a:pPr>
              <a:lnSpc>
                <a:spcPct val="80000"/>
              </a:lnSpc>
            </a:pPr>
            <a:endParaRPr lang="id-ID" sz="2400" dirty="0"/>
          </a:p>
          <a:p>
            <a:pPr>
              <a:lnSpc>
                <a:spcPct val="80000"/>
              </a:lnSpc>
            </a:pPr>
            <a:r>
              <a:rPr lang="en-US" sz="2400" b="1" dirty="0" err="1" smtClean="0">
                <a:solidFill>
                  <a:srgbClr val="EE0077"/>
                </a:solidFill>
              </a:rPr>
              <a:t>perencanaan</a:t>
            </a:r>
            <a:r>
              <a:rPr lang="en-US" sz="2400" b="1" dirty="0" smtClean="0">
                <a:solidFill>
                  <a:srgbClr val="EE0077"/>
                </a:solidFill>
              </a:rPr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PR.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145248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57850" y="1000108"/>
            <a:ext cx="3786182" cy="4154984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200" dirty="0" err="1" smtClean="0"/>
              <a:t>Strategi</a:t>
            </a:r>
            <a:r>
              <a:rPr lang="en-US" sz="2200" dirty="0" smtClean="0"/>
              <a:t> </a:t>
            </a:r>
            <a:r>
              <a:rPr lang="en-US" sz="2200" dirty="0" err="1" smtClean="0"/>
              <a:t>perencanaan</a:t>
            </a:r>
            <a:r>
              <a:rPr lang="en-US" sz="2200" dirty="0" smtClean="0"/>
              <a:t> </a:t>
            </a:r>
            <a:r>
              <a:rPr lang="en-US" sz="2200" dirty="0" err="1" smtClean="0"/>
              <a:t>Kerja</a:t>
            </a:r>
            <a:r>
              <a:rPr lang="en-US" sz="2200" dirty="0" smtClean="0"/>
              <a:t> PR </a:t>
            </a:r>
            <a:r>
              <a:rPr lang="en-US" sz="2200" dirty="0" err="1" smtClean="0"/>
              <a:t>utk</a:t>
            </a:r>
            <a:r>
              <a:rPr lang="en-US" sz="2200" dirty="0" smtClean="0"/>
              <a:t> </a:t>
            </a:r>
            <a:r>
              <a:rPr lang="en-US" sz="2200" dirty="0" err="1" smtClean="0"/>
              <a:t>mencapai</a:t>
            </a:r>
            <a:r>
              <a:rPr lang="en-US" sz="2200" dirty="0" smtClean="0"/>
              <a:t> </a:t>
            </a:r>
            <a:r>
              <a:rPr lang="en-US" sz="2200" dirty="0" err="1" smtClean="0"/>
              <a:t>tujuan</a:t>
            </a:r>
            <a:r>
              <a:rPr lang="en-US" sz="2200" dirty="0" smtClean="0"/>
              <a:t> </a:t>
            </a:r>
            <a:r>
              <a:rPr lang="id-ID" sz="2200" dirty="0" smtClean="0"/>
              <a:t>dan </a:t>
            </a:r>
            <a:r>
              <a:rPr lang="en-US" sz="2200" dirty="0" err="1" smtClean="0"/>
              <a:t>sasaran</a:t>
            </a:r>
            <a:r>
              <a:rPr lang="id-ID" sz="2200" dirty="0" smtClean="0"/>
              <a:t> </a:t>
            </a:r>
            <a:r>
              <a:rPr lang="en-US" sz="2200" dirty="0" err="1" smtClean="0"/>
              <a:t>organisasi</a:t>
            </a:r>
            <a:endParaRPr lang="id-ID" sz="2200" dirty="0" smtClean="0"/>
          </a:p>
          <a:p>
            <a:pPr algn="r"/>
            <a:endParaRPr lang="id-ID" sz="2200" dirty="0"/>
          </a:p>
          <a:p>
            <a:pPr algn="r"/>
            <a:r>
              <a:rPr lang="en-US" sz="2200" dirty="0" err="1" smtClean="0"/>
              <a:t>kemudian</a:t>
            </a:r>
            <a:r>
              <a:rPr lang="en-US" sz="2200" dirty="0" smtClean="0"/>
              <a:t> </a:t>
            </a:r>
            <a:r>
              <a:rPr lang="en-US" sz="2200" dirty="0" err="1" smtClean="0"/>
              <a:t>dijabarkan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tahapan</a:t>
            </a:r>
            <a:r>
              <a:rPr lang="en-US" sz="2200" dirty="0" smtClean="0"/>
              <a:t>-</a:t>
            </a:r>
            <a:r>
              <a:rPr lang="id-ID" sz="2200" dirty="0" smtClean="0"/>
              <a:t>tahapan</a:t>
            </a:r>
            <a:r>
              <a:rPr lang="en-US" sz="2200" dirty="0" smtClean="0"/>
              <a:t> </a:t>
            </a:r>
            <a:r>
              <a:rPr lang="en-US" sz="2200" dirty="0" err="1" smtClean="0"/>
              <a:t>yg</a:t>
            </a:r>
            <a:r>
              <a:rPr lang="en-US" sz="2200" dirty="0" smtClean="0"/>
              <a:t> </a:t>
            </a:r>
            <a:r>
              <a:rPr lang="en-US" sz="2200" dirty="0" err="1" smtClean="0"/>
              <a:t>disusun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program </a:t>
            </a:r>
            <a:r>
              <a:rPr lang="en-US" sz="2200" dirty="0" err="1" smtClean="0"/>
              <a:t>berikutnya</a:t>
            </a:r>
            <a:r>
              <a:rPr lang="en-US" sz="2200" dirty="0" smtClean="0"/>
              <a:t>, </a:t>
            </a:r>
            <a:r>
              <a:rPr lang="en-US" sz="2200" dirty="0" err="1" smtClean="0">
                <a:solidFill>
                  <a:srgbClr val="EE0077"/>
                </a:solidFill>
              </a:rPr>
              <a:t>menentukan</a:t>
            </a:r>
            <a:r>
              <a:rPr lang="en-US" sz="2200" dirty="0" smtClean="0">
                <a:solidFill>
                  <a:srgbClr val="EE0077"/>
                </a:solidFill>
              </a:rPr>
              <a:t> </a:t>
            </a:r>
            <a:r>
              <a:rPr lang="en-US" sz="2200" dirty="0" err="1" smtClean="0">
                <a:solidFill>
                  <a:srgbClr val="EE0077"/>
                </a:solidFill>
              </a:rPr>
              <a:t>tema</a:t>
            </a:r>
            <a:r>
              <a:rPr lang="en-US" sz="2200" dirty="0" smtClean="0">
                <a:solidFill>
                  <a:srgbClr val="EE0077"/>
                </a:solidFill>
              </a:rPr>
              <a:t>, </a:t>
            </a:r>
            <a:r>
              <a:rPr lang="en-US" sz="2200" dirty="0" err="1" smtClean="0">
                <a:solidFill>
                  <a:srgbClr val="EE0077"/>
                </a:solidFill>
              </a:rPr>
              <a:t>jadwal</a:t>
            </a:r>
            <a:r>
              <a:rPr lang="en-US" sz="2200" dirty="0" smtClean="0">
                <a:solidFill>
                  <a:srgbClr val="EE0077"/>
                </a:solidFill>
              </a:rPr>
              <a:t> </a:t>
            </a:r>
            <a:r>
              <a:rPr lang="en-US" sz="2200" dirty="0" err="1" smtClean="0">
                <a:solidFill>
                  <a:srgbClr val="EE0077"/>
                </a:solidFill>
              </a:rPr>
              <a:t>kegiatan</a:t>
            </a:r>
            <a:r>
              <a:rPr lang="en-US" sz="2200" dirty="0" smtClean="0">
                <a:solidFill>
                  <a:srgbClr val="EE0077"/>
                </a:solidFill>
              </a:rPr>
              <a:t>, budget </a:t>
            </a:r>
            <a:r>
              <a:rPr lang="en-US" sz="2200" dirty="0" err="1" smtClean="0">
                <a:solidFill>
                  <a:srgbClr val="EE0077"/>
                </a:solidFill>
              </a:rPr>
              <a:t>dan</a:t>
            </a:r>
            <a:r>
              <a:rPr lang="en-US" sz="2200" dirty="0" smtClean="0">
                <a:solidFill>
                  <a:srgbClr val="EE0077"/>
                </a:solidFill>
              </a:rPr>
              <a:t> </a:t>
            </a:r>
            <a:r>
              <a:rPr lang="en-US" sz="2200" dirty="0" err="1" smtClean="0">
                <a:solidFill>
                  <a:srgbClr val="EE0077"/>
                </a:solidFill>
              </a:rPr>
              <a:t>tim</a:t>
            </a:r>
            <a:r>
              <a:rPr lang="en-US" sz="2200" dirty="0" smtClean="0">
                <a:solidFill>
                  <a:srgbClr val="EE0077"/>
                </a:solidFill>
              </a:rPr>
              <a:t> </a:t>
            </a:r>
            <a:r>
              <a:rPr lang="en-US" sz="2200" dirty="0" err="1" smtClean="0">
                <a:solidFill>
                  <a:srgbClr val="EE0077"/>
                </a:solidFill>
              </a:rPr>
              <a:t>kerja</a:t>
            </a:r>
            <a:r>
              <a:rPr lang="en-US" sz="2200" dirty="0" smtClean="0">
                <a:solidFill>
                  <a:srgbClr val="EE0077"/>
                </a:solidFill>
              </a:rPr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pendukung</a:t>
            </a:r>
            <a:r>
              <a:rPr lang="en-US" sz="2200" dirty="0" smtClean="0"/>
              <a:t> </a:t>
            </a:r>
            <a:r>
              <a:rPr lang="en-US" sz="2200" dirty="0" err="1" smtClean="0"/>
              <a:t>pelaksanaan</a:t>
            </a:r>
            <a:r>
              <a:rPr lang="en-US" sz="2200" dirty="0" smtClean="0"/>
              <a:t> program </a:t>
            </a:r>
            <a:r>
              <a:rPr lang="en-US" sz="2200" dirty="0" err="1" smtClean="0"/>
              <a:t>kerja</a:t>
            </a:r>
            <a:r>
              <a:rPr lang="en-US" sz="2200" dirty="0" smtClean="0"/>
              <a:t> PR.</a:t>
            </a:r>
          </a:p>
          <a:p>
            <a:pPr algn="r"/>
            <a:endParaRPr lang="id-ID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480"/>
            <a:ext cx="7143768" cy="1285884"/>
          </a:xfrm>
          <a:solidFill>
            <a:schemeClr val="bg1">
              <a:alpha val="86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Langkah-langkah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menyusun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Rencana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Program PR</a:t>
            </a:r>
            <a:endParaRPr lang="id-ID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2928934"/>
            <a:ext cx="72152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/>
            <a:r>
              <a:rPr lang="en-US" sz="2400" b="1" i="1" dirty="0" err="1" smtClean="0">
                <a:solidFill>
                  <a:srgbClr val="EE0077"/>
                </a:solidFill>
              </a:rPr>
              <a:t>Identifikasi</a:t>
            </a:r>
            <a:r>
              <a:rPr lang="en-US" sz="2400" b="1" i="1" dirty="0" smtClean="0">
                <a:solidFill>
                  <a:srgbClr val="EE0077"/>
                </a:solidFill>
              </a:rPr>
              <a:t> </a:t>
            </a:r>
            <a:r>
              <a:rPr lang="en-US" sz="2400" b="1" i="1" dirty="0" err="1" smtClean="0">
                <a:solidFill>
                  <a:srgbClr val="EE0077"/>
                </a:solidFill>
              </a:rPr>
              <a:t>Masalah</a:t>
            </a:r>
            <a:endParaRPr lang="en-US" sz="2400" b="1" i="1" dirty="0" smtClean="0">
              <a:solidFill>
                <a:srgbClr val="EE0077"/>
              </a:solidFill>
            </a:endParaRPr>
          </a:p>
          <a:p>
            <a:pPr marL="609600" indent="-609600">
              <a:buFontTx/>
              <a:buNone/>
            </a:pPr>
            <a:r>
              <a:rPr lang="en-US" sz="2400" b="1" i="1" dirty="0" smtClean="0"/>
              <a:t>	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penentuan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, </a:t>
            </a:r>
            <a:r>
              <a:rPr lang="en-US" sz="2400" dirty="0" err="1" smtClean="0"/>
              <a:t>praktisi</a:t>
            </a:r>
            <a:r>
              <a:rPr lang="en-US" sz="2400" dirty="0" smtClean="0"/>
              <a:t> </a:t>
            </a:r>
            <a:r>
              <a:rPr lang="id-ID" sz="2400" dirty="0" smtClean="0"/>
              <a:t>PR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i="1" dirty="0" smtClean="0"/>
              <a:t>value judgment </a:t>
            </a:r>
            <a:r>
              <a:rPr lang="en-US" sz="2400" dirty="0" smtClean="0"/>
              <a:t>(</a:t>
            </a:r>
            <a:r>
              <a:rPr lang="en-US" sz="2400" dirty="0" err="1" smtClean="0"/>
              <a:t>memutuskan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)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seharusnya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1285860"/>
            <a:ext cx="69294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/>
            <a:r>
              <a:rPr lang="en-US" sz="2200" b="1" i="1" dirty="0" err="1" smtClean="0"/>
              <a:t>Pernyataan</a:t>
            </a:r>
            <a:r>
              <a:rPr lang="en-US" sz="2200" b="1" i="1" dirty="0" smtClean="0"/>
              <a:t> </a:t>
            </a:r>
            <a:r>
              <a:rPr lang="en-US" sz="2200" b="1" i="1" dirty="0" err="1" smtClean="0"/>
              <a:t>Masalah</a:t>
            </a:r>
            <a:endParaRPr lang="en-US" sz="2200" b="1" i="1" dirty="0" smtClean="0"/>
          </a:p>
          <a:p>
            <a:pPr marL="990600" lvl="1" indent="-533400">
              <a:buFontTx/>
              <a:buNone/>
            </a:pPr>
            <a:r>
              <a:rPr lang="en-US" sz="2200" dirty="0" err="1" smtClean="0"/>
              <a:t>Contoh</a:t>
            </a:r>
            <a:r>
              <a:rPr lang="en-US" sz="2200" dirty="0" smtClean="0"/>
              <a:t> </a:t>
            </a:r>
            <a:r>
              <a:rPr lang="en-US" sz="2200" dirty="0" err="1" smtClean="0"/>
              <a:t>pernyataan</a:t>
            </a:r>
            <a:r>
              <a:rPr lang="en-US" sz="2200" dirty="0" smtClean="0"/>
              <a:t> </a:t>
            </a:r>
            <a:r>
              <a:rPr lang="en-US" sz="2200" dirty="0" err="1" smtClean="0"/>
              <a:t>masalah</a:t>
            </a:r>
            <a:r>
              <a:rPr lang="en-US" sz="2200" dirty="0" smtClean="0"/>
              <a:t>:</a:t>
            </a:r>
          </a:p>
          <a:p>
            <a:pPr marL="990600" lvl="1" indent="-533400">
              <a:buFontTx/>
              <a:buAutoNum type="arabicPeriod"/>
            </a:pP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jangka</a:t>
            </a:r>
            <a:r>
              <a:rPr lang="en-US" sz="2200" dirty="0" smtClean="0"/>
              <a:t> </a:t>
            </a:r>
            <a:r>
              <a:rPr lang="en-US" sz="2200" dirty="0" err="1" smtClean="0"/>
              <a:t>waktu</a:t>
            </a:r>
            <a:r>
              <a:rPr lang="en-US" sz="2200" dirty="0" smtClean="0"/>
              <a:t> 2 </a:t>
            </a:r>
            <a:r>
              <a:rPr lang="en-US" sz="2200" dirty="0" err="1" smtClean="0"/>
              <a:t>bulan</a:t>
            </a:r>
            <a:r>
              <a:rPr lang="en-US" sz="2200" dirty="0" smtClean="0"/>
              <a:t>, </a:t>
            </a:r>
            <a:r>
              <a:rPr lang="en-US" sz="2200" dirty="0" err="1" smtClean="0"/>
              <a:t>telah</a:t>
            </a:r>
            <a:r>
              <a:rPr lang="en-US" sz="2200" dirty="0" smtClean="0"/>
              <a:t> </a:t>
            </a:r>
            <a:r>
              <a:rPr lang="en-US" sz="2200" dirty="0" err="1" smtClean="0"/>
              <a:t>terjadi</a:t>
            </a:r>
            <a:r>
              <a:rPr lang="en-US" sz="2200" dirty="0" smtClean="0"/>
              <a:t> 3 kali </a:t>
            </a:r>
            <a:r>
              <a:rPr lang="en-US" sz="2200" dirty="0" err="1" smtClean="0"/>
              <a:t>unjuk</a:t>
            </a:r>
            <a:r>
              <a:rPr lang="en-US" sz="2200" dirty="0" smtClean="0"/>
              <a:t> rasa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komunitas</a:t>
            </a:r>
            <a:r>
              <a:rPr lang="id-ID" sz="2200" dirty="0" smtClean="0"/>
              <a:t> pecinta lingkungan</a:t>
            </a:r>
            <a:r>
              <a:rPr lang="en-US" sz="2200" dirty="0" smtClean="0"/>
              <a:t>. </a:t>
            </a:r>
            <a:r>
              <a:rPr lang="en-US" sz="2200" dirty="0" err="1" smtClean="0"/>
              <a:t>Mereka</a:t>
            </a:r>
            <a:r>
              <a:rPr lang="en-US" sz="2200" dirty="0" smtClean="0"/>
              <a:t> </a:t>
            </a:r>
            <a:r>
              <a:rPr lang="en-US" sz="2200" dirty="0" err="1" smtClean="0"/>
              <a:t>menyatakan</a:t>
            </a:r>
            <a:r>
              <a:rPr lang="en-US" sz="2200" dirty="0" smtClean="0"/>
              <a:t> </a:t>
            </a:r>
            <a:r>
              <a:rPr lang="en-US" sz="2200" dirty="0" err="1" smtClean="0"/>
              <a:t>bahwa</a:t>
            </a:r>
            <a:r>
              <a:rPr lang="en-US" sz="2200" dirty="0" smtClean="0"/>
              <a:t> </a:t>
            </a:r>
            <a:r>
              <a:rPr lang="en-US" sz="2200" dirty="0" err="1" smtClean="0"/>
              <a:t>perusahaan</a:t>
            </a:r>
            <a:r>
              <a:rPr lang="en-US" sz="2200" dirty="0" smtClean="0"/>
              <a:t> </a:t>
            </a:r>
            <a:r>
              <a:rPr lang="en-US" sz="2200" dirty="0" err="1" smtClean="0"/>
              <a:t>telah</a:t>
            </a:r>
            <a:r>
              <a:rPr lang="en-US" sz="2200" dirty="0" smtClean="0"/>
              <a:t>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pencemaran</a:t>
            </a:r>
            <a:r>
              <a:rPr lang="en-US" sz="2200" dirty="0" smtClean="0"/>
              <a:t> </a:t>
            </a:r>
            <a:r>
              <a:rPr lang="en-US" sz="2200" dirty="0" err="1" smtClean="0"/>
              <a:t>terhadap</a:t>
            </a:r>
            <a:r>
              <a:rPr lang="en-US" sz="2200" dirty="0" smtClean="0"/>
              <a:t> </a:t>
            </a:r>
            <a:r>
              <a:rPr lang="en-US" sz="2200" dirty="0" err="1" smtClean="0"/>
              <a:t>sungai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sekitar</a:t>
            </a:r>
            <a:r>
              <a:rPr lang="en-US" sz="2200" dirty="0" smtClean="0"/>
              <a:t> </a:t>
            </a:r>
            <a:r>
              <a:rPr lang="en-US" sz="2200" dirty="0" err="1" smtClean="0"/>
              <a:t>perusahaan</a:t>
            </a:r>
            <a:endParaRPr lang="id-ID" sz="2200" dirty="0" smtClean="0"/>
          </a:p>
          <a:p>
            <a:pPr marL="990600" lvl="1" indent="-533400">
              <a:buFontTx/>
              <a:buAutoNum type="arabicPeriod"/>
            </a:pPr>
            <a:endParaRPr lang="en-US" sz="2200" dirty="0" smtClean="0"/>
          </a:p>
          <a:p>
            <a:pPr marL="990600" lvl="1" indent="-533400">
              <a:buFontTx/>
              <a:buAutoNum type="arabicPeriod"/>
            </a:pPr>
            <a:r>
              <a:rPr lang="en-US" sz="2200" dirty="0" err="1" smtClean="0"/>
              <a:t>Mayoritas</a:t>
            </a:r>
            <a:r>
              <a:rPr lang="en-US" sz="2200" dirty="0" smtClean="0"/>
              <a:t> </a:t>
            </a:r>
            <a:r>
              <a:rPr lang="en-US" sz="2200" dirty="0" err="1" smtClean="0"/>
              <a:t>mahasiswa</a:t>
            </a:r>
            <a:r>
              <a:rPr lang="en-US" sz="2200" dirty="0" smtClean="0"/>
              <a:t> UEU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menyadari</a:t>
            </a:r>
            <a:r>
              <a:rPr lang="en-US" sz="2200" dirty="0" smtClean="0"/>
              <a:t> </a:t>
            </a:r>
            <a:r>
              <a:rPr lang="en-US" sz="2200" dirty="0" err="1" smtClean="0"/>
              <a:t>adanya</a:t>
            </a:r>
            <a:r>
              <a:rPr lang="en-US" sz="2200" dirty="0" smtClean="0"/>
              <a:t> </a:t>
            </a:r>
            <a:r>
              <a:rPr lang="en-US" sz="2200" dirty="0" err="1" smtClean="0"/>
              <a:t>beasiswa</a:t>
            </a:r>
            <a:r>
              <a:rPr lang="en-US" sz="2200" dirty="0" smtClean="0"/>
              <a:t> yang </a:t>
            </a:r>
            <a:r>
              <a:rPr lang="en-US" sz="2200" dirty="0" err="1" smtClean="0"/>
              <a:t>tersedia</a:t>
            </a:r>
            <a:r>
              <a:rPr lang="en-US" sz="2200" dirty="0" smtClean="0"/>
              <a:t> </a:t>
            </a:r>
            <a:r>
              <a:rPr lang="en-US" sz="2200" dirty="0" err="1" smtClean="0"/>
              <a:t>bagi</a:t>
            </a:r>
            <a:r>
              <a:rPr lang="en-US" sz="2200" dirty="0" smtClean="0"/>
              <a:t> </a:t>
            </a:r>
            <a:r>
              <a:rPr lang="en-US" sz="2200" dirty="0" err="1" smtClean="0"/>
              <a:t>mahasiswa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mengalami</a:t>
            </a:r>
            <a:r>
              <a:rPr lang="en-US" sz="2200" dirty="0" smtClean="0"/>
              <a:t> </a:t>
            </a:r>
            <a:r>
              <a:rPr lang="en-US" sz="2200" dirty="0" err="1" smtClean="0"/>
              <a:t>kesulitan</a:t>
            </a:r>
            <a:r>
              <a:rPr lang="en-US" sz="2200" dirty="0" smtClean="0"/>
              <a:t> </a:t>
            </a:r>
            <a:r>
              <a:rPr lang="en-US" sz="2200" dirty="0" err="1" smtClean="0"/>
              <a:t>keuangan</a:t>
            </a:r>
            <a:endParaRPr lang="en-US" sz="2200" dirty="0" smtClean="0"/>
          </a:p>
          <a:p>
            <a:endParaRPr lang="id-ID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325</Words>
  <Application>Microsoft Office PowerPoint</Application>
  <PresentationFormat>On-screen Show (4:3)</PresentationFormat>
  <Paragraphs>58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PERENCANAAN KEGIATAN PR</vt:lpstr>
      <vt:lpstr>Strategi Perencanaan PR</vt:lpstr>
      <vt:lpstr>Klasifikasi &amp; Konsepsi Perencanaan Kerja PR </vt:lpstr>
      <vt:lpstr>Klasifikasi &amp; Konsepsi Perencanaan Kerja PR </vt:lpstr>
      <vt:lpstr>Klasifikasi &amp; Konsepsi Perencanaan Kerja PR </vt:lpstr>
      <vt:lpstr>Pengertian Perencanaan Kerja PR</vt:lpstr>
      <vt:lpstr>PowerPoint Presentation</vt:lpstr>
      <vt:lpstr>Langkah-langkah menyusun Rencana Program PR</vt:lpstr>
      <vt:lpstr>PowerPoint Presentation</vt:lpstr>
      <vt:lpstr>Langkah-langkah menyusun Rencana Program PR</vt:lpstr>
      <vt:lpstr>SWOT ANALYSIS</vt:lpstr>
      <vt:lpstr>PEST ANALYSIS</vt:lpstr>
      <vt:lpstr>Pola Sistematik Rencana Program Kerja PR</vt:lpstr>
      <vt:lpstr>PowerPoint Presentation</vt:lpstr>
      <vt:lpstr>Manfaat Perencanaan Program Kerja PR</vt:lpstr>
      <vt:lpstr>Manfaat Perencanaan Program Kerja PR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KEGIATAN PR</dc:title>
  <dc:creator>user</dc:creator>
  <cp:lastModifiedBy>May</cp:lastModifiedBy>
  <cp:revision>4</cp:revision>
  <dcterms:created xsi:type="dcterms:W3CDTF">2013-11-28T03:11:12Z</dcterms:created>
  <dcterms:modified xsi:type="dcterms:W3CDTF">2015-04-28T06:11:09Z</dcterms:modified>
</cp:coreProperties>
</file>