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8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0" r:id="rId41"/>
    <p:sldId id="301" r:id="rId42"/>
    <p:sldId id="302" r:id="rId43"/>
    <p:sldId id="303" r:id="rId44"/>
    <p:sldId id="304" r:id="rId45"/>
    <p:sldId id="305" r:id="rId46"/>
    <p:sldId id="309" r:id="rId47"/>
    <p:sldId id="310" r:id="rId48"/>
    <p:sldId id="311" r:id="rId49"/>
    <p:sldId id="31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BB84-000C-47DF-91D3-83E15B014BB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EFA0E-5829-46E6-AEE0-7686DC76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F122C-983D-49D3-ABF2-C8194A5F24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BB080-0223-404F-8B92-BEEF7222587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DNA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direkayasa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gen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inginkan</a:t>
            </a:r>
            <a:r>
              <a:rPr lang="en-US" dirty="0"/>
              <a:t> </a:t>
            </a:r>
            <a:r>
              <a:rPr lang="en-US" dirty="0" err="1"/>
              <a:t>diinjeksikan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pronukleus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domba</a:t>
            </a:r>
            <a:r>
              <a:rPr lang="en-US" dirty="0"/>
              <a:t>. </a:t>
            </a:r>
            <a:r>
              <a:rPr lang="en-US" dirty="0" err="1"/>
              <a:t>Ibu</a:t>
            </a:r>
            <a:r>
              <a:rPr lang="en-US" baseline="0" dirty="0"/>
              <a:t> </a:t>
            </a:r>
            <a:r>
              <a:rPr lang="en-US" baseline="0" dirty="0" err="1"/>
              <a:t>domba</a:t>
            </a:r>
            <a:r>
              <a:rPr lang="en-US" baseline="0" dirty="0"/>
              <a:t> </a:t>
            </a:r>
            <a:r>
              <a:rPr lang="en-US" baseline="0" dirty="0" err="1"/>
              <a:t>tersebut</a:t>
            </a:r>
            <a:r>
              <a:rPr lang="en-US" baseline="0" dirty="0"/>
              <a:t> </a:t>
            </a:r>
            <a:r>
              <a:rPr lang="en-US" baseline="0" dirty="0" err="1"/>
              <a:t>kemudian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melahirkan</a:t>
            </a:r>
            <a:r>
              <a:rPr lang="en-US" baseline="0" dirty="0"/>
              <a:t> </a:t>
            </a:r>
            <a:r>
              <a:rPr lang="en-US" baseline="0" dirty="0" err="1"/>
              <a:t>domba</a:t>
            </a:r>
            <a:r>
              <a:rPr lang="en-US" baseline="0" dirty="0"/>
              <a:t> </a:t>
            </a:r>
            <a:r>
              <a:rPr lang="en-US" baseline="0" dirty="0" err="1"/>
              <a:t>transgenik</a:t>
            </a:r>
            <a:r>
              <a:rPr lang="en-US" baseline="0" dirty="0"/>
              <a:t> yang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mengekspresikan</a:t>
            </a:r>
            <a:r>
              <a:rPr lang="en-US" baseline="0" dirty="0"/>
              <a:t> gen yang </a:t>
            </a:r>
            <a:r>
              <a:rPr lang="en-US" baseline="0" dirty="0" err="1"/>
              <a:t>kita</a:t>
            </a:r>
            <a:r>
              <a:rPr lang="en-US" baseline="0" dirty="0"/>
              <a:t> </a:t>
            </a:r>
            <a:r>
              <a:rPr lang="en-US" baseline="0" dirty="0" err="1"/>
              <a:t>sisipkan</a:t>
            </a:r>
            <a:r>
              <a:rPr lang="en-US" baseline="0" dirty="0"/>
              <a:t>. Gen </a:t>
            </a:r>
            <a:r>
              <a:rPr lang="en-US" baseline="0" dirty="0" err="1"/>
              <a:t>tersebut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terekspresi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jaringan</a:t>
            </a:r>
            <a:r>
              <a:rPr lang="en-US" baseline="0" dirty="0"/>
              <a:t> </a:t>
            </a:r>
            <a:r>
              <a:rPr lang="en-US" baseline="0" dirty="0" err="1"/>
              <a:t>mamay</a:t>
            </a:r>
            <a:r>
              <a:rPr lang="en-US" baseline="0" dirty="0"/>
              <a:t>. </a:t>
            </a:r>
            <a:r>
              <a:rPr lang="en-US" baseline="0" dirty="0" err="1"/>
              <a:t>Sehingga</a:t>
            </a:r>
            <a:r>
              <a:rPr lang="en-US" baseline="0" dirty="0"/>
              <a:t> </a:t>
            </a:r>
            <a:r>
              <a:rPr lang="en-US" baseline="0" dirty="0" err="1"/>
              <a:t>ketika</a:t>
            </a:r>
            <a:r>
              <a:rPr lang="en-US" baseline="0" dirty="0"/>
              <a:t> </a:t>
            </a:r>
            <a:r>
              <a:rPr lang="en-US" baseline="0" dirty="0" err="1"/>
              <a:t>domba</a:t>
            </a:r>
            <a:r>
              <a:rPr lang="en-US" baseline="0" dirty="0"/>
              <a:t> </a:t>
            </a:r>
            <a:r>
              <a:rPr lang="en-US" baseline="0" dirty="0" err="1"/>
              <a:t>tersebut</a:t>
            </a:r>
            <a:r>
              <a:rPr lang="en-US" baseline="0" dirty="0"/>
              <a:t> </a:t>
            </a:r>
            <a:r>
              <a:rPr lang="en-US" baseline="0" dirty="0" err="1"/>
              <a:t>diperah</a:t>
            </a:r>
            <a:r>
              <a:rPr lang="en-US" baseline="0" dirty="0"/>
              <a:t> air </a:t>
            </a:r>
            <a:r>
              <a:rPr lang="en-US" baseline="0" dirty="0" err="1"/>
              <a:t>susunya</a:t>
            </a:r>
            <a:r>
              <a:rPr lang="en-US" baseline="0" dirty="0"/>
              <a:t> </a:t>
            </a:r>
            <a:r>
              <a:rPr lang="en-US" baseline="0" dirty="0" err="1"/>
              <a:t>maka</a:t>
            </a:r>
            <a:r>
              <a:rPr lang="en-US" baseline="0" dirty="0"/>
              <a:t> </a:t>
            </a:r>
            <a:r>
              <a:rPr lang="en-US" baseline="0" dirty="0" err="1"/>
              <a:t>susu</a:t>
            </a:r>
            <a:r>
              <a:rPr lang="en-US" baseline="0" dirty="0"/>
              <a:t> yang </a:t>
            </a:r>
            <a:r>
              <a:rPr lang="en-US" baseline="0" dirty="0" err="1"/>
              <a:t>dikeluarkan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menghasilkan</a:t>
            </a:r>
            <a:r>
              <a:rPr lang="en-US" baseline="0" dirty="0"/>
              <a:t> protein gen yang </a:t>
            </a:r>
            <a:r>
              <a:rPr lang="en-US" baseline="0" dirty="0" err="1"/>
              <a:t>kita</a:t>
            </a:r>
            <a:r>
              <a:rPr lang="en-US" baseline="0" dirty="0"/>
              <a:t> </a:t>
            </a:r>
            <a:r>
              <a:rPr lang="en-US" baseline="0" dirty="0" err="1"/>
              <a:t>sisipkan</a:t>
            </a:r>
            <a:r>
              <a:rPr lang="en-US" baseline="0" dirty="0"/>
              <a:t>. </a:t>
            </a:r>
            <a:r>
              <a:rPr lang="en-US" baseline="0" dirty="0" err="1"/>
              <a:t>Langkah</a:t>
            </a:r>
            <a:r>
              <a:rPr lang="en-US" baseline="0" dirty="0"/>
              <a:t> </a:t>
            </a:r>
            <a:r>
              <a:rPr lang="en-US" baseline="0" dirty="0" err="1"/>
              <a:t>selanjutnya</a:t>
            </a:r>
            <a:r>
              <a:rPr lang="en-US" baseline="0" dirty="0"/>
              <a:t> </a:t>
            </a:r>
            <a:r>
              <a:rPr lang="en-US" baseline="0" dirty="0" err="1"/>
              <a:t>dilakukan</a:t>
            </a:r>
            <a:r>
              <a:rPr lang="en-US" baseline="0" dirty="0"/>
              <a:t> </a:t>
            </a:r>
            <a:r>
              <a:rPr lang="en-US" baseline="0" dirty="0" err="1"/>
              <a:t>purifikasi</a:t>
            </a:r>
            <a:r>
              <a:rPr lang="en-US" baseline="0" dirty="0"/>
              <a:t> </a:t>
            </a:r>
            <a:r>
              <a:rPr lang="en-US" baseline="0" dirty="0" err="1"/>
              <a:t>sehingga</a:t>
            </a:r>
            <a:r>
              <a:rPr lang="en-US" baseline="0" dirty="0"/>
              <a:t> </a:t>
            </a:r>
            <a:r>
              <a:rPr lang="en-US" baseline="0" dirty="0" err="1"/>
              <a:t>didapatkan</a:t>
            </a:r>
            <a:r>
              <a:rPr lang="en-US" baseline="0" dirty="0"/>
              <a:t> pure </a:t>
            </a:r>
            <a:r>
              <a:rPr lang="en-US" baseline="0" dirty="0" err="1"/>
              <a:t>hasil</a:t>
            </a:r>
            <a:r>
              <a:rPr lang="en-US" baseline="0" dirty="0"/>
              <a:t> gen yang </a:t>
            </a:r>
            <a:r>
              <a:rPr lang="en-US" baseline="0" dirty="0" err="1"/>
              <a:t>kita</a:t>
            </a:r>
            <a:r>
              <a:rPr lang="en-US" baseline="0" dirty="0"/>
              <a:t> </a:t>
            </a:r>
            <a:r>
              <a:rPr lang="en-US" baseline="0" dirty="0" err="1"/>
              <a:t>inginkan</a:t>
            </a:r>
            <a:r>
              <a:rPr lang="en-US" baseline="0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8444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AD2FF-012C-46D8-B9FF-5786CFE56D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4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7630A-4EEF-4A1C-A2CF-2A36D4A688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6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D7D97-B5A1-48CA-9327-0B466F10D25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2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A9C99-0F20-4EF1-AC37-59320CC3ABC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6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3F07-9C6A-4193-9DFB-BB840D1DD1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7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1CCBC-EE3B-4AEF-89CD-D4DD849D2E3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4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2A551-B019-4887-8F23-2E2FEF10FB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13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8E004-630C-46D7-BDDE-9811123490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73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257A7-696F-48AA-84F4-F17FAA47FA4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C18A4-311C-43B3-B805-A6AB56ADB74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51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d-ID" altLang="en-US"/>
              <a:t>Setiap sel  mempunyai metode berbeda untuk cara menumbuhkannya, diperlukan optimasi untuk mendapatkan pertumbuhan optimal</a:t>
            </a: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95FFDE-32D1-4622-B48F-A6A1307C6635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76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97DA69-630D-455E-8840-A8BDE359E64A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6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altLang="en-US"/>
              <a:t>Pemeliharaan sel sangat berbeda beda tergantung tipe sel, perlu diperhatikan aspek biosafetynya seperti sel IHV atau sel normal</a:t>
            </a:r>
            <a:endParaRPr lang="en-US" alt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D6FFFA-51FE-4CD5-A583-6CE4B7134830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2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00201-4587-40C4-A7B9-73BEBCE46F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8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95385-7FEF-4C02-9DE6-E200125D17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2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A5B12-4D24-49EA-8EF4-A603934DA1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6A99A-735B-4A76-A73D-CA3C7DCE7C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5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4F492-4EA9-4622-A282-EEDA2D9581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9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33BA6-1A0C-42A0-981E-C509DF31668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6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FED78-1247-40F3-B47C-640DE4985E9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0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5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91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0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F5D96AF-E970-405D-883B-55F9F9155FB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171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1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16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8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44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5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077B-05DB-4616-8AE2-0C3ABA755018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FAF7-2C1E-4C37-981B-E7D21371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44278" y="2725876"/>
            <a:ext cx="5446644" cy="23876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Biologi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Sel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Pertemuan</a:t>
            </a:r>
            <a:r>
              <a:rPr lang="en-US" sz="2400" dirty="0">
                <a:solidFill>
                  <a:schemeClr val="bg1"/>
                </a:solidFill>
              </a:rPr>
              <a:t> I : </a:t>
            </a:r>
            <a:r>
              <a:rPr lang="en-US" sz="2400" dirty="0" err="1">
                <a:solidFill>
                  <a:schemeClr val="bg1"/>
                </a:solidFill>
              </a:rPr>
              <a:t>Evolusi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: Aroem Naroeni, DEA, PhD</a:t>
            </a:r>
          </a:p>
        </p:txBody>
      </p:sp>
    </p:spTree>
    <p:extLst>
      <p:ext uri="{BB962C8B-B14F-4D97-AF65-F5344CB8AC3E}">
        <p14:creationId xmlns:p14="http://schemas.microsoft.com/office/powerpoint/2010/main" val="319169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0868"/>
            <a:ext cx="10058400" cy="1295400"/>
          </a:xfrm>
        </p:spPr>
        <p:txBody>
          <a:bodyPr/>
          <a:lstStyle/>
          <a:p>
            <a:r>
              <a:rPr lang="en-US" dirty="0"/>
              <a:t>3. Anthony van Leeuwenhoek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1"/>
            <a:ext cx="3962400" cy="3843337"/>
          </a:xfrm>
        </p:spPr>
        <p:txBody>
          <a:bodyPr/>
          <a:lstStyle/>
          <a:p>
            <a:pPr marL="763588" lvl="1" indent="-419100">
              <a:buFont typeface="Wingdings" pitchFamily="2" charset="2"/>
              <a:buAutoNum type="alphaUcPeriod"/>
            </a:pPr>
            <a:r>
              <a:rPr lang="en-US" dirty="0" err="1"/>
              <a:t>Mengkonstruksi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pembesaran</a:t>
            </a:r>
            <a:r>
              <a:rPr lang="en-US" dirty="0"/>
              <a:t> &gt; 100 kali</a:t>
            </a:r>
          </a:p>
          <a:p>
            <a:pPr marL="763588" lvl="1" indent="-419100">
              <a:buFont typeface="Wingdings" pitchFamily="2" charset="2"/>
              <a:buAutoNum type="alphaUcPeriod"/>
            </a:pP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bakteria</a:t>
            </a:r>
            <a:r>
              <a:rPr lang="en-US" dirty="0"/>
              <a:t>, algae &amp; </a:t>
            </a:r>
            <a:r>
              <a:rPr lang="en-US" dirty="0" err="1"/>
              <a:t>spirogira</a:t>
            </a:r>
            <a:endParaRPr lang="en-US" dirty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6964" y="1719263"/>
            <a:ext cx="4033837" cy="4411662"/>
          </a:xfrm>
        </p:spPr>
        <p:txBody>
          <a:bodyPr/>
          <a:lstStyle/>
          <a:p>
            <a:endParaRPr lang="en-US" sz="2600"/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4800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9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4643" y="281609"/>
            <a:ext cx="10641496" cy="5410200"/>
          </a:xfrm>
        </p:spPr>
        <p:txBody>
          <a:bodyPr>
            <a:normAutofit/>
          </a:bodyPr>
          <a:lstStyle/>
          <a:p>
            <a:pPr algn="l" eaLnBrk="1" hangingPunct="1"/>
            <a:br>
              <a:rPr lang="id-ID" sz="2800" dirty="0">
                <a:latin typeface="Comic Sans MS" pitchFamily="66" charset="0"/>
              </a:rPr>
            </a:br>
            <a:r>
              <a:rPr lang="en-US" sz="2800" b="1" dirty="0">
                <a:latin typeface="Calibri" panose="020F0502020204030204" pitchFamily="34" charset="0"/>
                <a:sym typeface="Symbol" pitchFamily="18" charset="2"/>
              </a:rPr>
              <a:t>Anthony van Leeuwenhoek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(1668)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mengkonstruksi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mikroskop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I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mengamati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air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kolam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organisme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uniseluler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				 (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bakteri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protozoa)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melihat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nukleus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preparat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darah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ikan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salmon.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Dapat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membedakan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dalam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berbagai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bentuk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morfologi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pengamatan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deskriptif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tentang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sel.</a:t>
            </a:r>
          </a:p>
        </p:txBody>
      </p:sp>
    </p:spTree>
    <p:extLst>
      <p:ext uri="{BB962C8B-B14F-4D97-AF65-F5344CB8AC3E}">
        <p14:creationId xmlns:p14="http://schemas.microsoft.com/office/powerpoint/2010/main" val="289964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N1996"/>
          <p:cNvPicPr>
            <a:picLocks noChangeAspect="1" noChangeArrowheads="1"/>
          </p:cNvPicPr>
          <p:nvPr/>
        </p:nvPicPr>
        <p:blipFill rotWithShape="1">
          <a:blip r:embed="rId3" cstate="print"/>
          <a:srcRect t="5308"/>
          <a:stretch/>
        </p:blipFill>
        <p:spPr bwMode="auto">
          <a:xfrm>
            <a:off x="6192078" y="1207532"/>
            <a:ext cx="5509591" cy="49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11696" y="234894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itchFamily="66" charset="0"/>
                <a:sym typeface="Symbol" pitchFamily="18" charset="2"/>
              </a:rPr>
              <a:t>Mikroskop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Anthony van Leeuwenhoek (1668)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2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5" y="990600"/>
            <a:ext cx="35814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990600"/>
            <a:ext cx="5168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Mathias </a:t>
            </a:r>
            <a:r>
              <a:rPr lang="en-US" sz="2000" dirty="0" err="1"/>
              <a:t>Schleiden</a:t>
            </a:r>
            <a:r>
              <a:rPr lang="en-US" sz="2000" dirty="0"/>
              <a:t> (1838) &amp; Theodore Schwann (1839) </a:t>
            </a:r>
            <a:r>
              <a:rPr lang="en-US" sz="2000" dirty="0" err="1"/>
              <a:t>mengemukakan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makhluk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(</a:t>
            </a:r>
            <a:r>
              <a:rPr lang="en-US" sz="2000" dirty="0" err="1"/>
              <a:t>tumbuhan</a:t>
            </a:r>
            <a:r>
              <a:rPr lang="en-US" sz="2000" dirty="0"/>
              <a:t> &amp;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hewan</a:t>
            </a:r>
            <a:r>
              <a:rPr lang="en-US" sz="2000" dirty="0"/>
              <a:t>)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yang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</a:p>
          <a:p>
            <a:r>
              <a:rPr lang="en-US" sz="2000" dirty="0"/>
              <a:t>  unit </a:t>
            </a:r>
            <a:r>
              <a:rPr lang="en-US" sz="2000" dirty="0" err="1"/>
              <a:t>terkecilnya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</a:p>
          <a:p>
            <a:r>
              <a:rPr lang="en-US" sz="2000" dirty="0"/>
              <a:t>  independent,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berperan</a:t>
            </a:r>
            <a:r>
              <a:rPr lang="en-US" sz="2000" dirty="0"/>
              <a:t>  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integral </a:t>
            </a:r>
            <a:r>
              <a:rPr lang="en-US" sz="2000" dirty="0" err="1"/>
              <a:t>makhluk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905000" y="5029201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Rudolf Virchow (1858),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(</a:t>
            </a:r>
            <a:r>
              <a:rPr lang="en-US" dirty="0" err="1"/>
              <a:t>makhluk</a:t>
            </a:r>
            <a:r>
              <a:rPr lang="en-US" dirty="0"/>
              <a:t>)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(</a:t>
            </a:r>
            <a:r>
              <a:rPr lang="en-US" dirty="0" err="1"/>
              <a:t>makhluk</a:t>
            </a:r>
            <a:r>
              <a:rPr lang="en-US" dirty="0"/>
              <a:t>) </a:t>
            </a:r>
            <a:r>
              <a:rPr lang="en-US" dirty="0" err="1"/>
              <a:t>sebelumnya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6477000"/>
          </a:xfrm>
        </p:spPr>
        <p:txBody>
          <a:bodyPr>
            <a:normAutofit/>
          </a:bodyPr>
          <a:lstStyle/>
          <a:p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1880 – Louis Pasteur </a:t>
            </a:r>
            <a:r>
              <a:rPr lang="en-US" sz="2800" dirty="0" err="1">
                <a:latin typeface="Calibri" panose="020F0502020204030204" pitchFamily="34" charset="0"/>
              </a:rPr>
              <a:t>melakukan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experimen</a:t>
            </a:r>
            <a:r>
              <a:rPr lang="en-US" sz="2800" dirty="0">
                <a:latin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       </a:t>
            </a:r>
            <a:r>
              <a:rPr lang="en-US" sz="2800" dirty="0" err="1">
                <a:latin typeface="Calibri" panose="020F0502020204030204" pitchFamily="34" charset="0"/>
              </a:rPr>
              <a:t>mikrobiologi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menentang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teori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vitalisme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    - Robert Koch </a:t>
            </a:r>
            <a:r>
              <a:rPr lang="en-US" sz="2800" dirty="0" err="1">
                <a:latin typeface="Calibri" panose="020F0502020204030204" pitchFamily="34" charset="0"/>
              </a:rPr>
              <a:t>mengkultur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bakteri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pada</a:t>
            </a:r>
            <a:r>
              <a:rPr lang="en-US" sz="2800" dirty="0">
                <a:latin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       media agar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Teori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vitalisme</a:t>
            </a:r>
            <a:r>
              <a:rPr lang="en-US" sz="2800" dirty="0">
                <a:latin typeface="Calibri" panose="020F0502020204030204" pitchFamily="34" charset="0"/>
              </a:rPr>
              <a:t> : </a:t>
            </a:r>
            <a:r>
              <a:rPr lang="en-US" sz="2800" dirty="0" err="1">
                <a:latin typeface="Calibri" panose="020F0502020204030204" pitchFamily="34" charset="0"/>
              </a:rPr>
              <a:t>Penjabaran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mengenai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perbedaan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organik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anorganik</a:t>
            </a:r>
            <a:r>
              <a:rPr lang="en-US" sz="2800" dirty="0">
                <a:latin typeface="Calibri" panose="020F0502020204030204" pitchFamily="34" charset="0"/>
              </a:rPr>
              <a:t> . </a:t>
            </a:r>
            <a:r>
              <a:rPr lang="en-US" sz="2800" dirty="0" err="1">
                <a:latin typeface="Calibri" panose="020F0502020204030204" pitchFamily="34" charset="0"/>
              </a:rPr>
              <a:t>Materi</a:t>
            </a:r>
            <a:r>
              <a:rPr lang="en-US" sz="2800" dirty="0">
                <a:latin typeface="Calibri" panose="020F0502020204030204" pitchFamily="34" charset="0"/>
              </a:rPr>
              <a:t> organic </a:t>
            </a:r>
            <a:r>
              <a:rPr lang="en-US" sz="2800" dirty="0" err="1">
                <a:latin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mengandung</a:t>
            </a:r>
            <a:r>
              <a:rPr lang="en-US" sz="2800" dirty="0">
                <a:latin typeface="Calibri" panose="020F0502020204030204" pitchFamily="34" charset="0"/>
              </a:rPr>
              <a:t> “vital force” </a:t>
            </a:r>
            <a:r>
              <a:rPr lang="en-US" sz="2800" dirty="0" err="1">
                <a:latin typeface="Calibri" panose="020F0502020204030204" pitchFamily="34" charset="0"/>
              </a:rPr>
              <a:t>kehidupan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thumb/f/f6/Tableau_Louis_Pasteur.jpg/220px-Tableau_Louis_Past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496" y="-112644"/>
            <a:ext cx="29718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3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61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/>
            <a:br>
              <a:rPr lang="en-US" sz="3200" dirty="0">
                <a:latin typeface="Comic Sans MS" pitchFamily="66" charset="0"/>
                <a:sym typeface="Symbol" pitchFamily="18" charset="2"/>
              </a:rPr>
            </a:br>
            <a:br>
              <a:rPr lang="en-US" sz="3200" dirty="0">
                <a:latin typeface="Comic Sans MS" pitchFamily="66" charset="0"/>
                <a:sym typeface="Symbol" pitchFamily="18" charset="2"/>
              </a:rPr>
            </a:b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1822 – 1884,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Gregor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Mendel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menjelaskan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bahwa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sifat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/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karakter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makhluk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hidup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dibawa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dalam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bentuk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materi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berpasangan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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pasangan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tersebut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bersegregasi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membentuk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pasangan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baru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generasi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berikutnya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secara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random.</a:t>
            </a:r>
            <a:br>
              <a:rPr lang="en-US" sz="32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32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3200" dirty="0" err="1">
                <a:latin typeface="Calibri" panose="020F0502020204030204" pitchFamily="34" charset="0"/>
              </a:rPr>
              <a:t>Materi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genetik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menempati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lokasi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tertentu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pada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khromosom</a:t>
            </a:r>
            <a:r>
              <a:rPr lang="en-US" sz="3200" dirty="0">
                <a:latin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</a:rPr>
              <a:t>lokus</a:t>
            </a:r>
            <a:r>
              <a:rPr lang="en-US" sz="3200" dirty="0">
                <a:latin typeface="Calibri" panose="020F0502020204030204" pitchFamily="34" charset="0"/>
              </a:rPr>
              <a:t>) </a:t>
            </a:r>
            <a:r>
              <a:rPr lang="en-US" sz="3200" dirty="0" err="1">
                <a:latin typeface="Calibri" panose="020F0502020204030204" pitchFamily="34" charset="0"/>
              </a:rPr>
              <a:t>dijelaskan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oleh</a:t>
            </a:r>
            <a:r>
              <a:rPr lang="en-US" sz="3200" dirty="0">
                <a:latin typeface="Calibri" panose="020F0502020204030204" pitchFamily="34" charset="0"/>
              </a:rPr>
              <a:t> Barbara McClintock (1931).</a:t>
            </a:r>
            <a:br>
              <a:rPr lang="en-US" sz="3200" dirty="0">
                <a:latin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6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sz="3200" dirty="0" err="1">
                <a:latin typeface="Calibri" panose="020F0502020204030204" pitchFamily="34" charset="0"/>
              </a:rPr>
              <a:t>Materi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genetik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</a:rPr>
              <a:t> DNA yang </a:t>
            </a:r>
            <a:r>
              <a:rPr lang="en-US" sz="3200" dirty="0" err="1">
                <a:latin typeface="Calibri" panose="020F0502020204030204" pitchFamily="34" charset="0"/>
              </a:rPr>
              <a:t>membawa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informasi</a:t>
            </a:r>
            <a:r>
              <a:rPr lang="en-US" sz="3200" dirty="0">
                <a:latin typeface="Calibri" panose="020F0502020204030204" pitchFamily="34" charset="0"/>
              </a:rPr>
              <a:t> &amp; </a:t>
            </a:r>
            <a:r>
              <a:rPr lang="en-US" sz="3200" dirty="0" err="1">
                <a:latin typeface="Calibri" panose="020F0502020204030204" pitchFamily="34" charset="0"/>
              </a:rPr>
              <a:t>ditransmisikan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dari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generasi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generasi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diekspresikan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menjadi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fenotip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dijelaskan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oleh</a:t>
            </a:r>
            <a:r>
              <a:rPr lang="en-US" sz="3200" dirty="0">
                <a:latin typeface="Calibri" panose="020F0502020204030204" pitchFamily="34" charset="0"/>
              </a:rPr>
              <a:t> Avery McLeod &amp; </a:t>
            </a:r>
            <a:r>
              <a:rPr lang="en-US" sz="3200" dirty="0" err="1">
                <a:latin typeface="Calibri" panose="020F0502020204030204" pitchFamily="34" charset="0"/>
              </a:rPr>
              <a:t>McCarry</a:t>
            </a:r>
            <a:r>
              <a:rPr lang="en-US" sz="3200" dirty="0">
                <a:latin typeface="Calibri" panose="020F0502020204030204" pitchFamily="34" charset="0"/>
              </a:rPr>
              <a:t> (1944).</a:t>
            </a:r>
            <a:br>
              <a:rPr lang="en-US" sz="3200" dirty="0">
                <a:latin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 err="1">
                <a:latin typeface="Calibri" panose="020F0502020204030204" pitchFamily="34" charset="0"/>
              </a:rPr>
              <a:t>Struktur</a:t>
            </a:r>
            <a:r>
              <a:rPr lang="en-US" sz="3200" dirty="0">
                <a:latin typeface="Calibri" panose="020F0502020204030204" pitchFamily="34" charset="0"/>
              </a:rPr>
              <a:t> DNA </a:t>
            </a:r>
            <a:r>
              <a:rPr lang="en-US" sz="3200" dirty="0" err="1">
                <a:latin typeface="Calibri" panose="020F0502020204030204" pitchFamily="34" charset="0"/>
              </a:rPr>
              <a:t>diformulasikan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oleh</a:t>
            </a:r>
            <a:r>
              <a:rPr lang="en-US" sz="3200" dirty="0">
                <a:latin typeface="Calibri" panose="020F0502020204030204" pitchFamily="34" charset="0"/>
              </a:rPr>
              <a:t> Watson &amp; Crick (1953) </a:t>
            </a:r>
            <a:r>
              <a:rPr lang="en-US" sz="3200" dirty="0" err="1">
                <a:latin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</a:rPr>
              <a:t> X-ray diffraction analysis. </a:t>
            </a:r>
            <a:r>
              <a:rPr lang="en-US" sz="3200" dirty="0" err="1">
                <a:latin typeface="Calibri" panose="020F0502020204030204" pitchFamily="34" charset="0"/>
              </a:rPr>
              <a:t>Penemuan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struktur</a:t>
            </a:r>
            <a:r>
              <a:rPr lang="en-US" sz="3200" dirty="0">
                <a:latin typeface="Calibri" panose="020F0502020204030204" pitchFamily="34" charset="0"/>
              </a:rPr>
              <a:t> DNA </a:t>
            </a:r>
            <a:r>
              <a:rPr lang="en-US" sz="3200" dirty="0" err="1">
                <a:latin typeface="Calibri" panose="020F0502020204030204" pitchFamily="34" charset="0"/>
              </a:rPr>
              <a:t>memungkinkan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penemuan</a:t>
            </a:r>
            <a:r>
              <a:rPr lang="en-US" sz="3200" dirty="0">
                <a:latin typeface="Calibri" panose="020F0502020204030204" pitchFamily="34" charset="0"/>
              </a:rPr>
              <a:t> &amp; </a:t>
            </a:r>
            <a:r>
              <a:rPr lang="en-US" sz="3200" dirty="0" err="1">
                <a:latin typeface="Calibri" panose="020F0502020204030204" pitchFamily="34" charset="0"/>
              </a:rPr>
              <a:t>pengemb</a:t>
            </a:r>
            <a:r>
              <a:rPr lang="id-ID" sz="3200" dirty="0">
                <a:latin typeface="Calibri" panose="020F0502020204030204" pitchFamily="34" charset="0"/>
              </a:rPr>
              <a:t>a</a:t>
            </a:r>
            <a:r>
              <a:rPr lang="en-US" sz="3200" dirty="0" err="1">
                <a:latin typeface="Calibri" panose="020F0502020204030204" pitchFamily="34" charset="0"/>
              </a:rPr>
              <a:t>ngan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teknologi</a:t>
            </a:r>
            <a:r>
              <a:rPr lang="en-US" sz="3200" dirty="0">
                <a:latin typeface="Calibri" panose="020F0502020204030204" pitchFamily="34" charset="0"/>
              </a:rPr>
              <a:t>/</a:t>
            </a:r>
            <a:r>
              <a:rPr lang="en-US" sz="3200" dirty="0" err="1">
                <a:latin typeface="Calibri" panose="020F0502020204030204" pitchFamily="34" charset="0"/>
              </a:rPr>
              <a:t>rekayasa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dibidang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biologi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molekuler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didukung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oleh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kemajuan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ilmu-ilmu</a:t>
            </a:r>
            <a:r>
              <a:rPr lang="en-US" sz="3200" dirty="0">
                <a:latin typeface="Calibri" panose="020F0502020204030204" pitchFamily="34" charset="0"/>
              </a:rPr>
              <a:t> lain </a:t>
            </a:r>
            <a:r>
              <a:rPr lang="en-US" sz="3200" dirty="0" err="1">
                <a:latin typeface="Calibri" panose="020F0502020204030204" pitchFamily="34" charset="0"/>
              </a:rPr>
              <a:t>seperti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fisika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kimia</a:t>
            </a:r>
            <a:r>
              <a:rPr lang="en-US" sz="32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91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CN1999"/>
          <p:cNvPicPr>
            <a:picLocks noChangeAspect="1" noChangeArrowheads="1"/>
          </p:cNvPicPr>
          <p:nvPr/>
        </p:nvPicPr>
        <p:blipFill>
          <a:blip r:embed="rId3" cstate="print">
            <a:lum bright="6000" contrast="48000"/>
          </a:blip>
          <a:srcRect l="18182" r="24243" b="4404"/>
          <a:stretch>
            <a:fillRect/>
          </a:stretch>
        </p:blipFill>
        <p:spPr bwMode="auto">
          <a:xfrm>
            <a:off x="3048001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90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sz="3200" dirty="0" err="1">
                <a:latin typeface="Calibri" panose="020F0502020204030204" pitchFamily="34" charset="0"/>
              </a:rPr>
              <a:t>Jumlah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khromosom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manusia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</a:rPr>
              <a:t> 46 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(22 </a:t>
            </a:r>
            <a:r>
              <a:rPr lang="en-US" sz="3200" dirty="0" err="1">
                <a:latin typeface="Calibri" panose="020F0502020204030204" pitchFamily="34" charset="0"/>
              </a:rPr>
              <a:t>pasang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autosom</a:t>
            </a:r>
            <a:r>
              <a:rPr lang="en-US" sz="3200" dirty="0">
                <a:latin typeface="Calibri" panose="020F0502020204030204" pitchFamily="34" charset="0"/>
              </a:rPr>
              <a:t> + 2 </a:t>
            </a:r>
            <a:r>
              <a:rPr lang="en-US" sz="3200" dirty="0" err="1">
                <a:latin typeface="Calibri" panose="020F0502020204030204" pitchFamily="34" charset="0"/>
              </a:rPr>
              <a:t>khromosom</a:t>
            </a:r>
            <a:r>
              <a:rPr lang="en-US" sz="3200" dirty="0">
                <a:latin typeface="Calibri" panose="020F0502020204030204" pitchFamily="34" charset="0"/>
              </a:rPr>
              <a:t> sex)  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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dibuktikan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oleh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Tjio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 &amp; 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Levan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(1962).</a:t>
            </a:r>
            <a:br>
              <a:rPr lang="en-US" sz="3200" dirty="0">
                <a:latin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1980 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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sekarang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 era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rekayasa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dengan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mengaplikasikan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bioteknologi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untuk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mengubah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memanipulasi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sistem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hidup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tingkat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molekul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atau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organisme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untuk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memperoleh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manfaat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sebesar-besarnya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bagi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kepentingan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Symbol" pitchFamily="18" charset="2"/>
              </a:rPr>
              <a:t>manusia</a:t>
            </a:r>
            <a:r>
              <a:rPr lang="en-US" sz="32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32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3200" dirty="0">
                <a:latin typeface="Comic Sans MS" pitchFamily="66" charset="0"/>
                <a:sym typeface="Symbol" pitchFamily="18" charset="2"/>
              </a:rPr>
            </a:br>
            <a:endParaRPr lang="en-US" sz="3200" dirty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305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834886" y="152400"/>
            <a:ext cx="10774017" cy="67056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Wingdings" panose="05000000000000000000" pitchFamily="2" charset="2"/>
              <a:buChar char="§"/>
            </a:pPr>
            <a:br>
              <a:rPr lang="en-US" sz="2800" dirty="0">
                <a:latin typeface="Comic Sans MS" pitchFamily="66" charset="0"/>
              </a:rPr>
            </a:br>
            <a:br>
              <a:rPr lang="en-US" sz="2800" dirty="0">
                <a:latin typeface="Comic Sans MS" pitchFamily="66" charset="0"/>
              </a:rPr>
            </a:b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Sejarah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evolusi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sel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: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Sejarah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dimulainya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kehidupan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(di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bumi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dibuat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asumsi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spekulasi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sedikit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sekali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bukti-bukti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konkrit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reproducible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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dapat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dianalisa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kembali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di lab/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lapangan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</a:b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</a:b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Kehidupan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dimulai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± 3,8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miljar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tahun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lalu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 750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milyar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tahun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sesudah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bumi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exist (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terbentuk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).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</a:b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</a:b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Bumi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dalam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keadaan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sangat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tidak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stabil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: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banyak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gunung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api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gempa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tektonik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gelombang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laut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besar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&amp;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intensitas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tinggi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dll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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memediasi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reaksi-reaksi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alamiah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tertentu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.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</a:br>
            <a:br>
              <a:rPr lang="en-US" sz="2800" dirty="0">
                <a:latin typeface="Comic Sans MS" pitchFamily="66" charset="0"/>
                <a:sym typeface="Symbol" pitchFamily="18" charset="2"/>
              </a:rPr>
            </a:b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2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N2001"/>
          <p:cNvPicPr>
            <a:picLocks noChangeAspect="1" noChangeArrowheads="1"/>
          </p:cNvPicPr>
          <p:nvPr/>
        </p:nvPicPr>
        <p:blipFill>
          <a:blip r:embed="rId3" cstate="print">
            <a:lum bright="-6000" contrast="11000"/>
          </a:blip>
          <a:srcRect l="2753" r="12843"/>
          <a:stretch>
            <a:fillRect/>
          </a:stretch>
        </p:blipFill>
        <p:spPr bwMode="auto">
          <a:xfrm>
            <a:off x="2286000" y="304800"/>
            <a:ext cx="701040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1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iotek-6"/>
          <p:cNvPicPr>
            <a:picLocks noChangeAspect="1" noChangeArrowheads="1"/>
          </p:cNvPicPr>
          <p:nvPr/>
        </p:nvPicPr>
        <p:blipFill>
          <a:blip r:embed="rId3" cstate="print">
            <a:lum bright="-44000" contrast="29000"/>
          </a:blip>
          <a:srcRect/>
          <a:stretch>
            <a:fillRect/>
          </a:stretch>
        </p:blipFill>
        <p:spPr bwMode="auto">
          <a:xfrm>
            <a:off x="4267200" y="228600"/>
            <a:ext cx="337312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10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010" y="605790"/>
            <a:ext cx="9144000" cy="6400800"/>
          </a:xfrm>
        </p:spPr>
        <p:txBody>
          <a:bodyPr/>
          <a:lstStyle/>
          <a:p>
            <a:pPr algn="l" eaLnBrk="1" hangingPunct="1"/>
            <a:r>
              <a:rPr lang="en-US" sz="2800" dirty="0" err="1">
                <a:latin typeface="Calibri" panose="020F0502020204030204" pitchFamily="34" charset="0"/>
              </a:rPr>
              <a:t>Definisi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Unit </a:t>
            </a:r>
            <a:r>
              <a:rPr lang="en-US" sz="2800" dirty="0" err="1">
                <a:latin typeface="Calibri" panose="020F0502020204030204" pitchFamily="34" charset="0"/>
              </a:rPr>
              <a:t>kehidupan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terkecil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hewan</a:t>
            </a:r>
            <a:r>
              <a:rPr lang="en-US" sz="2800" dirty="0">
                <a:latin typeface="Calibri" panose="020F0502020204030204" pitchFamily="34" charset="0"/>
              </a:rPr>
              <a:t> &amp; </a:t>
            </a:r>
            <a:r>
              <a:rPr lang="en-US" sz="2800" dirty="0" err="1">
                <a:latin typeface="Calibri" panose="020F0502020204030204" pitchFamily="34" charset="0"/>
              </a:rPr>
              <a:t>tumbuhan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</a:rPr>
              <a:t>Struktur</a:t>
            </a:r>
            <a:r>
              <a:rPr lang="en-US" sz="2800" dirty="0">
                <a:latin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</a:rPr>
              <a:t>dibatasi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membran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berisi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</a:t>
            </a:r>
            <a:r>
              <a:rPr lang="en-US" sz="2800" dirty="0" err="1">
                <a:latin typeface="Calibri" panose="020F0502020204030204" pitchFamily="34" charset="0"/>
              </a:rPr>
              <a:t>sitoplasma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Karakteristik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sifat-sifat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dasar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unit </a:t>
            </a:r>
            <a:r>
              <a:rPr lang="en-US" sz="2800" dirty="0" err="1">
                <a:latin typeface="Calibri" panose="020F0502020204030204" pitchFamily="34" charset="0"/>
              </a:rPr>
              <a:t>kehidupan</a:t>
            </a:r>
            <a:r>
              <a:rPr lang="en-US" sz="2800" dirty="0">
                <a:latin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</a:rPr>
              <a:t>sangat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teroganisasi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hal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</a:t>
            </a:r>
            <a:r>
              <a:rPr lang="en-US" sz="2800" dirty="0" err="1">
                <a:latin typeface="Calibri" panose="020F0502020204030204" pitchFamily="34" charset="0"/>
              </a:rPr>
              <a:t>struktur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fungsinya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 </a:t>
            </a:r>
            <a:r>
              <a:rPr lang="en-US" sz="2800" dirty="0" err="1">
                <a:latin typeface="Calibri" panose="020F0502020204030204" pitchFamily="34" charset="0"/>
              </a:rPr>
              <a:t>mengambil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bahan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baku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lingkungan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membuat</a:t>
            </a:r>
            <a:r>
              <a:rPr lang="en-US" sz="2800" dirty="0">
                <a:latin typeface="Calibri" panose="020F0502020204030204" pitchFamily="34" charset="0"/>
              </a:rPr>
              <a:t> kopi &amp; </a:t>
            </a:r>
            <a:r>
              <a:rPr lang="en-US" sz="2800" dirty="0" err="1">
                <a:latin typeface="Calibri" panose="020F0502020204030204" pitchFamily="34" charset="0"/>
              </a:rPr>
              <a:t>memperbanyak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diri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proliferasi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 </a:t>
            </a:r>
            <a:r>
              <a:rPr lang="en-US" sz="2800" dirty="0" err="1">
                <a:latin typeface="Calibri" panose="020F0502020204030204" pitchFamily="34" charset="0"/>
              </a:rPr>
              <a:t>menampilkan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fenotip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bervariasi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pada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tiap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individu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meskipun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mempunyai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sistem</a:t>
            </a:r>
            <a:r>
              <a:rPr lang="en-US" sz="2800" dirty="0">
                <a:latin typeface="Calibri" panose="020F0502020204030204" pitchFamily="34" charset="0"/>
              </a:rPr>
              <a:t> fundamental yang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sama</a:t>
            </a:r>
            <a:r>
              <a:rPr lang="en-US" sz="2800" dirty="0">
                <a:latin typeface="Calibri" panose="020F0502020204030204" pitchFamily="34" charset="0"/>
              </a:rPr>
              <a:t>. </a:t>
            </a:r>
            <a:br>
              <a:rPr lang="en-US" sz="2800" dirty="0">
                <a:latin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3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553200"/>
          </a:xfrm>
        </p:spPr>
        <p:txBody>
          <a:bodyPr/>
          <a:lstStyle/>
          <a:p>
            <a:pPr algn="l" eaLnBrk="1" hangingPunct="1"/>
            <a:r>
              <a:rPr lang="en-US" sz="2800" dirty="0" err="1">
                <a:latin typeface="Calibri" panose="020F0502020204030204" pitchFamily="34" charset="0"/>
              </a:rPr>
              <a:t>Sebagai</a:t>
            </a:r>
            <a:r>
              <a:rPr lang="en-US" sz="2800" dirty="0">
                <a:latin typeface="Calibri" panose="020F0502020204030204" pitchFamily="34" charset="0"/>
              </a:rPr>
              <a:t> unit </a:t>
            </a:r>
            <a:r>
              <a:rPr lang="en-US" sz="2800" dirty="0" err="1">
                <a:latin typeface="Calibri" panose="020F0502020204030204" pitchFamily="34" charset="0"/>
              </a:rPr>
              <a:t>kehidupan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dapat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memperlihatkan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sifat-sifat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hidup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yang universal :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1.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mengekstraksi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energi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lingkungan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2.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bereaksi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peka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)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terhadap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rangsang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tropisme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3.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tumbuh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berkembang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biak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mempertahan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kelangsungan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kontinuitas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)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kehidupan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Berdasarkan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komposisi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menyusunnya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dibedakan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organisme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uniseluler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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adalah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organisme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multiseluler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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organisme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terdiri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banyak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sekali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terorganisasi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jaringan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organ.</a:t>
            </a:r>
          </a:p>
        </p:txBody>
      </p:sp>
    </p:spTree>
    <p:extLst>
      <p:ext uri="{BB962C8B-B14F-4D97-AF65-F5344CB8AC3E}">
        <p14:creationId xmlns:p14="http://schemas.microsoft.com/office/powerpoint/2010/main" val="1152638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800100"/>
            <a:ext cx="10031730" cy="60579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err="1">
                <a:latin typeface="Calibri" panose="020F0502020204030204" pitchFamily="34" charset="0"/>
              </a:rPr>
              <a:t>Berdasarkan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tingkat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evolusinya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dibedakan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menjadi</a:t>
            </a:r>
            <a:r>
              <a:rPr lang="en-US" sz="2800" dirty="0">
                <a:latin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</a:rPr>
              <a:t>golongan</a:t>
            </a:r>
            <a:r>
              <a:rPr lang="en-US" sz="2800" dirty="0">
                <a:latin typeface="Calibri" panose="020F0502020204030204" pitchFamily="34" charset="0"/>
              </a:rPr>
              <a:t> : </a:t>
            </a:r>
            <a:r>
              <a:rPr lang="en-US" sz="2800" dirty="0" err="1">
                <a:latin typeface="Calibri" panose="020F0502020204030204" pitchFamily="34" charset="0"/>
              </a:rPr>
              <a:t>prokariota</a:t>
            </a:r>
            <a:r>
              <a:rPr lang="en-US" sz="2800" dirty="0">
                <a:latin typeface="Calibri" panose="020F0502020204030204" pitchFamily="34" charset="0"/>
              </a:rPr>
              <a:t> &amp; </a:t>
            </a:r>
            <a:r>
              <a:rPr lang="en-US" sz="2800" dirty="0" err="1">
                <a:latin typeface="Calibri" panose="020F0502020204030204" pitchFamily="34" charset="0"/>
              </a:rPr>
              <a:t>eukariota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Virus : </a:t>
            </a:r>
            <a:r>
              <a:rPr lang="en-US" sz="2800" dirty="0" err="1">
                <a:latin typeface="Calibri" panose="020F0502020204030204" pitchFamily="34" charset="0"/>
              </a:rPr>
              <a:t>terdiri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komponen-komponen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hidup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</a:t>
            </a:r>
            <a:r>
              <a:rPr lang="en-US" sz="2800" dirty="0" err="1">
                <a:latin typeface="Calibri" panose="020F0502020204030204" pitchFamily="34" charset="0"/>
              </a:rPr>
              <a:t>dapat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menunjukkan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sifat-sifat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hidup</a:t>
            </a:r>
            <a:r>
              <a:rPr lang="en-US" sz="2800" dirty="0">
                <a:latin typeface="Calibri" panose="020F0502020204030204" pitchFamily="34" charset="0"/>
              </a:rPr>
              <a:t> / 	     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</a:t>
            </a:r>
            <a:r>
              <a:rPr lang="en-US" sz="2800" dirty="0" err="1">
                <a:latin typeface="Calibri" panose="020F0502020204030204" pitchFamily="34" charset="0"/>
              </a:rPr>
              <a:t>aktifitas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kehidupan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apabila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berinteraksi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</a:t>
            </a:r>
            <a:r>
              <a:rPr lang="en-US" sz="2800" dirty="0" err="1">
                <a:latin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hidup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mempunyai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sistem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pengaturan</a:t>
            </a:r>
            <a:r>
              <a:rPr lang="en-US" sz="2800" dirty="0">
                <a:latin typeface="Calibri" panose="020F0502020204030204" pitchFamily="34" charset="0"/>
              </a:rPr>
              <a:t>) universal yang </a:t>
            </a:r>
            <a:r>
              <a:rPr lang="en-US" sz="2800" dirty="0" err="1">
                <a:latin typeface="Calibri" panose="020F0502020204030204" pitchFamily="34" charset="0"/>
              </a:rPr>
              <a:t>lestari</a:t>
            </a:r>
            <a:r>
              <a:rPr lang="en-US" sz="2800" dirty="0">
                <a:latin typeface="Calibri" panose="020F0502020204030204" pitchFamily="34" charset="0"/>
              </a:rPr>
              <a:t> (conserve)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tidak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berubah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oleh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proses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evolusi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membawa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informasi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genetik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berupa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DNA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mentransfer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informasi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genetik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untuk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mengatur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&amp;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mengontrol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aktifitas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kehidupan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memproduksi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menggunakan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ATP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untuk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menyelenggarakan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aktifitas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kehidupan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. </a:t>
            </a:r>
            <a:endParaRPr lang="en-US" sz="2400" dirty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980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991600" cy="63246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Calibri" panose="020F0502020204030204" pitchFamily="34" charset="0"/>
              </a:rPr>
              <a:t>Transfer  (</a:t>
            </a:r>
            <a:r>
              <a:rPr lang="en-US" sz="2800" dirty="0" err="1">
                <a:latin typeface="Calibri" panose="020F0502020204030204" pitchFamily="34" charset="0"/>
              </a:rPr>
              <a:t>distribusi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</a:rPr>
              <a:t>informasi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genetik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pada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tingkat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: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1. </a:t>
            </a:r>
            <a:r>
              <a:rPr lang="en-US" sz="2800" dirty="0" err="1">
                <a:latin typeface="Calibri" panose="020F0502020204030204" pitchFamily="34" charset="0"/>
              </a:rPr>
              <a:t>Transmisi</a:t>
            </a:r>
            <a:r>
              <a:rPr lang="en-US" sz="2800" dirty="0">
                <a:latin typeface="Calibri" panose="020F0502020204030204" pitchFamily="34" charset="0"/>
              </a:rPr>
              <a:t> gen (DNA)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generasi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satu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ke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generasi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berikutnya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melalui</a:t>
            </a:r>
            <a:r>
              <a:rPr lang="en-US" sz="2800" dirty="0">
                <a:latin typeface="Calibri" panose="020F0502020204030204" pitchFamily="34" charset="0"/>
              </a:rPr>
              <a:t> proses </a:t>
            </a:r>
            <a:r>
              <a:rPr lang="en-US" sz="2800" dirty="0" err="1">
                <a:latin typeface="Calibri" panose="020F0502020204030204" pitchFamily="34" charset="0"/>
              </a:rPr>
              <a:t>replikasi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2. </a:t>
            </a:r>
            <a:r>
              <a:rPr lang="en-US" sz="2800" dirty="0" err="1">
                <a:latin typeface="Calibri" panose="020F0502020204030204" pitchFamily="34" charset="0"/>
              </a:rPr>
              <a:t>Informasi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</a:rPr>
              <a:t> DNA </a:t>
            </a:r>
            <a:r>
              <a:rPr lang="en-US" sz="2800" dirty="0" err="1">
                <a:latin typeface="Calibri" panose="020F0502020204030204" pitchFamily="34" charset="0"/>
              </a:rPr>
              <a:t>diubah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menjadi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informasi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bentuk</a:t>
            </a:r>
            <a:r>
              <a:rPr lang="en-US" sz="2800" dirty="0">
                <a:latin typeface="Calibri" panose="020F0502020204030204" pitchFamily="34" charset="0"/>
              </a:rPr>
              <a:t> lain &amp; </a:t>
            </a:r>
            <a:r>
              <a:rPr lang="en-US" sz="2800" dirty="0" err="1">
                <a:latin typeface="Calibri" panose="020F0502020204030204" pitchFamily="34" charset="0"/>
              </a:rPr>
              <a:t>didistribusikan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ke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bagian-bagian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lingkungan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melalui</a:t>
            </a:r>
            <a:r>
              <a:rPr lang="en-US" sz="2800" dirty="0">
                <a:latin typeface="Calibri" panose="020F0502020204030204" pitchFamily="34" charset="0"/>
              </a:rPr>
              <a:t> proses </a:t>
            </a:r>
            <a:r>
              <a:rPr lang="en-US" sz="2800" dirty="0" err="1">
                <a:latin typeface="Calibri" panose="020F0502020204030204" pitchFamily="34" charset="0"/>
              </a:rPr>
              <a:t>transkripsi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(</a:t>
            </a:r>
            <a:r>
              <a:rPr lang="en-US" sz="2800" dirty="0" err="1">
                <a:latin typeface="Calibri" panose="020F0502020204030204" pitchFamily="34" charset="0"/>
              </a:rPr>
              <a:t>pembentukan</a:t>
            </a:r>
            <a:r>
              <a:rPr lang="en-US" sz="2800" dirty="0">
                <a:latin typeface="Calibri" panose="020F0502020204030204" pitchFamily="34" charset="0"/>
              </a:rPr>
              <a:t> RNA) &amp; </a:t>
            </a:r>
            <a:r>
              <a:rPr lang="en-US" sz="2800" dirty="0" err="1">
                <a:latin typeface="Calibri" panose="020F0502020204030204" pitchFamily="34" charset="0"/>
              </a:rPr>
              <a:t>translasi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sintesis</a:t>
            </a:r>
            <a:r>
              <a:rPr lang="en-US" sz="2800" dirty="0">
                <a:latin typeface="Calibri" panose="020F0502020204030204" pitchFamily="34" charset="0"/>
              </a:rPr>
              <a:t> protein).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</a:t>
            </a:r>
            <a:r>
              <a:rPr lang="en-US" sz="2800" dirty="0" err="1">
                <a:latin typeface="Calibri" panose="020F0502020204030204" pitchFamily="34" charset="0"/>
              </a:rPr>
              <a:t>Alur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informasi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DNA – RNA – protein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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disebut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u="sng" dirty="0" err="1">
                <a:latin typeface="Calibri" panose="020F0502020204030204" pitchFamily="34" charset="0"/>
                <a:sym typeface="Symbol" pitchFamily="18" charset="2"/>
              </a:rPr>
              <a:t>expresi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dihasilkan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fenotip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0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sz="2800" dirty="0" err="1">
                <a:latin typeface="Calibri" panose="020F0502020204030204" pitchFamily="34" charset="0"/>
              </a:rPr>
              <a:t>Sistem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pengaturan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</a:rPr>
              <a:t>informasi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genetik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: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Prokariota</a:t>
            </a:r>
            <a:r>
              <a:rPr lang="en-US" sz="2800" dirty="0">
                <a:latin typeface="Calibri" panose="020F0502020204030204" pitchFamily="34" charset="0"/>
              </a:rPr>
              <a:t> :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DNA </a:t>
            </a:r>
            <a:r>
              <a:rPr lang="en-US" sz="2800" dirty="0" err="1">
                <a:latin typeface="Calibri" panose="020F0502020204030204" pitchFamily="34" charset="0"/>
              </a:rPr>
              <a:t>terlokasi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bebas</a:t>
            </a:r>
            <a:r>
              <a:rPr lang="en-US" sz="2800" dirty="0">
                <a:latin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mempunyai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</a:t>
            </a:r>
            <a:r>
              <a:rPr lang="en-US" sz="2800" dirty="0" err="1">
                <a:latin typeface="Calibri" panose="020F0502020204030204" pitchFamily="34" charset="0"/>
              </a:rPr>
              <a:t>batas</a:t>
            </a:r>
            <a:r>
              <a:rPr lang="en-US" sz="2800" dirty="0">
                <a:latin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</a:rPr>
              <a:t>jelas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sitoplasma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</a:rPr>
              <a:t>Replikasi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</a:rPr>
              <a:t>transkripsi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translasi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dilakukan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</a:t>
            </a:r>
            <a:r>
              <a:rPr lang="en-US" sz="2800" dirty="0" err="1">
                <a:latin typeface="Calibri" panose="020F0502020204030204" pitchFamily="34" charset="0"/>
              </a:rPr>
              <a:t>cara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sederhana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Eukariota</a:t>
            </a:r>
            <a:r>
              <a:rPr lang="en-US" sz="2800" dirty="0">
                <a:latin typeface="Calibri" panose="020F0502020204030204" pitchFamily="34" charset="0"/>
              </a:rPr>
              <a:t> :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DNA </a:t>
            </a:r>
            <a:r>
              <a:rPr lang="en-US" sz="2800" dirty="0" err="1">
                <a:latin typeface="Calibri" panose="020F0502020204030204" pitchFamily="34" charset="0"/>
              </a:rPr>
              <a:t>terorganisasi</a:t>
            </a:r>
            <a:r>
              <a:rPr lang="en-US" sz="2800" dirty="0">
                <a:latin typeface="Calibri" panose="020F0502020204030204" pitchFamily="34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</a:rPr>
              <a:t>tersusun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kompleks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membentuk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</a:t>
            </a:r>
            <a:r>
              <a:rPr lang="en-US" sz="2800" dirty="0" err="1">
                <a:latin typeface="Calibri" panose="020F0502020204030204" pitchFamily="34" charset="0"/>
              </a:rPr>
              <a:t>khromatin,terletak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organel</a:t>
            </a:r>
            <a:r>
              <a:rPr lang="en-US" sz="2800" dirty="0">
                <a:latin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</a:rPr>
              <a:t>terpisah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sitoplasma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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nukleus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&amp;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mitokhondria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Replikasi,transkripsi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translasi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terorganisasi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sangat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kompleks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melibatkan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banyak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enzim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organel</a:t>
            </a:r>
            <a:endParaRPr lang="en-US" sz="2800" dirty="0">
              <a:latin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687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96" y="183491"/>
            <a:ext cx="8465083" cy="3527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51" y="3975001"/>
            <a:ext cx="2445823" cy="2882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2" y="3813845"/>
            <a:ext cx="5009809" cy="30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1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460" y="708660"/>
            <a:ext cx="9144000" cy="66294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Calibri" panose="020F0502020204030204" pitchFamily="34" charset="0"/>
              </a:rPr>
              <a:t>Cara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mengambil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energi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lingkungan</a:t>
            </a:r>
            <a:r>
              <a:rPr lang="en-US" sz="2800" dirty="0">
                <a:latin typeface="Calibri" panose="020F0502020204030204" pitchFamily="34" charset="0"/>
              </a:rPr>
              <a:t> :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u="sng" dirty="0" err="1">
                <a:latin typeface="Calibri" panose="020F0502020204030204" pitchFamily="34" charset="0"/>
              </a:rPr>
              <a:t>Autotrof</a:t>
            </a:r>
            <a:r>
              <a:rPr lang="en-US" sz="2800" dirty="0">
                <a:latin typeface="Calibri" panose="020F0502020204030204" pitchFamily="34" charset="0"/>
              </a:rPr>
              <a:t>  : </a:t>
            </a:r>
            <a:r>
              <a:rPr lang="en-US" sz="2800" dirty="0" err="1">
                <a:latin typeface="Calibri" panose="020F0502020204030204" pitchFamily="34" charset="0"/>
              </a:rPr>
              <a:t>mengambil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energi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sinar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matahari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pada</a:t>
            </a:r>
            <a:r>
              <a:rPr lang="en-US" sz="2800" dirty="0">
                <a:latin typeface="Calibri" panose="020F0502020204030204" pitchFamily="34" charset="0"/>
              </a:rPr>
              <a:t> proses </a:t>
            </a:r>
            <a:r>
              <a:rPr lang="en-US" sz="2800" dirty="0" err="1">
                <a:latin typeface="Calibri" panose="020F0502020204030204" pitchFamily="34" charset="0"/>
              </a:rPr>
              <a:t>fotosintesis</a:t>
            </a:r>
            <a:r>
              <a:rPr lang="en-US" sz="2800" dirty="0">
                <a:latin typeface="Calibri" panose="020F0502020204030204" pitchFamily="34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tumbuh-tumbuhan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mikroorganisme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berkhlorofil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u="sng" dirty="0" err="1">
                <a:latin typeface="Calibri" panose="020F0502020204030204" pitchFamily="34" charset="0"/>
                <a:sym typeface="Symbol" pitchFamily="18" charset="2"/>
              </a:rPr>
              <a:t>Heterotrof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mengambil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molekul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berenergi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substrat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makanan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diantaranya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autotrof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Energi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lingkungan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diubah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menjadi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energi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dapat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digunakan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melalui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reaksi-reaksi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terintegrasi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&amp;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terorganisasi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metabolisme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omic Sans MS" pitchFamily="66" charset="0"/>
                <a:sym typeface="Symbol" pitchFamily="18" charset="2"/>
              </a:rPr>
            </a:br>
            <a:endParaRPr lang="en-US" sz="2800" dirty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091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6354762"/>
          </a:xfrm>
        </p:spPr>
        <p:txBody>
          <a:bodyPr>
            <a:normAutofit/>
          </a:bodyPr>
          <a:lstStyle/>
          <a:p>
            <a:pPr algn="l" eaLnBrk="1" hangingPunct="1"/>
            <a:br>
              <a:rPr lang="en-US" sz="2800" dirty="0">
                <a:latin typeface="Comic Sans MS" pitchFamily="66" charset="0"/>
              </a:rPr>
            </a:br>
            <a:br>
              <a:rPr lang="en-US" sz="2800" dirty="0">
                <a:latin typeface="Comic Sans MS" pitchFamily="66" charset="0"/>
              </a:rPr>
            </a:br>
            <a:br>
              <a:rPr lang="en-US" sz="2800" dirty="0">
                <a:latin typeface="Comic Sans MS" pitchFamily="66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Energi</a:t>
            </a:r>
            <a:r>
              <a:rPr lang="en-US" sz="2800" dirty="0">
                <a:latin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dibebaskan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reaksi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oksidasi</a:t>
            </a:r>
            <a:r>
              <a:rPr lang="en-US" sz="2800" dirty="0">
                <a:latin typeface="Calibri" panose="020F0502020204030204" pitchFamily="34" charset="0"/>
              </a:rPr>
              <a:t> &amp; </a:t>
            </a:r>
            <a:r>
              <a:rPr lang="en-US" sz="2800" dirty="0" err="1">
                <a:latin typeface="Calibri" panose="020F0502020204030204" pitchFamily="34" charset="0"/>
              </a:rPr>
              <a:t>reduksi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Reaksi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oksidasi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adalah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reaksi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pemindahan</a:t>
            </a:r>
            <a:r>
              <a:rPr lang="en-US" sz="2800" dirty="0">
                <a:latin typeface="Calibri" panose="020F0502020204030204" pitchFamily="34" charset="0"/>
              </a:rPr>
              <a:t>/transfer </a:t>
            </a:r>
            <a:r>
              <a:rPr lang="en-US" sz="2800" dirty="0" err="1">
                <a:latin typeface="Calibri" panose="020F0502020204030204" pitchFamily="34" charset="0"/>
              </a:rPr>
              <a:t>elektron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molekul</a:t>
            </a:r>
            <a:r>
              <a:rPr lang="en-US" sz="2800" dirty="0">
                <a:latin typeface="Calibri" panose="020F0502020204030204" pitchFamily="34" charset="0"/>
              </a:rPr>
              <a:t> donor e- (</a:t>
            </a:r>
            <a:r>
              <a:rPr lang="en-US" sz="2800" dirty="0" err="1">
                <a:latin typeface="Calibri" panose="020F0502020204030204" pitchFamily="34" charset="0"/>
              </a:rPr>
              <a:t>reduktor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</a:rPr>
              <a:t>ke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molekul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aseptor</a:t>
            </a:r>
            <a:r>
              <a:rPr lang="en-US" sz="2800" dirty="0">
                <a:latin typeface="Calibri" panose="020F0502020204030204" pitchFamily="34" charset="0"/>
              </a:rPr>
              <a:t> e- (</a:t>
            </a:r>
            <a:r>
              <a:rPr lang="en-US" sz="2800" dirty="0" err="1">
                <a:latin typeface="Calibri" panose="020F0502020204030204" pitchFamily="34" charset="0"/>
              </a:rPr>
              <a:t>oksidator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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dihasilkan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reduktor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baru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oksidator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baru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  AH + B   BH + A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400" dirty="0">
                <a:latin typeface="Calibri" panose="020F0502020204030204" pitchFamily="34" charset="0"/>
                <a:sym typeface="Symbol" pitchFamily="18" charset="2"/>
              </a:rPr>
            </a:br>
            <a:endParaRPr lang="en-US" sz="2400" dirty="0">
              <a:latin typeface="Calibri" panose="020F0502020204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762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36104" y="112643"/>
            <a:ext cx="11555896" cy="6477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Atmosfer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bumi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waktu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itu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mengandung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sedikit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sekali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O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&amp;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terdiri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CO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, N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gas 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, 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S,   CO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dalam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konsentrasi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kecil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Gas yang </a:t>
            </a:r>
            <a:r>
              <a:rPr lang="en-US" sz="2800" dirty="0" err="1">
                <a:latin typeface="Calibri" panose="020F0502020204030204" pitchFamily="34" charset="0"/>
              </a:rPr>
              <a:t>ada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S, CO),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berlaku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sebagai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reduktor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(reduced agent)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membentuk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molekul-molekul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secara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spontan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dimediasi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oleh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sinar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matahari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arus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listrik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dihasilkan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kilat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dsb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u="sng" dirty="0" err="1">
                <a:latin typeface="Calibri" panose="020F0502020204030204" pitchFamily="34" charset="0"/>
                <a:sym typeface="Symbol" pitchFamily="18" charset="2"/>
              </a:rPr>
              <a:t>Percobaan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:gas 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, CH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4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, NH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dlm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ruang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tertutup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dialirkan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uap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air &amp;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disuplai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energi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i="1" dirty="0">
                <a:latin typeface="Calibri" panose="020F0502020204030204" pitchFamily="34" charset="0"/>
                <a:sym typeface="Symbol" pitchFamily="18" charset="2"/>
              </a:rPr>
              <a:t>electrical spark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setelah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didinginkan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terbentuk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air yang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mengandung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molekul-molekul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as.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aspartat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glutamat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alanin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glisin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endParaRPr lang="en-US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7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860" y="571500"/>
            <a:ext cx="9144000" cy="64008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sz="2400" dirty="0">
                <a:latin typeface="Comic Sans MS" pitchFamily="66" charset="0"/>
              </a:rPr>
            </a:br>
            <a:br>
              <a:rPr lang="en-US" sz="2400" dirty="0">
                <a:latin typeface="Comic Sans MS" pitchFamily="66" charset="0"/>
              </a:rPr>
            </a:br>
            <a:r>
              <a:rPr lang="en-US" sz="2700" dirty="0" err="1">
                <a:latin typeface="Calibri" panose="020F0502020204030204" pitchFamily="34" charset="0"/>
              </a:rPr>
              <a:t>Reaksi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oksidasi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menghasilkan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energi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bebas</a:t>
            </a:r>
            <a:r>
              <a:rPr lang="en-US" sz="2700" dirty="0">
                <a:latin typeface="Calibri" panose="020F0502020204030204" pitchFamily="34" charset="0"/>
              </a:rPr>
              <a:t> :</a:t>
            </a:r>
            <a:br>
              <a:rPr lang="en-US" sz="2700" dirty="0">
                <a:latin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</a:rPr>
              <a:t>		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G = -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n</a:t>
            </a:r>
            <a:r>
              <a:rPr lang="en-US" sz="2700" i="1" dirty="0" err="1">
                <a:latin typeface="Calibri" panose="020F0502020204030204" pitchFamily="34" charset="0"/>
                <a:sym typeface="Symbol" pitchFamily="18" charset="2"/>
              </a:rPr>
              <a:t>F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E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</a:t>
            </a:r>
            <a:br>
              <a:rPr lang="en-US" sz="27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G  =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energi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bebas</a:t>
            </a:r>
            <a:br>
              <a:rPr lang="en-US" sz="27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  n   =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jumlah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elektron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yang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ditransfer</a:t>
            </a:r>
            <a:br>
              <a:rPr lang="en-US" sz="27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700" i="1" dirty="0">
                <a:latin typeface="Calibri" panose="020F0502020204030204" pitchFamily="34" charset="0"/>
                <a:sym typeface="Symbol" pitchFamily="18" charset="2"/>
              </a:rPr>
              <a:t>F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  =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konstan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Farady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 96,406 joule/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dt</a:t>
            </a:r>
            <a:br>
              <a:rPr lang="en-US" sz="27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E  =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perbedaan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redox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potensial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antara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produk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&amp; </a:t>
            </a:r>
            <a:br>
              <a:rPr lang="id-ID" sz="27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id-ID" sz="2700" dirty="0">
                <a:latin typeface="Calibri" panose="020F0502020204030204" pitchFamily="34" charset="0"/>
                <a:sym typeface="Symbol" pitchFamily="18" charset="2"/>
              </a:rPr>
              <a:t>          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reaktan</a:t>
            </a:r>
            <a:br>
              <a:rPr lang="en-US" sz="27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700" dirty="0">
                <a:latin typeface="Calibri" panose="020F0502020204030204" pitchFamily="34" charset="0"/>
              </a:rPr>
            </a:br>
            <a:r>
              <a:rPr lang="en-US" sz="2700" dirty="0" err="1">
                <a:latin typeface="Calibri" panose="020F0502020204030204" pitchFamily="34" charset="0"/>
              </a:rPr>
              <a:t>Aliran</a:t>
            </a:r>
            <a:r>
              <a:rPr lang="en-US" sz="2700" dirty="0">
                <a:latin typeface="Calibri" panose="020F0502020204030204" pitchFamily="34" charset="0"/>
              </a:rPr>
              <a:t> e- </a:t>
            </a:r>
            <a:r>
              <a:rPr lang="en-US" sz="2700" dirty="0" err="1">
                <a:latin typeface="Calibri" panose="020F0502020204030204" pitchFamily="34" charset="0"/>
              </a:rPr>
              <a:t>dari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reduktor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ke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oksidator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adalah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reaksi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eksoterm</a:t>
            </a:r>
            <a:r>
              <a:rPr lang="en-US" sz="2700" dirty="0">
                <a:latin typeface="Calibri" panose="020F0502020204030204" pitchFamily="34" charset="0"/>
              </a:rPr>
              <a:t>/</a:t>
            </a:r>
            <a:r>
              <a:rPr lang="en-US" sz="2700" dirty="0" err="1">
                <a:latin typeface="Calibri" panose="020F0502020204030204" pitchFamily="34" charset="0"/>
              </a:rPr>
              <a:t>eksergonik</a:t>
            </a:r>
            <a:r>
              <a:rPr lang="en-US" sz="2700" dirty="0">
                <a:latin typeface="Calibri" panose="020F0502020204030204" pitchFamily="34" charset="0"/>
              </a:rPr>
              <a:t> yang </a:t>
            </a:r>
            <a:r>
              <a:rPr lang="en-US" sz="2700" dirty="0" err="1">
                <a:latin typeface="Calibri" panose="020F0502020204030204" pitchFamily="34" charset="0"/>
              </a:rPr>
              <a:t>membebaskan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energi</a:t>
            </a:r>
            <a:r>
              <a:rPr lang="en-US" sz="2700" dirty="0">
                <a:latin typeface="Calibri" panose="020F0502020204030204" pitchFamily="34" charset="0"/>
              </a:rPr>
              <a:t>; 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G =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negatip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(-)</a:t>
            </a:r>
            <a:r>
              <a:rPr lang="en-US" sz="2700" dirty="0">
                <a:latin typeface="Calibri" panose="020F0502020204030204" pitchFamily="34" charset="0"/>
              </a:rPr>
              <a:t>.</a:t>
            </a:r>
            <a:br>
              <a:rPr lang="en-US" sz="2700" dirty="0">
                <a:latin typeface="Calibri" panose="020F0502020204030204" pitchFamily="34" charset="0"/>
              </a:rPr>
            </a:br>
            <a:r>
              <a:rPr lang="en-US" sz="2700" dirty="0" err="1">
                <a:latin typeface="Calibri" panose="020F0502020204030204" pitchFamily="34" charset="0"/>
              </a:rPr>
              <a:t>Oksidator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dapat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menjadi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reduktor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apabila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mendapatkan</a:t>
            </a:r>
            <a:r>
              <a:rPr lang="en-US" sz="2700" dirty="0">
                <a:latin typeface="Calibri" panose="020F0502020204030204" pitchFamily="34" charset="0"/>
              </a:rPr>
              <a:t> e- </a:t>
            </a:r>
            <a:r>
              <a:rPr lang="en-US" sz="2700" dirty="0" err="1">
                <a:latin typeface="Calibri" panose="020F0502020204030204" pitchFamily="34" charset="0"/>
              </a:rPr>
              <a:t>dari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molekul</a:t>
            </a:r>
            <a:r>
              <a:rPr lang="en-US" sz="2700" dirty="0">
                <a:latin typeface="Calibri" panose="020F0502020204030204" pitchFamily="34" charset="0"/>
              </a:rPr>
              <a:t> donor </a:t>
            </a:r>
            <a:r>
              <a:rPr lang="en-US" sz="2700" dirty="0" err="1">
                <a:latin typeface="Calibri" panose="020F0502020204030204" pitchFamily="34" charset="0"/>
              </a:rPr>
              <a:t>melalui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reaksi</a:t>
            </a:r>
            <a:r>
              <a:rPr lang="en-US" sz="2700" dirty="0">
                <a:latin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</a:rPr>
              <a:t>endoterm</a:t>
            </a:r>
            <a:r>
              <a:rPr lang="en-US" sz="2700" dirty="0">
                <a:latin typeface="Calibri" panose="020F0502020204030204" pitchFamily="34" charset="0"/>
              </a:rPr>
              <a:t>/</a:t>
            </a:r>
            <a:r>
              <a:rPr lang="en-US" sz="2700" dirty="0" err="1">
                <a:latin typeface="Calibri" panose="020F0502020204030204" pitchFamily="34" charset="0"/>
              </a:rPr>
              <a:t>endergonik</a:t>
            </a:r>
            <a:r>
              <a:rPr lang="en-US" sz="2700" dirty="0">
                <a:latin typeface="Calibri" panose="020F0502020204030204" pitchFamily="34" charset="0"/>
              </a:rPr>
              <a:t> yang </a:t>
            </a:r>
            <a:r>
              <a:rPr lang="en-US" sz="2700" dirty="0" err="1">
                <a:latin typeface="Calibri" panose="020F0502020204030204" pitchFamily="34" charset="0"/>
              </a:rPr>
              <a:t>memerlukan</a:t>
            </a:r>
            <a:r>
              <a:rPr lang="en-US" sz="2700" dirty="0">
                <a:latin typeface="Calibri" panose="020F0502020204030204" pitchFamily="34" charset="0"/>
              </a:rPr>
              <a:t> input </a:t>
            </a:r>
            <a:r>
              <a:rPr lang="en-US" sz="2700" dirty="0" err="1">
                <a:latin typeface="Calibri" panose="020F0502020204030204" pitchFamily="34" charset="0"/>
              </a:rPr>
              <a:t>energi</a:t>
            </a:r>
            <a:r>
              <a:rPr lang="en-US" sz="2700" dirty="0">
                <a:latin typeface="Calibri" panose="020F0502020204030204" pitchFamily="34" charset="0"/>
              </a:rPr>
              <a:t>; 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G = </a:t>
            </a:r>
            <a:r>
              <a:rPr lang="en-US" sz="2700" dirty="0" err="1">
                <a:latin typeface="Calibri" panose="020F0502020204030204" pitchFamily="34" charset="0"/>
                <a:sym typeface="Symbol" pitchFamily="18" charset="2"/>
              </a:rPr>
              <a:t>positip</a:t>
            </a:r>
            <a:r>
              <a:rPr lang="en-US" sz="2700" dirty="0">
                <a:latin typeface="Calibri" panose="020F0502020204030204" pitchFamily="34" charset="0"/>
                <a:sym typeface="Symbol" pitchFamily="18" charset="2"/>
              </a:rPr>
              <a:t> (+).</a:t>
            </a:r>
            <a:br>
              <a:rPr lang="en-US" sz="27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700" dirty="0">
                <a:latin typeface="Comic Sans MS" pitchFamily="66" charset="0"/>
                <a:sym typeface="Symbol" pitchFamily="18" charset="2"/>
              </a:rPr>
            </a:br>
            <a:endParaRPr lang="en-US" sz="2700" dirty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1605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heterotrof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dibedakan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menjadi</a:t>
            </a:r>
            <a:r>
              <a:rPr lang="en-US" sz="2800" dirty="0">
                <a:latin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</a:rPr>
              <a:t>golongan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berdasarkan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caranya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menggunakan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aseptor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elektron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oksidator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</a:rPr>
              <a:t>aerob</a:t>
            </a:r>
            <a:r>
              <a:rPr lang="en-US" sz="2800" dirty="0">
                <a:latin typeface="Calibri" panose="020F0502020204030204" pitchFamily="34" charset="0"/>
              </a:rPr>
              <a:t>    : </a:t>
            </a:r>
            <a:r>
              <a:rPr lang="en-US" sz="2800" dirty="0" err="1">
                <a:latin typeface="Calibri" panose="020F0502020204030204" pitchFamily="34" charset="0"/>
              </a:rPr>
              <a:t>menggunakan</a:t>
            </a:r>
            <a:r>
              <a:rPr lang="en-US" sz="2800" dirty="0">
                <a:latin typeface="Calibri" panose="020F0502020204030204" pitchFamily="34" charset="0"/>
              </a:rPr>
              <a:t> O</a:t>
            </a:r>
            <a:r>
              <a:rPr lang="en-US" sz="2800" baseline="-25000" dirty="0">
                <a:latin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sebagai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                 </a:t>
            </a:r>
            <a:r>
              <a:rPr lang="en-US" sz="2800" dirty="0" err="1">
                <a:latin typeface="Calibri" panose="020F0502020204030204" pitchFamily="34" charset="0"/>
              </a:rPr>
              <a:t>aseptor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elektron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terakhir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</a:rPr>
              <a:t>anaerob</a:t>
            </a:r>
            <a:r>
              <a:rPr lang="en-US" sz="2800" dirty="0">
                <a:latin typeface="Calibri" panose="020F0502020204030204" pitchFamily="34" charset="0"/>
              </a:rPr>
              <a:t> : </a:t>
            </a:r>
            <a:r>
              <a:rPr lang="en-US" sz="2800" dirty="0" err="1">
                <a:latin typeface="Calibri" panose="020F0502020204030204" pitchFamily="34" charset="0"/>
              </a:rPr>
              <a:t>menggunakan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molekul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selain</a:t>
            </a:r>
            <a:r>
              <a:rPr lang="en-US" sz="2800" dirty="0">
                <a:latin typeface="Calibri" panose="020F0502020204030204" pitchFamily="34" charset="0"/>
              </a:rPr>
              <a:t> O</a:t>
            </a:r>
            <a:r>
              <a:rPr lang="en-US" sz="2800" baseline="-25000" dirty="0">
                <a:latin typeface="Calibri" panose="020F0502020204030204" pitchFamily="34" charset="0"/>
              </a:rPr>
              <a:t>2 </a:t>
            </a:r>
            <a:br>
              <a:rPr lang="en-US" sz="2800" baseline="-25000" dirty="0">
                <a:latin typeface="Calibri" panose="020F0502020204030204" pitchFamily="34" charset="0"/>
              </a:rPr>
            </a:br>
            <a:r>
              <a:rPr lang="en-US" sz="2800" baseline="-25000" dirty="0">
                <a:latin typeface="Calibri" panose="020F0502020204030204" pitchFamily="34" charset="0"/>
              </a:rPr>
              <a:t>                           </a:t>
            </a:r>
            <a:r>
              <a:rPr lang="en-US" sz="2800" dirty="0" err="1">
                <a:latin typeface="Calibri" panose="020F0502020204030204" pitchFamily="34" charset="0"/>
              </a:rPr>
              <a:t>sebagai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aseptor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elektron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B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erdasarkan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cara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menggunakan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donor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elektron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reduktor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);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khemoorganotrof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menggunakan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molekul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kompleks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gula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protein, lipid)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sebagai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donor 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elektron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khemolitotrof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menggunakan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zat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anorganik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(H</a:t>
            </a:r>
            <a:r>
              <a:rPr lang="en-US" sz="2800" baseline="-25000" dirty="0">
                <a:latin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S,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amonia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)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sebagai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donor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elektron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  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54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2661" y="2835965"/>
            <a:ext cx="5092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Penelitian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Sel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7941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9620" y="673735"/>
            <a:ext cx="10515600" cy="1325563"/>
          </a:xfrm>
        </p:spPr>
        <p:txBody>
          <a:bodyPr/>
          <a:lstStyle/>
          <a:p>
            <a:pPr eaLnBrk="1" hangingPunct="1"/>
            <a:r>
              <a:rPr lang="id-ID" altLang="en-US" dirty="0"/>
              <a:t>Definisi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61975" y="1635125"/>
            <a:ext cx="9290050" cy="4351338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id-ID" altLang="en-US" dirty="0"/>
              <a:t>proses dimana sel eukariot baik dari hewan atau tumbuhan ditumbuhkan dalam kondisi yang terkontrol,  didapatkan dengan cara pemisahan secara enzimatik, mekanik atau kimia. </a:t>
            </a:r>
            <a:endParaRPr lang="en-US" altLang="en-US" dirty="0"/>
          </a:p>
        </p:txBody>
      </p:sp>
      <p:pic>
        <p:nvPicPr>
          <p:cNvPr id="3076" name="Picture 5" descr="http://images.clipartpanda.com/book-clipart-black-and-white-toonvectors-26416-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35313"/>
            <a:ext cx="3722688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7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55113" y="0"/>
            <a:ext cx="3036887" cy="13255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id-ID" altLang="en-US" sz="3200"/>
              <a:t>Sejarah Kultur</a:t>
            </a:r>
            <a:endParaRPr lang="en-US" altLang="en-US" sz="320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490330"/>
            <a:ext cx="10515600" cy="62626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/>
              <a:t>1885 : wilhem roux : 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/>
              <a:t>				Menggunakan embrio anak ayam yang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/>
              <a:t> 				dipelihara menggunakan PBS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/>
              <a:t>1907 : Rose Granville :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/>
              <a:t>				Lanjutan penelitian Roux, menggunakan embrio 				katak  dan media menggunakan  dengan sel darah 				putih </a:t>
            </a:r>
            <a:r>
              <a:rPr lang="id-ID" altLang="en-US" sz="2600" dirty="0">
                <a:sym typeface="Wingdings" panose="05000000000000000000" pitchFamily="2" charset="2"/>
              </a:rPr>
              <a:t> pertumbuhan sel saraf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>
                <a:sym typeface="Wingdings" panose="05000000000000000000" pitchFamily="2" charset="2"/>
              </a:rPr>
              <a:t>1910 : Burrows :       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>
                <a:sym typeface="Wingdings" panose="05000000000000000000" pitchFamily="2" charset="2"/>
              </a:rPr>
              <a:t>				Mengamati mitosis dari kultur embrio anak ayam yang  			ditanam disel plasma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>
                <a:sym typeface="Wingdings" panose="05000000000000000000" pitchFamily="2" charset="2"/>
              </a:rPr>
              <a:t>1911 : Lewis :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>
                <a:sym typeface="Wingdings" panose="05000000000000000000" pitchFamily="2" charset="2"/>
              </a:rPr>
              <a:t>				Membuat komposisi media lengkap yang pertama, 				pepton, vitamin dan serum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id-ID" altLang="en-US" sz="26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id-ID" altLang="en-US" sz="2600" dirty="0">
                <a:sym typeface="Wingdings" panose="05000000000000000000" pitchFamily="2" charset="2"/>
              </a:rPr>
              <a:t>1975 :			Metode sel kultur hibridoma yang digunakan untuk 				membuat antibodi monoklonal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909882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 rot="5400000">
            <a:off x="8997156" y="2682082"/>
            <a:ext cx="5287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4400">
                <a:latin typeface="Calibri" panose="020F0502020204030204" pitchFamily="34" charset="0"/>
              </a:rPr>
              <a:t>MANFAAT KULTUR SEL</a:t>
            </a:r>
            <a:endParaRPr lang="en-US" altLang="en-US" sz="4400">
              <a:latin typeface="Calibri" panose="020F0502020204030204" pitchFamily="34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47458" y="923290"/>
            <a:ext cx="93313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 Percobaan awal / sebagai subtitusi sebelum melangkah kehewan coba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 Sarana mempelajari biologi sel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 Mempelajari interaksi antara agen penyakit  dan host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Mempelajari respon suatu obat terhadap  sel/ tubuh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Mempelajari nutrisi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Mempelajari bagaimana sel menua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d-ID" altLang="en-US" sz="2400">
                <a:latin typeface="Calibri" panose="020F0502020204030204" pitchFamily="34" charset="0"/>
              </a:rPr>
              <a:t> Kanker dan stem sel</a:t>
            </a:r>
            <a:endParaRPr lang="en-US" altLang="en-US" sz="2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79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58206" y="708660"/>
            <a:ext cx="7732713" cy="1093788"/>
          </a:xfrm>
        </p:spPr>
        <p:txBody>
          <a:bodyPr/>
          <a:lstStyle/>
          <a:p>
            <a:pPr algn="ctr" eaLnBrk="1" hangingPunct="1"/>
            <a:r>
              <a:rPr lang="id-ID" altLang="en-US" sz="3600" dirty="0"/>
              <a:t>Keuntungan Menggunakan Kultur</a:t>
            </a:r>
            <a:endParaRPr lang="en-US" altLang="en-US" sz="3600" dirty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192213" y="1511300"/>
            <a:ext cx="79025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d-ID" altLang="en-US" sz="2400">
                <a:latin typeface="Calibri" panose="020F0502020204030204" pitchFamily="34" charset="0"/>
              </a:rPr>
              <a:t> Mampu mengontrol kondisi  lingkungan fisiko-kimia, fisiologi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d-ID" altLang="en-US" sz="2400">
                <a:latin typeface="Calibri" panose="020F0502020204030204" pitchFamily="34" charset="0"/>
              </a:rPr>
              <a:t>  Mempunyai sampel yang homogen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d-ID" altLang="en-US" sz="2400">
                <a:latin typeface="Calibri" panose="020F0502020204030204" pitchFamily="34" charset="0"/>
              </a:rPr>
              <a:t> Ekonomis  dalam skala mekanisme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d-ID" altLang="en-US" sz="2400">
                <a:latin typeface="Calibri" panose="020F0502020204030204" pitchFamily="34" charset="0"/>
              </a:rPr>
              <a:t>  Mampu mengetahui kondisi in vivo secara in vitro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6148" name="Picture 2" descr="http://www.krishgen.com/images/ThinCert_-_Cell_Culture_Inse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3595688"/>
            <a:ext cx="39354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21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 rot="5400000">
            <a:off x="8946357" y="3498374"/>
            <a:ext cx="593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800">
                <a:latin typeface="Calibri" panose="020F0502020204030204" pitchFamily="34" charset="0"/>
              </a:rPr>
              <a:t>Peralatan  Yang diperlukan untuk Kultur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pic>
        <p:nvPicPr>
          <p:cNvPr id="7171" name="Picture 2" descr="Image result for co2 incubator for cell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56718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84250" y="1030605"/>
            <a:ext cx="153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C55A11"/>
                </a:solidFill>
                <a:latin typeface="Calibri" panose="020F0502020204030204" pitchFamily="34" charset="0"/>
              </a:rPr>
              <a:t>CO2 Inkubator</a:t>
            </a:r>
            <a:endParaRPr lang="en-US" altLang="en-US">
              <a:solidFill>
                <a:srgbClr val="C55A11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4" descr="http://www.bio-equip.cn/eWebEditor%5CUploadFile%5C4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460818"/>
            <a:ext cx="28082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687763" y="1030605"/>
            <a:ext cx="1817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C55A11"/>
                </a:solidFill>
                <a:latin typeface="Calibri" panose="020F0502020204030204" pitchFamily="34" charset="0"/>
              </a:rPr>
              <a:t>Biosafety Cabinet</a:t>
            </a:r>
            <a:endParaRPr lang="en-US" altLang="en-US">
              <a:solidFill>
                <a:srgbClr val="C55A11"/>
              </a:solidFill>
              <a:latin typeface="Calibri" panose="020F0502020204030204" pitchFamily="34" charset="0"/>
            </a:endParaRPr>
          </a:p>
        </p:txBody>
      </p:sp>
      <p:pic>
        <p:nvPicPr>
          <p:cNvPr id="7175" name="Picture 6" descr="http://biologyze.files.wordpress.com/2012/03/flask-on-microsc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705293"/>
            <a:ext cx="24272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6351588" y="1049655"/>
            <a:ext cx="200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C55A11"/>
                </a:solidFill>
                <a:latin typeface="Calibri" panose="020F0502020204030204" pitchFamily="34" charset="0"/>
              </a:rPr>
              <a:t>Inverted Mikroskop</a:t>
            </a:r>
            <a:endParaRPr lang="en-US" altLang="en-US">
              <a:solidFill>
                <a:srgbClr val="C55A11"/>
              </a:solidFill>
              <a:latin typeface="Calibri" panose="020F0502020204030204" pitchFamily="34" charset="0"/>
            </a:endParaRPr>
          </a:p>
        </p:txBody>
      </p:sp>
      <p:pic>
        <p:nvPicPr>
          <p:cNvPr id="7177" name="Picture 10" descr="http://www.pipettesupplies.com/assets/1/14/MainFCKEditorDimension/S1PipetFil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707255"/>
            <a:ext cx="183832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1157288" y="4323080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C55A11"/>
                </a:solidFill>
                <a:latin typeface="Calibri" panose="020F0502020204030204" pitchFamily="34" charset="0"/>
              </a:rPr>
              <a:t>Pipet aid</a:t>
            </a:r>
            <a:endParaRPr lang="en-US" altLang="en-US">
              <a:solidFill>
                <a:srgbClr val="C55A11"/>
              </a:solidFill>
              <a:latin typeface="Calibri" panose="020F0502020204030204" pitchFamily="34" charset="0"/>
            </a:endParaRPr>
          </a:p>
        </p:txBody>
      </p:sp>
      <p:pic>
        <p:nvPicPr>
          <p:cNvPr id="7179" name="Picture 12" descr="http://www.biostarlifetech.com/bslt_products/category/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707255"/>
            <a:ext cx="25241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821113" y="4243705"/>
            <a:ext cx="1438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C55A11"/>
                </a:solidFill>
                <a:latin typeface="Calibri" panose="020F0502020204030204" pitchFamily="34" charset="0"/>
              </a:rPr>
              <a:t>Consumables</a:t>
            </a:r>
            <a:endParaRPr lang="en-US" altLang="en-US">
              <a:solidFill>
                <a:srgbClr val="C55A11"/>
              </a:solidFill>
              <a:latin typeface="Calibri" panose="020F0502020204030204" pitchFamily="34" charset="0"/>
            </a:endParaRPr>
          </a:p>
        </p:txBody>
      </p:sp>
      <p:pic>
        <p:nvPicPr>
          <p:cNvPr id="7181" name="Picture 14" descr="http://psnc.org.uk/wp-content/uploads/2013/07/SOP-book-resiz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724718"/>
            <a:ext cx="18192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7173913" y="4197668"/>
            <a:ext cx="56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>
                <a:solidFill>
                  <a:srgbClr val="C55A11"/>
                </a:solidFill>
                <a:latin typeface="Calibri" panose="020F0502020204030204" pitchFamily="34" charset="0"/>
              </a:rPr>
              <a:t>SOP</a:t>
            </a:r>
            <a:endParaRPr lang="en-US" altLang="en-US">
              <a:solidFill>
                <a:srgbClr val="C55A1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95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002838" y="277813"/>
            <a:ext cx="1884362" cy="9937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id-ID" sz="3200"/>
              <a:t>Tipe Sel</a:t>
            </a:r>
            <a:endParaRPr lang="en-US" sz="3200"/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951707" y="1443357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dirty="0"/>
              <a:t>1.  Kultur Primer</a:t>
            </a:r>
            <a:endParaRPr lang="en-US" altLang="en-US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35038" y="2074546"/>
            <a:ext cx="83756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sz="2000" dirty="0"/>
              <a:t>Didapat   dengan cara isolasi jaringan,  secara enzimatik atau mekanik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sz="2000" dirty="0"/>
              <a:t> Masa hidup sel ini pendek  5-10 pasasi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sz="2000" dirty="0"/>
              <a:t> Sel masih bercampur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sz="2000" dirty="0"/>
              <a:t> Sel primer  yang sudah monolayer dan satu jenis dinamakan cell strain</a:t>
            </a:r>
            <a:endParaRPr lang="en-US" altLang="en-US" sz="2000" dirty="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51707" y="4214495"/>
            <a:ext cx="263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dirty="0"/>
              <a:t>2. Countinous Cell Line </a:t>
            </a:r>
            <a:endParaRPr lang="en-US" altLang="en-US" dirty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935038" y="4785995"/>
            <a:ext cx="75326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dirty="0"/>
              <a:t>Sel yang terus membelah : infeksi virus, transformasi : Sel sel kanker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dirty="0"/>
              <a:t> Cirinya : Inti sel lebih besar daripada sitoplasma, bentuknya lebih bulat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d-ID" altLang="en-US" dirty="0"/>
              <a:t>  Sel Hela  </a:t>
            </a:r>
            <a:r>
              <a:rPr lang="id-ID" altLang="en-US" dirty="0">
                <a:sym typeface="Wingdings" panose="05000000000000000000" pitchFamily="2" charset="2"/>
              </a:rPr>
              <a:t> dipakai untuk memerangi kanker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79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619918"/>
            <a:ext cx="10515600" cy="1325563"/>
          </a:xfrm>
        </p:spPr>
        <p:txBody>
          <a:bodyPr/>
          <a:lstStyle/>
          <a:p>
            <a:r>
              <a:rPr lang="id-ID" altLang="en-US" dirty="0"/>
              <a:t>Morfologi Sel</a:t>
            </a:r>
            <a:endParaRPr lang="en-US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altLang="en-US" dirty="0"/>
              <a:t> Tipe Epitel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altLang="en-US" dirty="0"/>
              <a:t>		- Berbentuk poligonal, bentuknya seperti rata 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altLang="en-US" dirty="0"/>
              <a:t>		- Human mamary epitelial sel</a:t>
            </a:r>
          </a:p>
          <a:p>
            <a:r>
              <a:rPr lang="id-ID" altLang="en-US" dirty="0"/>
              <a:t>Tipe Fibroblast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altLang="en-US" dirty="0"/>
              <a:t>		- Sel berbentuk memanjang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altLang="en-US" dirty="0"/>
              <a:t>		-  HeLa cell line</a:t>
            </a:r>
          </a:p>
          <a:p>
            <a:r>
              <a:rPr lang="id-ID" altLang="en-US" dirty="0"/>
              <a:t> Tipe limfoblast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altLang="en-US" dirty="0"/>
              <a:t>		- Berupa suspensi</a:t>
            </a:r>
          </a:p>
          <a:p>
            <a:pPr>
              <a:buFont typeface="Arial" panose="020B0604020202020204" pitchFamily="34" charset="0"/>
              <a:buNone/>
            </a:pPr>
            <a:r>
              <a:rPr lang="id-ID" altLang="en-US" dirty="0"/>
              <a:t>		- Contohnya : K562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9220" name="Picture 2" descr="http://www.sciencellonline.com/OLDSITE/site/productimages/Cells/Human/76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1820863"/>
            <a:ext cx="17319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edoj.org.eg/vol001/00102/01/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88" y="3390900"/>
            <a:ext cx="1749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eLa          MCF-7       K56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5" t="50952" r="33730" b="12737"/>
          <a:stretch>
            <a:fillRect/>
          </a:stretch>
        </p:blipFill>
        <p:spPr bwMode="auto">
          <a:xfrm>
            <a:off x="8753475" y="5154613"/>
            <a:ext cx="17414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6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897" y="1053816"/>
            <a:ext cx="4320208" cy="684591"/>
          </a:xfrm>
        </p:spPr>
        <p:txBody>
          <a:bodyPr>
            <a:normAutofit/>
          </a:bodyPr>
          <a:lstStyle/>
          <a:p>
            <a:r>
              <a:rPr lang="en-US" sz="3600" dirty="0" err="1"/>
              <a:t>Percobaan</a:t>
            </a:r>
            <a:r>
              <a:rPr lang="en-US" sz="3600" dirty="0"/>
              <a:t> </a:t>
            </a:r>
            <a:r>
              <a:rPr lang="en-US" sz="3600" b="1" dirty="0"/>
              <a:t>Miller-Urey</a:t>
            </a:r>
            <a:endParaRPr lang="en-US" sz="3600" dirty="0"/>
          </a:p>
        </p:txBody>
      </p:sp>
      <p:sp>
        <p:nvSpPr>
          <p:cNvPr id="61442" name="AutoShape 2" descr="http://upload.wikimedia.org/wikipedia/commons/thumb/5/54/Miller-Urey_experiment-en.svg/350px-Miller-Urey_experiment-en.svg.png"/>
          <p:cNvSpPr>
            <a:spLocks noChangeAspect="1" noChangeArrowheads="1"/>
          </p:cNvSpPr>
          <p:nvPr/>
        </p:nvSpPr>
        <p:spPr bwMode="auto">
          <a:xfrm>
            <a:off x="1679575" y="-1485900"/>
            <a:ext cx="333375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AutoShape 4" descr="http://upload.wikimedia.org/wikipedia/commons/thumb/5/54/Miller-Urey_experiment-en.svg/350px-Miller-Urey_experiment-en.svg.png"/>
          <p:cNvSpPr>
            <a:spLocks noChangeAspect="1" noChangeArrowheads="1"/>
          </p:cNvSpPr>
          <p:nvPr/>
        </p:nvSpPr>
        <p:spPr bwMode="auto">
          <a:xfrm>
            <a:off x="1679575" y="-1485900"/>
            <a:ext cx="333375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AutoShape 6" descr="http://upload.wikimedia.org/wikipedia/commons/thumb/5/54/Miller-Urey_experiment-en.svg/350px-Miller-Urey_experiment-en.svg.png"/>
          <p:cNvSpPr>
            <a:spLocks noChangeAspect="1" noChangeArrowheads="1"/>
          </p:cNvSpPr>
          <p:nvPr/>
        </p:nvSpPr>
        <p:spPr bwMode="auto">
          <a:xfrm>
            <a:off x="1679575" y="-1485900"/>
            <a:ext cx="333375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AutoShape 8" descr="http://upload.wikimedia.org/wikipedia/commons/thumb/5/54/Miller-Urey_experiment-en.svg/644px-Miller-Urey_experiment-en.svg.png"/>
          <p:cNvSpPr>
            <a:spLocks noChangeAspect="1" noChangeArrowheads="1"/>
          </p:cNvSpPr>
          <p:nvPr/>
        </p:nvSpPr>
        <p:spPr bwMode="auto">
          <a:xfrm>
            <a:off x="1987134" y="-2028636"/>
            <a:ext cx="4162425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644px-Miller-Urey_experiment-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64" y="473592"/>
            <a:ext cx="6162733" cy="57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69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93750" y="946625"/>
            <a:ext cx="311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dirty="0"/>
              <a:t>FASE PERTUMBUHAN SEL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9957" y="1314925"/>
            <a:ext cx="4267200" cy="857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Confluency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053557" y="1298098"/>
            <a:ext cx="755015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9763" indent="-236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d-ID" altLang="en-US" sz="2400" dirty="0">
                <a:solidFill>
                  <a:schemeClr val="accent1"/>
                </a:solidFill>
              </a:rPr>
              <a:t>Seluruh permukaan telah ditutupi sel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d-ID" altLang="en-US" sz="2400" dirty="0">
                <a:solidFill>
                  <a:schemeClr val="accent1"/>
                </a:solidFill>
              </a:rPr>
              <a:t>Konfluensi biasanya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70-80%</a:t>
            </a:r>
          </a:p>
          <a:p>
            <a:pPr lvl="1" eaLnBrk="1" hangingPunct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too low, cells will be in lag phase and won’t proliferate</a:t>
            </a:r>
          </a:p>
          <a:p>
            <a:pPr lvl="1" eaLnBrk="1" hangingPunct="1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</a:pPr>
            <a:r>
              <a:rPr lang="en-US" alt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Too high and cells may undergo unfavorable changes and will be difficult to remove from plate.</a:t>
            </a:r>
          </a:p>
        </p:txBody>
      </p:sp>
      <p:pic>
        <p:nvPicPr>
          <p:cNvPr id="16389" name="Picture 4" descr="cul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485515"/>
            <a:ext cx="4829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culcel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514090"/>
            <a:ext cx="476885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8510588" y="3052127"/>
            <a:ext cx="340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 dirty="0">
                <a:solidFill>
                  <a:srgbClr val="2E75B6"/>
                </a:solidFill>
              </a:rPr>
              <a:t>CONTACT INHIBITION</a:t>
            </a:r>
            <a:endParaRPr lang="en-US" altLang="en-US" sz="2400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55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193800" y="1247775"/>
            <a:ext cx="107569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800" dirty="0"/>
              <a:t>Prosedur sub kultur 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 Aspirasi media sebelumnya menggunakan pipet, baung ke tempat yang sudah disediakan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 Cuci media dengan PBS 1 x, kemudian bilas bilas seluruh permukaan flask dengan PBS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 Lepaskan sel dari flask dengan menggunakan tripsin 1x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 Inkubasi di dalam inkubator 37C 5 menit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Bila sel sudah lepas, campurkan suspensi dengan media bebas serum sebanyak 5 ml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 Sentrifuge suspensi  1000 rpm selama 10 menit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800" dirty="0"/>
              <a:t> Sel kemudian dapat dihitung menggunakan hemositometer 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75100" y="396875"/>
            <a:ext cx="4195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3200">
                <a:solidFill>
                  <a:srgbClr val="2E75B6"/>
                </a:solidFill>
              </a:rPr>
              <a:t>Sub Kultur/ Pasasi sel</a:t>
            </a:r>
            <a:endParaRPr lang="en-US" altLang="en-US" sz="320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16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669381" y="2991644"/>
            <a:ext cx="6445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chemeClr val="accent1">
                    <a:lumMod val="75000"/>
                  </a:schemeClr>
                </a:solidFill>
              </a:rPr>
              <a:t>CARA MENGGUNAKAN HEMOSITOMETER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57313" y="857250"/>
            <a:ext cx="48768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d-ID" altLang="en-US" sz="2400">
                <a:solidFill>
                  <a:schemeClr val="hlink"/>
                </a:solidFill>
              </a:rPr>
              <a:t>Bersihkan cover slip &amp; Hemocytometer dg ETOH</a:t>
            </a:r>
            <a:endParaRPr lang="en-US" altLang="en-US" sz="240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d-ID" altLang="en-US" sz="2400">
                <a:solidFill>
                  <a:schemeClr val="hlink"/>
                </a:solidFill>
              </a:rPr>
              <a:t>Letakkan Cover slip ditengah</a:t>
            </a:r>
            <a:endParaRPr lang="en-US" altLang="en-US" sz="240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d-ID" altLang="en-US" sz="2400">
                <a:solidFill>
                  <a:schemeClr val="hlink"/>
                </a:solidFill>
              </a:rPr>
              <a:t>Masukkan 20 ul suspensi</a:t>
            </a:r>
            <a:endParaRPr lang="en-US" altLang="en-US" sz="240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id-ID" altLang="en-US" sz="2400">
                <a:solidFill>
                  <a:schemeClr val="hlink"/>
                </a:solidFill>
              </a:rPr>
              <a:t>Hitung sel</a:t>
            </a:r>
            <a:endParaRPr lang="en-US" altLang="en-US" sz="2400">
              <a:solidFill>
                <a:schemeClr val="hlink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en-US" sz="240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5" descr="hemacyto_work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989388"/>
            <a:ext cx="37147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emacy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917950"/>
            <a:ext cx="313848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hemacytome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377825"/>
            <a:ext cx="283845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8848726" y="2865437"/>
            <a:ext cx="58086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3600" b="1" dirty="0">
                <a:solidFill>
                  <a:schemeClr val="accent4">
                    <a:lumMod val="75000"/>
                  </a:schemeClr>
                </a:solidFill>
              </a:rPr>
              <a:t>CARA MENGHITUNG SEL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1113" y="3976688"/>
            <a:ext cx="6000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/>
              <a:t>Konsentrasi sel =  </a:t>
            </a:r>
            <a:r>
              <a:rPr lang="id-ID" sz="24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id-ID" sz="2400" dirty="0"/>
              <a:t>  x  Faktor dilusi  x  </a:t>
            </a:r>
            <a:r>
              <a:rPr lang="en-US" altLang="en-US" sz="2400" dirty="0">
                <a:solidFill>
                  <a:srgbClr val="FF0066"/>
                </a:solidFill>
              </a:rPr>
              <a:t>10</a:t>
            </a:r>
            <a:r>
              <a:rPr lang="en-US" altLang="en-US" sz="2400" baseline="30000" dirty="0">
                <a:solidFill>
                  <a:srgbClr val="FF0066"/>
                </a:solidFill>
              </a:rPr>
              <a:t>4</a:t>
            </a:r>
            <a:r>
              <a:rPr lang="id-ID" sz="2400" dirty="0"/>
              <a:t>  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786188" y="4370388"/>
            <a:ext cx="5932487" cy="1981200"/>
            <a:chOff x="1623959" y="3184477"/>
            <a:chExt cx="5932982" cy="197996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81634" y="3200342"/>
              <a:ext cx="4286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5"/>
            <p:cNvSpPr txBox="1">
              <a:spLocks noChangeArrowheads="1"/>
            </p:cNvSpPr>
            <p:nvPr/>
          </p:nvSpPr>
          <p:spPr bwMode="auto">
            <a:xfrm>
              <a:off x="4218892" y="3184477"/>
              <a:ext cx="383441" cy="30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 sz="1400"/>
                <a:t>  4</a:t>
              </a:r>
            </a:p>
          </p:txBody>
        </p:sp>
        <p:sp>
          <p:nvSpPr>
            <p:cNvPr id="19471" name="TextBox 6"/>
            <p:cNvSpPr txBox="1">
              <a:spLocks noChangeArrowheads="1"/>
            </p:cNvSpPr>
            <p:nvPr/>
          </p:nvSpPr>
          <p:spPr bwMode="auto">
            <a:xfrm>
              <a:off x="1623959" y="3519168"/>
              <a:ext cx="5932982" cy="164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d-ID" altLang="en-US"/>
                <a:t> N = Jumlah sel hidup yang didapat</a:t>
              </a:r>
            </a:p>
            <a:p>
              <a:pPr eaLnBrk="1" hangingPunct="1"/>
              <a:r>
                <a:rPr lang="id-ID" altLang="en-US"/>
                <a:t>Faktor dilusi = Jumlah </a:t>
              </a:r>
              <a:r>
                <a:rPr lang="en-US" altLang="en-US"/>
                <a:t>ml</a:t>
              </a:r>
              <a:r>
                <a:rPr lang="id-ID" altLang="en-US"/>
                <a:t> media yang ditambahkan</a:t>
              </a:r>
            </a:p>
            <a:p>
              <a:pPr eaLnBrk="1" hangingPunct="1"/>
              <a:endParaRPr lang="en-US" altLang="en-US" sz="1100"/>
            </a:p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10</a:t>
              </a:r>
              <a:r>
                <a:rPr lang="en-US" altLang="en-US" baseline="30000">
                  <a:solidFill>
                    <a:srgbClr val="FF0000"/>
                  </a:solidFill>
                </a:rPr>
                <a:t>4</a:t>
              </a:r>
              <a:r>
                <a:rPr lang="en-US" altLang="en-US">
                  <a:solidFill>
                    <a:srgbClr val="FF0000"/>
                  </a:solidFill>
                </a:rPr>
                <a:t> =</a:t>
              </a:r>
              <a:r>
                <a:rPr lang="id-ID" altLang="en-US">
                  <a:solidFill>
                    <a:srgbClr val="FF0066"/>
                  </a:solidFill>
                </a:rPr>
                <a:t>Jumlah sel </a:t>
              </a:r>
              <a:r>
                <a:rPr lang="en-US" altLang="en-US">
                  <a:solidFill>
                    <a:srgbClr val="FF0066"/>
                  </a:solidFill>
                </a:rPr>
                <a:t>di</a:t>
              </a:r>
              <a:r>
                <a:rPr lang="id-ID" altLang="en-US">
                  <a:solidFill>
                    <a:srgbClr val="FF0066"/>
                  </a:solidFill>
                </a:rPr>
                <a:t>dapat dari 4 kotak yang diperiksa</a:t>
              </a:r>
            </a:p>
            <a:p>
              <a:pPr eaLnBrk="1" hangingPunct="1"/>
              <a:r>
                <a:rPr lang="id-ID" altLang="en-US">
                  <a:solidFill>
                    <a:srgbClr val="FF0066"/>
                  </a:solidFill>
                </a:rPr>
                <a:t>4 = Jumlah kotak yang diperiksa</a:t>
              </a:r>
              <a:endParaRPr lang="id-ID" altLang="en-US"/>
            </a:p>
            <a:p>
              <a:pPr eaLnBrk="1" hangingPunct="1"/>
              <a:endParaRPr lang="id-ID" altLang="en-US"/>
            </a:p>
          </p:txBody>
        </p:sp>
      </p:grp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715963" y="536575"/>
            <a:ext cx="333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Bahan yang diperlukan</a:t>
            </a:r>
            <a:endParaRPr lang="en-US" alt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774700" y="1311275"/>
            <a:ext cx="1936750" cy="1697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id-ID" sz="2400">
                <a:solidFill>
                  <a:srgbClr val="000000"/>
                </a:solidFill>
                <a:cs typeface="Arial" pitchFamily="34" charset="0"/>
              </a:rPr>
              <a:t>  Trypan Blue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id-ID" sz="2400">
                <a:solidFill>
                  <a:srgbClr val="000000"/>
                </a:solidFill>
                <a:cs typeface="Arial" pitchFamily="34" charset="0"/>
              </a:rPr>
              <a:t>  PBS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id-ID" sz="2400">
                <a:solidFill>
                  <a:srgbClr val="000000"/>
                </a:solidFill>
                <a:cs typeface="Arial" pitchFamily="34" charset="0"/>
              </a:rPr>
              <a:t>  Sel</a:t>
            </a: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79763" y="1471613"/>
            <a:ext cx="835025" cy="101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4010025" y="145573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Trypan blue  berfungsi sebagai pembeda </a:t>
            </a:r>
          </a:p>
          <a:p>
            <a:pPr eaLnBrk="1" hangingPunct="1"/>
            <a:r>
              <a:rPr lang="id-ID" altLang="en-US" sz="2400"/>
              <a:t>antara sel yang hidup dan mati, mati akan biru</a:t>
            </a:r>
          </a:p>
          <a:p>
            <a:pPr eaLnBrk="1" hangingPunct="1"/>
            <a:r>
              <a:rPr lang="id-ID" altLang="en-US" sz="2400"/>
              <a:t>Yang hidup akan bersinar (cell viability)</a:t>
            </a:r>
            <a:endParaRPr lang="en-US" altLang="en-US" sz="2400"/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557213" y="3517900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/>
              <a:t>% viability = Jumlah sel hidup</a:t>
            </a:r>
          </a:p>
          <a:p>
            <a:pPr eaLnBrk="1" hangingPunct="1"/>
            <a:endParaRPr lang="en-US" altLang="en-US"/>
          </a:p>
        </p:txBody>
      </p:sp>
      <p:cxnSp>
        <p:nvCxnSpPr>
          <p:cNvPr id="14" name="Straight Connector 13"/>
          <p:cNvCxnSpPr>
            <a:endCxn id="19465" idx="3"/>
          </p:cNvCxnSpPr>
          <p:nvPr/>
        </p:nvCxnSpPr>
        <p:spPr>
          <a:xfrm flipV="1">
            <a:off x="2127250" y="3841750"/>
            <a:ext cx="1633538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1868488" y="3916363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/>
              <a:t>Jumlah total sel</a:t>
            </a:r>
            <a:endParaRPr lang="en-US" altLang="en-US"/>
          </a:p>
        </p:txBody>
      </p:sp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3876675" y="3597275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/>
              <a:t>X 100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633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679575" y="1046162"/>
            <a:ext cx="3309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b="1" dirty="0">
                <a:solidFill>
                  <a:srgbClr val="FF0000"/>
                </a:solidFill>
              </a:rPr>
              <a:t>PRESERVASI CELL KULTUR</a:t>
            </a:r>
          </a:p>
        </p:txBody>
      </p:sp>
      <p:pic>
        <p:nvPicPr>
          <p:cNvPr id="20483" name="Picture 2" descr="C:\Users\Sofy Meilany\Documents\GAmbar gambar\CRYOL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76250"/>
            <a:ext cx="44704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9575" y="1573212"/>
            <a:ext cx="2535238" cy="14779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/>
              <a:t>Tujuan : </a:t>
            </a:r>
          </a:p>
          <a:p>
            <a:pPr>
              <a:defRPr/>
            </a:pPr>
            <a:endParaRPr lang="id-ID" dirty="0"/>
          </a:p>
          <a:p>
            <a:pPr>
              <a:buFont typeface="Arial" pitchFamily="34" charset="0"/>
              <a:buChar char="•"/>
              <a:defRPr/>
            </a:pPr>
            <a:r>
              <a:rPr lang="id-ID" dirty="0"/>
              <a:t> Sel sangat berharga :</a:t>
            </a:r>
          </a:p>
          <a:p>
            <a:pPr>
              <a:defRPr/>
            </a:pPr>
            <a:r>
              <a:rPr lang="id-ID" dirty="0"/>
              <a:t> Menyimpan sel kultur</a:t>
            </a:r>
          </a:p>
          <a:p>
            <a:pPr>
              <a:buFont typeface="Arial" pitchFamily="34" charset="0"/>
              <a:buChar char="•"/>
              <a:defRPr/>
            </a:pP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679575" y="3051175"/>
            <a:ext cx="4176713" cy="92392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d-ID"/>
              <a:t>Kapan Menyimpan :</a:t>
            </a:r>
          </a:p>
          <a:p>
            <a:pPr>
              <a:defRPr/>
            </a:pPr>
            <a:endParaRPr lang="id-ID"/>
          </a:p>
          <a:p>
            <a:pPr>
              <a:buFont typeface="Arial" pitchFamily="34" charset="0"/>
              <a:buChar char="•"/>
              <a:defRPr/>
            </a:pPr>
            <a:r>
              <a:rPr lang="id-ID"/>
              <a:t> 50% Konfluen , menggunakan DMSO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575" y="3975100"/>
            <a:ext cx="7246938" cy="23082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/>
              <a:t>Yang Diperhatikan sebelum freezing :</a:t>
            </a:r>
          </a:p>
          <a:p>
            <a:pPr>
              <a:defRPr/>
            </a:pPr>
            <a:endParaRPr lang="id-ID" dirty="0"/>
          </a:p>
          <a:p>
            <a:pPr>
              <a:defRPr/>
            </a:pPr>
            <a:r>
              <a:rPr lang="id-ID" dirty="0"/>
              <a:t>1.   Continous cell line : klo, pilih karakterisasi, amplifikasi</a:t>
            </a:r>
          </a:p>
          <a:p>
            <a:pPr>
              <a:defRPr/>
            </a:pPr>
            <a:r>
              <a:rPr lang="id-ID" dirty="0"/>
              <a:t>		        Cell transfeksi &lt; 5 pasase</a:t>
            </a:r>
          </a:p>
          <a:p>
            <a:pPr>
              <a:defRPr/>
            </a:pPr>
            <a:r>
              <a:rPr lang="id-ID" dirty="0"/>
              <a:t>2.   Standarisasi : Medium : Pilih yang optimal</a:t>
            </a:r>
          </a:p>
          <a:p>
            <a:pPr marL="1714500" lvl="3" indent="-342900">
              <a:defRPr/>
            </a:pPr>
            <a:r>
              <a:rPr lang="id-ID" dirty="0"/>
              <a:t>   Serum :  pilih batch untuk semua tahap</a:t>
            </a:r>
          </a:p>
          <a:p>
            <a:pPr marL="1714500" lvl="3" indent="-342900">
              <a:defRPr/>
            </a:pPr>
            <a:r>
              <a:rPr lang="id-ID" dirty="0"/>
              <a:t>   </a:t>
            </a:r>
          </a:p>
          <a:p>
            <a:pPr>
              <a:defRPr/>
            </a:pPr>
            <a:r>
              <a:rPr lang="id-ID" dirty="0"/>
              <a:t>3.  Validasi :  Pencatatan : pasase, jenis sel ,jumlah keluar dan masuk</a:t>
            </a:r>
          </a:p>
        </p:txBody>
      </p:sp>
    </p:spTree>
    <p:extLst>
      <p:ext uri="{BB962C8B-B14F-4D97-AF65-F5344CB8AC3E}">
        <p14:creationId xmlns:p14="http://schemas.microsoft.com/office/powerpoint/2010/main" val="48959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921544" y="926623"/>
            <a:ext cx="3208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 b="1" dirty="0"/>
              <a:t>Kontrol Kontaminasi</a:t>
            </a:r>
            <a:endParaRPr lang="en-US" altLang="en-US" sz="2400" b="1" dirty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056005" y="1591945"/>
            <a:ext cx="1004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Kontaminasi bisa disebabkan karena : virus, bakteri, jamur, mycoplasma</a:t>
            </a:r>
            <a:endParaRPr lang="en-US" altLang="en-US" sz="240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56005" y="3136583"/>
            <a:ext cx="108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Visible</a:t>
            </a:r>
            <a:endParaRPr lang="en-US" altLang="en-US" sz="240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22805" y="2614295"/>
            <a:ext cx="827088" cy="67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037205" y="2396808"/>
            <a:ext cx="335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Bakteri, jamur , kapang</a:t>
            </a:r>
            <a:endParaRPr lang="en-US" altLang="en-US" sz="24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87893" y="3441383"/>
            <a:ext cx="806450" cy="43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3102293" y="3593783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≠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407093" y="3573145"/>
            <a:ext cx="286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Virus, mycoplasma</a:t>
            </a:r>
            <a:endParaRPr lang="en-US" altLang="en-US" sz="2400"/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499543" y="2419033"/>
            <a:ext cx="323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Antibiotik / anti mikotik</a:t>
            </a:r>
            <a:endParaRPr lang="en-US" altLang="en-US" sz="2400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6410643" y="3508058"/>
            <a:ext cx="4886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/>
              <a:t>Sebaiknya dibuang</a:t>
            </a:r>
          </a:p>
          <a:p>
            <a:pPr eaLnBrk="1" hangingPunct="1"/>
            <a:r>
              <a:rPr lang="id-ID" altLang="en-US" sz="2400"/>
              <a:t>Utk mycoplasma ditandai dengan</a:t>
            </a:r>
          </a:p>
          <a:p>
            <a:pPr eaLnBrk="1" hangingPunct="1"/>
            <a:r>
              <a:rPr lang="id-ID" altLang="en-US" sz="2400"/>
              <a:t> berubahnya morfologi sel</a:t>
            </a:r>
          </a:p>
          <a:p>
            <a:pPr eaLnBrk="1" hangingPunct="1"/>
            <a:r>
              <a:rPr lang="id-ID" altLang="en-US" sz="2400"/>
              <a:t>Virus :  media menjadi lebih cepat </a:t>
            </a:r>
          </a:p>
          <a:p>
            <a:pPr eaLnBrk="1" hangingPunct="1"/>
            <a:r>
              <a:rPr lang="id-ID" altLang="en-US" sz="2400"/>
              <a:t>keruh dan sel Menjadi cyt</a:t>
            </a:r>
            <a:r>
              <a:rPr lang="en-US" altLang="en-US" sz="2400"/>
              <a:t>h</a:t>
            </a:r>
            <a:r>
              <a:rPr lang="id-ID" altLang="en-US" sz="2400"/>
              <a:t>opatic</a:t>
            </a:r>
            <a:endParaRPr lang="en-US" altLang="en-US" sz="2400"/>
          </a:p>
        </p:txBody>
      </p:sp>
      <p:pic>
        <p:nvPicPr>
          <p:cNvPr id="21516" name="Picture 13" descr="C:\Users\Sofy Meilany\Documents\GAmbar gambar\bacte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4" y="4287838"/>
            <a:ext cx="2452687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168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terial contamination cell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37" y="387230"/>
            <a:ext cx="8612063" cy="64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19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69" y="1597192"/>
            <a:ext cx="5022166" cy="376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8609" y="889306"/>
            <a:ext cx="3941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Kontaminasi</a:t>
            </a:r>
            <a:r>
              <a:rPr lang="en-US" sz="4000" dirty="0"/>
              <a:t> Yeast</a:t>
            </a:r>
          </a:p>
        </p:txBody>
      </p:sp>
    </p:spTree>
    <p:extLst>
      <p:ext uri="{BB962C8B-B14F-4D97-AF65-F5344CB8AC3E}">
        <p14:creationId xmlns:p14="http://schemas.microsoft.com/office/powerpoint/2010/main" val="377923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53" y="1726212"/>
            <a:ext cx="5527943" cy="4565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2889" y="1018326"/>
            <a:ext cx="545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Kontaminasi</a:t>
            </a:r>
            <a:r>
              <a:rPr lang="en-US" sz="4000" dirty="0"/>
              <a:t> mycoplasma</a:t>
            </a:r>
          </a:p>
        </p:txBody>
      </p:sp>
    </p:spTree>
    <p:extLst>
      <p:ext uri="{BB962C8B-B14F-4D97-AF65-F5344CB8AC3E}">
        <p14:creationId xmlns:p14="http://schemas.microsoft.com/office/powerpoint/2010/main" val="3771231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fungi in cell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49" y="2011017"/>
            <a:ext cx="5436511" cy="40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469" y="975526"/>
            <a:ext cx="4130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Kontaminasi</a:t>
            </a:r>
            <a:r>
              <a:rPr lang="en-US" sz="4000" dirty="0"/>
              <a:t> </a:t>
            </a:r>
            <a:r>
              <a:rPr lang="en-US" sz="4000" dirty="0" err="1"/>
              <a:t>Jamur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202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48139" y="152400"/>
            <a:ext cx="10707757" cy="67056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Comic Sans MS" pitchFamily="66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</a:rPr>
              <a:t>Molekul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organik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membentuk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makromolekul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polimerisasi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agregasi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molekul</a:t>
            </a:r>
            <a:r>
              <a:rPr lang="en-US" sz="2800" dirty="0">
                <a:latin typeface="Calibri" panose="020F0502020204030204" pitchFamily="34" charset="0"/>
              </a:rPr>
              <a:t> lain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terjadi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secara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spontan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dalam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kondisi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prebiotik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(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kenaikan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suhu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pengeringan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dll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).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-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Makromolekul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mereplikasi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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membentuk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kopi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secara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spontan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RNA 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→ RNA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baru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─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tonggak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dimulainya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kehidupan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- RNA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dipercaya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sebagai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molekul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pertama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mampu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mereplikasi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diri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menjadi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template &amp;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sintesis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untai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baru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) 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memperlihatkan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aktifitas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kehidupan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paling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primitif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&amp;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distribusi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informasi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genetik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pertama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9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7633252" cy="6629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600" dirty="0">
                <a:latin typeface="Calibri" panose="020F0502020204030204" pitchFamily="34" charset="0"/>
              </a:rPr>
              <a:t>- RNA </a:t>
            </a:r>
            <a:r>
              <a:rPr lang="en-US" sz="2600" dirty="0" err="1">
                <a:latin typeface="Calibri" panose="020F0502020204030204" pitchFamily="34" charset="0"/>
              </a:rPr>
              <a:t>berasosiasi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dengan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fosfolipid</a:t>
            </a:r>
            <a:r>
              <a:rPr lang="en-US" sz="2600" dirty="0">
                <a:latin typeface="Calibri" panose="020F0502020204030204" pitchFamily="34" charset="0"/>
              </a:rPr>
              <a:t> yang </a:t>
            </a:r>
            <a:r>
              <a:rPr lang="en-US" sz="2600" dirty="0" err="1">
                <a:latin typeface="Calibri" panose="020F0502020204030204" pitchFamily="34" charset="0"/>
              </a:rPr>
              <a:t>membentuk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struktur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misel</a:t>
            </a:r>
            <a:r>
              <a:rPr lang="en-US" sz="2600" dirty="0">
                <a:latin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</a:rPr>
              <a:t>molekul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amfifatik</a:t>
            </a:r>
            <a:r>
              <a:rPr lang="en-US" sz="2600" dirty="0">
                <a:latin typeface="Calibri" panose="020F0502020204030204" pitchFamily="34" charset="0"/>
              </a:rPr>
              <a:t>) 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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fosfolipid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menjadi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komponen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dasar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sistem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membran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―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membran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plasma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prokariota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eukariota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&amp;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organel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spesifik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eukariota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6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6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- RNA yang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diselubungi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fosfolipid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dapat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mereplikasi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diri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bertranslasi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membentuk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protein-protein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untuk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menunjang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aktifitas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hidup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&amp;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evolusi</a:t>
            </a:r>
            <a:r>
              <a:rPr lang="en-US" sz="26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600" dirty="0" err="1">
                <a:latin typeface="Calibri" panose="020F0502020204030204" pitchFamily="34" charset="0"/>
                <a:sym typeface="Symbol" pitchFamily="18" charset="2"/>
              </a:rPr>
              <a:t>sesudahnya</a:t>
            </a:r>
            <a:r>
              <a:rPr lang="en-US" sz="2600" dirty="0">
                <a:latin typeface="Comic Sans MS" pitchFamily="66" charset="0"/>
                <a:sym typeface="Symbol" pitchFamily="18" charset="2"/>
              </a:rPr>
              <a:t>.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58370" name="AutoShape 2" descr="http://info.gbiosciences.com/Portals/127518/images/DNA-RNA-Purification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na-and-rna.png"/>
          <p:cNvPicPr>
            <a:picLocks noChangeAspect="1"/>
          </p:cNvPicPr>
          <p:nvPr/>
        </p:nvPicPr>
        <p:blipFill>
          <a:blip r:embed="rId2"/>
          <a:srcRect r="43690"/>
          <a:stretch>
            <a:fillRect/>
          </a:stretch>
        </p:blipFill>
        <p:spPr>
          <a:xfrm>
            <a:off x="848139" y="893850"/>
            <a:ext cx="2824098" cy="52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534400" cy="6324600"/>
          </a:xfrm>
        </p:spPr>
        <p:txBody>
          <a:bodyPr/>
          <a:lstStyle/>
          <a:p>
            <a:pPr eaLnBrk="1" hangingPunct="1"/>
            <a:endParaRPr lang="en-US" sz="240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6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61391" y="503580"/>
            <a:ext cx="10760766" cy="6248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err="1">
                <a:latin typeface="Calibri" panose="020F0502020204030204" pitchFamily="34" charset="0"/>
              </a:rPr>
              <a:t>Sejarah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Biologi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Sitologi</a:t>
            </a:r>
            <a:r>
              <a:rPr lang="en-US" sz="2800" dirty="0">
                <a:latin typeface="Calibri" panose="020F0502020204030204" pitchFamily="34" charset="0"/>
              </a:rPr>
              <a:t>) :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err="1">
                <a:latin typeface="Calibri" panose="020F0502020204030204" pitchFamily="34" charset="0"/>
              </a:rPr>
              <a:t>Mempelajari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kehidupan</a:t>
            </a:r>
            <a:r>
              <a:rPr lang="en-US" sz="2800" dirty="0">
                <a:latin typeface="Calibri" panose="020F0502020204030204" pitchFamily="34" charset="0"/>
              </a:rPr>
              <a:t> &amp; </a:t>
            </a:r>
            <a:r>
              <a:rPr lang="en-US" sz="2800" dirty="0" err="1">
                <a:latin typeface="Calibri" panose="020F0502020204030204" pitchFamily="34" charset="0"/>
              </a:rPr>
              <a:t>organisme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hidup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pada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tingkat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sel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dibawahnya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subsel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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organel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molekul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Berkembang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dari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pertengahan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abad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17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hingga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sekarang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ditunjang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oleh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kemajuan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ilmu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teknologi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lain yang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relevan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: 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         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fisika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         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kimia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             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matematika</a:t>
            </a: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br>
              <a:rPr lang="en-US" sz="2800" dirty="0">
                <a:latin typeface="Calibri" panose="020F0502020204030204" pitchFamily="34" charset="0"/>
                <a:sym typeface="Symbol" pitchFamily="18" charset="2"/>
              </a:rPr>
            </a:b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Perkembangan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biologi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sel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bertumpu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pada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hasil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riset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dengan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percobaan-percobaan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deskriptif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dimasa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lalu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hingga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percobaan-percobaan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analitik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mutakhir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/ modern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saat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dirty="0" err="1">
                <a:latin typeface="Calibri" panose="020F0502020204030204" pitchFamily="34" charset="0"/>
                <a:sym typeface="Symbol" pitchFamily="18" charset="2"/>
              </a:rPr>
              <a:t>ini</a:t>
            </a:r>
            <a:r>
              <a:rPr lang="en-US" sz="2800" dirty="0">
                <a:latin typeface="Calibri" panose="020F0502020204030204" pitchFamily="34" charset="0"/>
                <a:sym typeface="Symbol" pitchFamily="18" charset="2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1355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N1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2971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50292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Robert Hooke (1665)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irisan</a:t>
            </a:r>
            <a:r>
              <a:rPr lang="en-US" sz="2400" dirty="0"/>
              <a:t> </a:t>
            </a:r>
            <a:r>
              <a:rPr lang="en-US" sz="2400" dirty="0" err="1"/>
              <a:t>gabus</a:t>
            </a:r>
            <a:r>
              <a:rPr lang="en-US" sz="2400" dirty="0"/>
              <a:t> (cork)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kaca</a:t>
            </a:r>
            <a:r>
              <a:rPr lang="en-US" sz="2400" dirty="0"/>
              <a:t> </a:t>
            </a:r>
            <a:r>
              <a:rPr lang="en-US" sz="2400" dirty="0" err="1"/>
              <a:t>pembesar</a:t>
            </a:r>
            <a:r>
              <a:rPr lang="en-US" sz="2400" dirty="0"/>
              <a:t> (loop) 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/>
              <a:t> </a:t>
            </a:r>
            <a:r>
              <a:rPr lang="en-US" sz="2400" dirty="0" err="1"/>
              <a:t>kotak-kotak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(</a:t>
            </a:r>
            <a:r>
              <a:rPr lang="en-US" sz="2400" dirty="0" err="1"/>
              <a:t>cella</a:t>
            </a:r>
            <a:r>
              <a:rPr lang="en-US" sz="2400" dirty="0"/>
              <a:t>).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36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957</Words>
  <Application>Microsoft Office PowerPoint</Application>
  <PresentationFormat>Widescreen</PresentationFormat>
  <Paragraphs>183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Segoe UI</vt:lpstr>
      <vt:lpstr>Symbol</vt:lpstr>
      <vt:lpstr>Times New Roman</vt:lpstr>
      <vt:lpstr>Verdana</vt:lpstr>
      <vt:lpstr>Wingdings</vt:lpstr>
      <vt:lpstr>Wingdings 2</vt:lpstr>
      <vt:lpstr>Office Theme</vt:lpstr>
      <vt:lpstr>Biologi Sel Pertemuan I : Evolusi Sel Dosen : Aroem Naroeni, DEA, PhD</vt:lpstr>
      <vt:lpstr>  Sejarah evolusi sel :  - Sejarah dimulainya kehidupan (di bumi) dibuat berdasarkan asumsi dan spekulasi, karena tidak ada/sedikit sekali bukti-bukti konkrit yang  reproducible  dapat dianalisa kembali di lab/ lapangan.  - Kehidupan dimulai ± 3,8 miljar tahun lalu  750 milyar tahun sesudah bumi exist (terbentuk).  - Bumi dalam keadaan sangat tidak stabil: banyak gunung api, gempa tektonik, gelombang laut besar &amp; intensitas tinggi, dll  memediasi reaksi-reaksi alamiah tertentu.  </vt:lpstr>
      <vt:lpstr> Atmosfer bumi pada waktu itu mengandung  sedikit sekali O2, &amp; terdiri dari CO2 , N2 dan gas H2 , H2S,   CO dalam konsentrasi kecil.    Gas yang ada (H2, H2S, CO), berlaku sebagai reduktor  (reduced agent) membentuk molekul-molekul organik secara spontan dimediasi oleh sinar matahari, arus listrik yang dihasilkan kilat, dsb.   Percobaan :gas H2 , CH4 , NH2 dlm ruang tertutup dialirkan uap air &amp; disuplai energi dari electrical spark  setelah didinginkan terbentuk air yang mengandung molekul-molekul organik : as. aspartat, glutamat, alanin, glisin.</vt:lpstr>
      <vt:lpstr>Percobaan Miller-Urey</vt:lpstr>
      <vt:lpstr>- Molekul organik membentuk makromolekul dengan polimerisasi atau agregasi dengan molekul lain  terjadi secara spontan dalam kondisi prebiotik (kenaikan suhu, pengeringan, dll).  - Makromolekul mereplikasi diri  membentuk kopi secara spontan : RNA → RNA baru ─ tonggak dimulainya kehidupan.  - RNA dipercaya sebagai molekul pertama yang mampu mereplikasi diri (menjadi template &amp; sintesis untai baru)  memperlihatkan aktifitas kehidupan paling primitif &amp; distribusi informasi genetik yang pertama.</vt:lpstr>
      <vt:lpstr>- RNA berasosiasi dengan fosfolipid yang membentuk struktur misel (molekul amfifatik)  fosfolipid menjadi komponen dasar sistem membran ― membran plasma pada prokariota, eukariota &amp; organel spesifik pada eukariota.  - RNA yang diselubungi fosfolipid dapat mereplikasi diri dan bertranslasi membentuk protein-protein untuk menunjang aktifitas hidup &amp; evolusi sesudahnya.</vt:lpstr>
      <vt:lpstr>PowerPoint Presentation</vt:lpstr>
      <vt:lpstr>Sejarah Biologi Sel (Sitologi) :  Mempelajari kehidupan &amp; organisme hidup pada tingkat sel atau dibawahnya (subsel)   organel, molekul.  Berkembang dari pertengahan abad 17 hingga sekarang ditunjang oleh kemajuan ilmu dan teknologi lain yang relevan :                 fisika                kimia                matematika  Perkembangan biologi sel bertumpu pada hasil riset dengan percobaan-percobaan deskriptif dimasa lalu hingga percobaan-percobaan analitik mutakhir/ modern saat ini.  </vt:lpstr>
      <vt:lpstr>PowerPoint Presentation</vt:lpstr>
      <vt:lpstr>3. Anthony van Leeuwenhoek</vt:lpstr>
      <vt:lpstr> Anthony van Leeuwenhoek (1668) mengkonstruksi mikroskop I - mengamati air kolam  organisme uniseluler       (bakteri, protozoa) - melihat nukleus pada preparat darah ikan salmon.  Dapat membedakan sel dalam berbagai bentuk dan morfologi  pengamatan deskriptif tentang sel.</vt:lpstr>
      <vt:lpstr>PowerPoint Presentation</vt:lpstr>
      <vt:lpstr>PowerPoint Presentation</vt:lpstr>
      <vt:lpstr>              1880 – Louis Pasteur melakukan experimen                     mikrobiologi menentang teori vitalisme                - Robert Koch mengkultur bakteri pada                     media agar  Teori vitalisme : Penjabaran mengenai perbedaan organik dan anorganik . Materi organic tidak mengandung “vital force” kehidupan</vt:lpstr>
      <vt:lpstr>PowerPoint Presentation</vt:lpstr>
      <vt:lpstr>  1822 – 1884, Gregor Mendel menjelaskan bahwa sifat/karakter makhluk hidup dibawa dalam bentuk materi dan berpasangan  pasangan tersebut bersegregasi dan membentuk pasangan baru pada generasi berikutnya secara random.  Materi genetik menempati lokasi tertentu pada khromosom (lokus) dijelaskan oleh Barbara McClintock (1931).  </vt:lpstr>
      <vt:lpstr>Materi genetik adalah DNA yang membawa informasi &amp; ditransmisikan dari generasi ke generasi dan diekspresikan menjadi fenotip, dijelaskan oleh Avery McLeod &amp; McCarry (1944).  Struktur DNA diformulasikan oleh Watson &amp; Crick (1953) dengan X-ray diffraction analysis. Penemuan struktur DNA memungkinkan penemuan &amp; pengembangan teknologi/rekayasa dibidang biologi molekuler dengan didukung oleh kemajuan ilmu-ilmu lain seperti fisika dan kimia.</vt:lpstr>
      <vt:lpstr>PowerPoint Presentation</vt:lpstr>
      <vt:lpstr>Jumlah khromosom manusia adalah 46  (22 pasang autosom + 2 khromosom sex)   dibuktikan oleh Tjio  &amp;  Levan (1962).  1980  sekarang  era rekayasa dengan mengaplikasikan bioteknologi untuk mengubah dan memanipulasi sistem hidup pada tingkat molekul, sel atau organisme untuk memperoleh manfaat yang sebesar-besarnya bagi kepentingan manusia.  </vt:lpstr>
      <vt:lpstr>PowerPoint Presentation</vt:lpstr>
      <vt:lpstr>PowerPoint Presentation</vt:lpstr>
      <vt:lpstr>Definisi Sel  - Unit kehidupan terkecil hewan &amp; tumbuhan. - Struktur yang dibatasi membran dan berisi    sitoplasma.  Karakteristik (sifat-sifat dasar) sel  - unit kehidupan yang sangat teroganisasi dalam hal     struktur dan fungsinya. -  mengambil bahan baku dari lingkungan untuk      membuat kopi &amp; memperbanyak diri (proliferasi) -  menampilkan fenotip bervariasi pada tiap individu,      meskipun mempunyai sistem fundamental yang      sama.  </vt:lpstr>
      <vt:lpstr>Sebagai unit kehidupan  dapat memperlihatkan sifat-sifat hidup yang universal : 1. mengekstraksi energi dari lingkungan. 2. bereaksi (peka) terhadap rangsang tropisme. 3. tumbuh dan berkembang biak   mempertahan     kan kelangsungan (kontinuitas) kehidupan.  Berdasarkan komposisi sel yang menyusunnya dibedakan organisme : - uniseluler    sel adalah organisme - multiseluler  organisme terdiri dari banyak sekali     sel dan terorganisasi :  sel  jaringan  organ.</vt:lpstr>
      <vt:lpstr>Berdasarkan tingkat evolusinya sel dibedakan menjadi 2 golongan : prokariota &amp; eukariota.  Virus : terdiri dari komponen-komponen hidup dan             dapat menunjukkan sifat-sifat hidup /                    aktifitas kehidupan apabila berinteraksi             dengan sel hidup.  Sel mempunyai sistem (pengaturan) universal yang lestari (conserve)  tidak berubah oleh proses evolusi : - membawa informasi genetik berupa DNA dan    mentransfer informasi genetik untuk mengatur &amp;    mengontrol aktifitas kehidupan. - memproduksi dan menggunakan ATP untuk    menyelenggarakan aktifitas kehidupan. </vt:lpstr>
      <vt:lpstr>Transfer  (distribusi) informasi genetik pada tingkat sel :  1. Transmisi gen (DNA) dari sel generasi satu ke sel       generasi berikutnya melalui proses replikasi.  2. Informasi dalam DNA diubah menjadi informasi      bentuk lain &amp; didistribusikan ke bagian-bagian      sel atau lingkungan sel melalui proses transkripsi      (pembentukan RNA) &amp; translasi (sintesis protein).     Alur informasi dari DNA – RNA – protein       disebut  expresi   dihasilkan fenotip.</vt:lpstr>
      <vt:lpstr>Sistem (pengaturan) informasi genetik dalam sel :  Prokariota :  - DNA terlokasi bebas di dalam sel, tidak mempunyai    batas yang jelas dengan sitoplasma. - Replikasi, transkripsi dan translasi dilakukan dengan     cara sederhana.  Eukariota :  - DNA terorganisasi/tersusun kompleks membentuk     khromatin,terletak dalam organel yang terpisah     dari sitoplasma  nukleus &amp; mitokhondria. - Replikasi,transkripsi dan translasi terorganisasi      sangat kompleks melibatkan banyak enzim dan      organel</vt:lpstr>
      <vt:lpstr>PowerPoint Presentation</vt:lpstr>
      <vt:lpstr>Cara sel mengambil energi dari lingkungan :  Autotrof  : mengambil energi dari sinar matahari  pada proses fotosintesis   tumbuh-tumbuhan dan mikroorganisme berkhlorofil.  Heterotrof : mengambil molekul berenergi/organik  dari substrat/makanan diantaranya dari sel autotrof.  Energi dari lingkungan diubah menjadi energi yang dapat digunakan sel melalui reaksi-reaksi yang terintegrasi &amp; terorganisasi  metabolisme.  </vt:lpstr>
      <vt:lpstr>   Energi di dalam sel dibebaskan dengan reaksi oksidasi &amp; reduksi.  Reaksi oksidasi adalah reaksi pemindahan/transfer elektron dari molekul donor e- (reduktor) ke molekul aseptor e- (oksidator)  dihasilkan reduktor baru dan oksidator baru.       AH + B   BH + A   </vt:lpstr>
      <vt:lpstr>  Reaksi oksidasi menghasilkan energi bebas :   G = -nFE  G  = energi bebas    n   = jumlah elektron yang ditransfer    F   = konstan Farady  96,406 joule/dt  E  = perbedaan redox potensial antara produk &amp;             reaktan  Aliran e- dari reduktor ke oksidator adalah reaksi eksoterm/eksergonik yang membebaskan energi; G = negatip (-). Oksidator dapat menjadi reduktor apabila mendapatkan e- dari molekul donor melalui reaksi endoterm/endergonik yang memerlukan input energi; G = positip (+).  </vt:lpstr>
      <vt:lpstr>Sel heterotrof dibedakan menjadi 2 golongan berdasarkan caranya menggunakan aseptor elektron (oksidator) - aerob    : menggunakan O2 sebagai                   aseptor elektron terakhir. - anaerob : menggunakan molekul selain O2                             sebagai aseptor elektron.  Berdasarkan cara menggunakan donor elektron (reduktor); - khemoorganotrof : menggunakan molekul organik     kompleks (gula, protein, lipid) sebagai donor     elektron. - khemolitotrof : menggunakan zat anorganik (H2S,     amonia)  sebagai donor elektron.   </vt:lpstr>
      <vt:lpstr>PowerPoint Presentation</vt:lpstr>
      <vt:lpstr>Definisi</vt:lpstr>
      <vt:lpstr>Sejarah Kultur</vt:lpstr>
      <vt:lpstr>PowerPoint Presentation</vt:lpstr>
      <vt:lpstr>Keuntungan Menggunakan Kultur</vt:lpstr>
      <vt:lpstr>PowerPoint Presentation</vt:lpstr>
      <vt:lpstr>Tipe Sel</vt:lpstr>
      <vt:lpstr>Morfologi 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 Sel  Bagian I : Evolusi Sel</dc:title>
  <dc:creator>Aroem Naroeni</dc:creator>
  <cp:lastModifiedBy>Aroem Naroeni</cp:lastModifiedBy>
  <cp:revision>19</cp:revision>
  <dcterms:created xsi:type="dcterms:W3CDTF">2016-09-16T01:51:04Z</dcterms:created>
  <dcterms:modified xsi:type="dcterms:W3CDTF">2017-09-17T09:45:57Z</dcterms:modified>
</cp:coreProperties>
</file>