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75" r:id="rId8"/>
    <p:sldId id="271" r:id="rId9"/>
    <p:sldId id="261" r:id="rId10"/>
    <p:sldId id="273" r:id="rId11"/>
    <p:sldId id="274" r:id="rId12"/>
    <p:sldId id="262" r:id="rId13"/>
    <p:sldId id="263" r:id="rId14"/>
    <p:sldId id="264" r:id="rId15"/>
    <p:sldId id="265" r:id="rId16"/>
    <p:sldId id="266" r:id="rId17"/>
    <p:sldId id="269" r:id="rId18"/>
    <p:sldId id="272" r:id="rId19"/>
    <p:sldId id="270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1F00FCD-DEA2-43AB-A60B-1060FE2D7F92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C40F4FF-E841-4FC8-9115-E2B993378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7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1F00FCD-DEA2-43AB-A60B-1060FE2D7F92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C40F4FF-E841-4FC8-9115-E2B993378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4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1F00FCD-DEA2-43AB-A60B-1060FE2D7F92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C40F4FF-E841-4FC8-9115-E2B993378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1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1F00FCD-DEA2-43AB-A60B-1060FE2D7F92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C40F4FF-E841-4FC8-9115-E2B993378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7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1F00FCD-DEA2-43AB-A60B-1060FE2D7F92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C40F4FF-E841-4FC8-9115-E2B993378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3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1F00FCD-DEA2-43AB-A60B-1060FE2D7F92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C40F4FF-E841-4FC8-9115-E2B993378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1F00FCD-DEA2-43AB-A60B-1060FE2D7F92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C40F4FF-E841-4FC8-9115-E2B993378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5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1F00FCD-DEA2-43AB-A60B-1060FE2D7F92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C40F4FF-E841-4FC8-9115-E2B993378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1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1F00FCD-DEA2-43AB-A60B-1060FE2D7F92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C40F4FF-E841-4FC8-9115-E2B993378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1F00FCD-DEA2-43AB-A60B-1060FE2D7F92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C40F4FF-E841-4FC8-9115-E2B993378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2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1F00FCD-DEA2-43AB-A60B-1060FE2D7F92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C40F4FF-E841-4FC8-9115-E2B993378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4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4"/>
            <a:ext cx="12192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Apoptosis%20vs%20Necrosis;%20Good%20Cop%20Bad%20Cop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poptotic%20Pathways.mp4" TargetMode="External"/><Relationship Id="rId2" Type="http://schemas.openxmlformats.org/officeDocument/2006/relationships/hyperlink" Target="Apoptosis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KULIAH 11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APOPTOSIS DAN NEKROSIS</a:t>
            </a:r>
          </a:p>
        </p:txBody>
      </p:sp>
    </p:spTree>
    <p:extLst>
      <p:ext uri="{BB962C8B-B14F-4D97-AF65-F5344CB8AC3E}">
        <p14:creationId xmlns:p14="http://schemas.microsoft.com/office/powerpoint/2010/main" val="3088023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Inflamasi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biologi</a:t>
            </a:r>
            <a:r>
              <a:rPr lang="en-US" dirty="0"/>
              <a:t> yang </a:t>
            </a:r>
            <a:r>
              <a:rPr lang="en-US" dirty="0" err="1"/>
              <a:t>komplek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stimulus yang </a:t>
            </a:r>
            <a:r>
              <a:rPr lang="en-US" dirty="0" err="1"/>
              <a:t>merusak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patogen</a:t>
            </a:r>
            <a:r>
              <a:rPr lang="en-US" dirty="0"/>
              <a:t>,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mati</a:t>
            </a:r>
            <a:r>
              <a:rPr lang="en-US" dirty="0"/>
              <a:t>, irritant </a:t>
            </a:r>
            <a:r>
              <a:rPr lang="en-US" dirty="0" err="1"/>
              <a:t>dsb</a:t>
            </a:r>
            <a:endParaRPr lang="en-US" dirty="0"/>
          </a:p>
          <a:p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/>
              <a:t>,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mediator </a:t>
            </a:r>
            <a:r>
              <a:rPr lang="en-US" dirty="0" err="1"/>
              <a:t>molekuler</a:t>
            </a:r>
            <a:endParaRPr lang="en-US" dirty="0"/>
          </a:p>
        </p:txBody>
      </p:sp>
      <p:pic>
        <p:nvPicPr>
          <p:cNvPr id="1026" name="Picture 2" descr="https://upload.wikimedia.org/wikipedia/commons/thumb/1/1d/Wintertenen.jpg/250px-Winterten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621" y="3824443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51513" y="4240696"/>
            <a:ext cx="659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Ciri</a:t>
            </a:r>
            <a:r>
              <a:rPr lang="en-US" sz="3200" dirty="0"/>
              <a:t> : </a:t>
            </a:r>
            <a:r>
              <a:rPr lang="en-US" sz="3200" dirty="0" err="1"/>
              <a:t>pembekakan</a:t>
            </a:r>
            <a:r>
              <a:rPr lang="en-US" sz="3200" dirty="0"/>
              <a:t>, </a:t>
            </a:r>
            <a:r>
              <a:rPr lang="en-US" sz="3200" dirty="0" err="1"/>
              <a:t>merah</a:t>
            </a:r>
            <a:r>
              <a:rPr lang="en-US" sz="3200" dirty="0"/>
              <a:t>, </a:t>
            </a:r>
            <a:r>
              <a:rPr lang="en-US" sz="3200" dirty="0" err="1"/>
              <a:t>sakit</a:t>
            </a:r>
            <a:r>
              <a:rPr lang="en-US" sz="3200" dirty="0"/>
              <a:t>, </a:t>
            </a:r>
            <a:r>
              <a:rPr lang="en-US" sz="3200" dirty="0" err="1"/>
              <a:t>panas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735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Inflamasi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707140"/>
            <a:ext cx="73025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93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37" y="-112547"/>
            <a:ext cx="10515600" cy="1325563"/>
          </a:xfrm>
        </p:spPr>
        <p:txBody>
          <a:bodyPr/>
          <a:lstStyle/>
          <a:p>
            <a:r>
              <a:rPr lang="en-US" dirty="0"/>
              <a:t>Coagulative Necrosis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953" t="8118" r="18190" b="18146"/>
          <a:stretch/>
        </p:blipFill>
        <p:spPr>
          <a:xfrm>
            <a:off x="6359855" y="756839"/>
            <a:ext cx="4244455" cy="60977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671" y="2129051"/>
            <a:ext cx="58821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Disebabkan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hypoxic (</a:t>
            </a:r>
            <a:r>
              <a:rPr lang="en-US" sz="2800" dirty="0" err="1"/>
              <a:t>Turunnya</a:t>
            </a:r>
            <a:r>
              <a:rPr lang="en-US" sz="2800" dirty="0"/>
              <a:t> </a:t>
            </a:r>
            <a:r>
              <a:rPr lang="en-US" sz="2800" dirty="0" err="1"/>
              <a:t>oksigen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sz="2800" dirty="0" err="1"/>
              <a:t>Bekas</a:t>
            </a:r>
            <a:r>
              <a:rPr lang="en-US" sz="2800" dirty="0"/>
              <a:t> </a:t>
            </a:r>
            <a:r>
              <a:rPr lang="en-US" sz="2800" dirty="0" err="1"/>
              <a:t>bekas</a:t>
            </a:r>
            <a:r>
              <a:rPr lang="en-US" sz="2800" dirty="0"/>
              <a:t> 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dilihat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mikroskop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mati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Hypoxic infarcts di </a:t>
            </a:r>
            <a:r>
              <a:rPr lang="en-US" sz="2800" dirty="0" err="1"/>
              <a:t>otak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menimbulkan</a:t>
            </a:r>
            <a:r>
              <a:rPr lang="en-US" sz="2800" dirty="0"/>
              <a:t> Liquefactive necrosis</a:t>
            </a:r>
          </a:p>
        </p:txBody>
      </p:sp>
    </p:spTree>
    <p:extLst>
      <p:ext uri="{BB962C8B-B14F-4D97-AF65-F5344CB8AC3E}">
        <p14:creationId xmlns:p14="http://schemas.microsoft.com/office/powerpoint/2010/main" val="1955182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74" y="-116138"/>
            <a:ext cx="10515600" cy="1325563"/>
          </a:xfrm>
        </p:spPr>
        <p:txBody>
          <a:bodyPr/>
          <a:lstStyle/>
          <a:p>
            <a:r>
              <a:rPr lang="en-US" dirty="0"/>
              <a:t>Liquefactive Necrosis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023" t="6653" r="18882" b="12435"/>
          <a:stretch/>
        </p:blipFill>
        <p:spPr>
          <a:xfrm>
            <a:off x="7438038" y="409432"/>
            <a:ext cx="4476467" cy="6344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474" y="1542197"/>
            <a:ext cx="71483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/>
              <a:t>Berhubungan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penghancuran</a:t>
            </a:r>
            <a:r>
              <a:rPr lang="en-US" sz="2800" dirty="0"/>
              <a:t> 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terbentuknya</a:t>
            </a:r>
            <a:r>
              <a:rPr lang="en-US" sz="2800" dirty="0"/>
              <a:t> </a:t>
            </a:r>
            <a:r>
              <a:rPr lang="en-US" sz="2800" dirty="0" err="1"/>
              <a:t>nanah</a:t>
            </a:r>
            <a:endParaRPr lang="en-US" sz="2800" dirty="0"/>
          </a:p>
          <a:p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/>
              <a:t>Ciri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infeksi</a:t>
            </a:r>
            <a:r>
              <a:rPr lang="en-US" sz="2800" dirty="0"/>
              <a:t> </a:t>
            </a:r>
            <a:r>
              <a:rPr lang="en-US" sz="2800" dirty="0" err="1"/>
              <a:t>bakteri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jamur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kemampuannya</a:t>
            </a:r>
            <a:r>
              <a:rPr lang="en-US" sz="2800" dirty="0"/>
              <a:t> </a:t>
            </a:r>
            <a:r>
              <a:rPr lang="en-US" sz="2800" dirty="0" err="1"/>
              <a:t>menstimulasi</a:t>
            </a:r>
            <a:r>
              <a:rPr lang="en-US" sz="2800" dirty="0"/>
              <a:t> </a:t>
            </a:r>
            <a:r>
              <a:rPr lang="en-US" sz="2800" dirty="0" err="1"/>
              <a:t>reaksi</a:t>
            </a:r>
            <a:r>
              <a:rPr lang="en-US" sz="2800" dirty="0"/>
              <a:t> </a:t>
            </a:r>
            <a:r>
              <a:rPr lang="en-US" sz="2800" dirty="0" err="1"/>
              <a:t>inflamasi</a:t>
            </a:r>
            <a:endParaRPr lang="en-US" sz="2800" dirty="0"/>
          </a:p>
          <a:p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/>
              <a:t>Ischemia (</a:t>
            </a:r>
            <a:r>
              <a:rPr lang="en-US" sz="2800" dirty="0" err="1"/>
              <a:t>kekurangan</a:t>
            </a:r>
            <a:r>
              <a:rPr lang="en-US" sz="2800" dirty="0"/>
              <a:t> </a:t>
            </a:r>
            <a:r>
              <a:rPr lang="en-US" sz="2800" dirty="0" err="1"/>
              <a:t>darah</a:t>
            </a:r>
            <a:r>
              <a:rPr lang="en-US" sz="2800" dirty="0"/>
              <a:t>)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otak</a:t>
            </a:r>
            <a:r>
              <a:rPr lang="en-US" sz="2800" dirty="0"/>
              <a:t> </a:t>
            </a:r>
            <a:r>
              <a:rPr lang="en-US" sz="2800" dirty="0" err="1"/>
              <a:t>memacu</a:t>
            </a:r>
            <a:r>
              <a:rPr lang="en-US" sz="2800" dirty="0"/>
              <a:t> liquefactive </a:t>
            </a:r>
            <a:r>
              <a:rPr lang="en-US" sz="2800" dirty="0" err="1"/>
              <a:t>daripada</a:t>
            </a:r>
            <a:r>
              <a:rPr lang="en-US" sz="2800" dirty="0"/>
              <a:t> Coagulative necrosis</a:t>
            </a:r>
          </a:p>
        </p:txBody>
      </p:sp>
    </p:spTree>
    <p:extLst>
      <p:ext uri="{BB962C8B-B14F-4D97-AF65-F5344CB8AC3E}">
        <p14:creationId xmlns:p14="http://schemas.microsoft.com/office/powerpoint/2010/main" val="3265975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83" y="-3999"/>
            <a:ext cx="10515600" cy="1325563"/>
          </a:xfrm>
        </p:spPr>
        <p:txBody>
          <a:bodyPr/>
          <a:lstStyle/>
          <a:p>
            <a:r>
              <a:rPr lang="en-US" dirty="0" err="1"/>
              <a:t>Caseous</a:t>
            </a:r>
            <a:r>
              <a:rPr lang="en-US" dirty="0"/>
              <a:t> Necrosis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808" t="6195" r="18312" b="15735"/>
          <a:stretch/>
        </p:blipFill>
        <p:spPr>
          <a:xfrm>
            <a:off x="6546573" y="248138"/>
            <a:ext cx="4691270" cy="6459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305" y="1881809"/>
            <a:ext cx="6016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nekrosis</a:t>
            </a:r>
            <a:r>
              <a:rPr lang="en-US" sz="2800" dirty="0"/>
              <a:t> yang </a:t>
            </a:r>
            <a:r>
              <a:rPr lang="en-US" sz="2800" dirty="0" err="1"/>
              <a:t>disebabkan</a:t>
            </a:r>
            <a:r>
              <a:rPr lang="en-US" sz="2800" dirty="0"/>
              <a:t> Mycobacteria, </a:t>
            </a:r>
            <a:r>
              <a:rPr lang="en-US" sz="2800" dirty="0" err="1"/>
              <a:t>jamur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material </a:t>
            </a:r>
            <a:r>
              <a:rPr lang="en-US" sz="2800" dirty="0" err="1"/>
              <a:t>asing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/>
              <a:t>Kombinasi</a:t>
            </a:r>
            <a:r>
              <a:rPr lang="en-US" sz="2800" dirty="0"/>
              <a:t> Liquefactive </a:t>
            </a:r>
            <a:r>
              <a:rPr lang="en-US" sz="2800" dirty="0" err="1"/>
              <a:t>dan</a:t>
            </a:r>
            <a:r>
              <a:rPr lang="en-US" sz="2800" dirty="0"/>
              <a:t> Coagulative</a:t>
            </a:r>
          </a:p>
        </p:txBody>
      </p:sp>
    </p:spTree>
    <p:extLst>
      <p:ext uri="{BB962C8B-B14F-4D97-AF65-F5344CB8AC3E}">
        <p14:creationId xmlns:p14="http://schemas.microsoft.com/office/powerpoint/2010/main" val="3371568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0" y="0"/>
            <a:ext cx="10515600" cy="1325563"/>
          </a:xfrm>
        </p:spPr>
        <p:txBody>
          <a:bodyPr/>
          <a:lstStyle/>
          <a:p>
            <a:r>
              <a:rPr lang="en-US" dirty="0"/>
              <a:t>Fatty Necrosis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089" t="8118" r="18946" b="18146"/>
          <a:stretch/>
        </p:blipFill>
        <p:spPr>
          <a:xfrm>
            <a:off x="7233313" y="365124"/>
            <a:ext cx="4339988" cy="6211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060" y="1510747"/>
            <a:ext cx="64664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/>
              <a:t>Pada</a:t>
            </a:r>
            <a:r>
              <a:rPr lang="en-US" sz="3200" dirty="0"/>
              <a:t> Fat Necrosis , </a:t>
            </a:r>
            <a:r>
              <a:rPr lang="en-US" sz="3200" dirty="0" err="1"/>
              <a:t>enzim</a:t>
            </a:r>
            <a:r>
              <a:rPr lang="en-US" sz="3200" dirty="0"/>
              <a:t> lipase </a:t>
            </a:r>
            <a:r>
              <a:rPr lang="en-US" sz="3200" dirty="0" err="1"/>
              <a:t>menghasilkan</a:t>
            </a:r>
            <a:r>
              <a:rPr lang="en-US" sz="3200" dirty="0"/>
              <a:t> fatty acid </a:t>
            </a:r>
            <a:r>
              <a:rPr lang="en-US" sz="3200" dirty="0" err="1"/>
              <a:t>dari</a:t>
            </a:r>
            <a:r>
              <a:rPr lang="en-US" sz="3200" dirty="0"/>
              <a:t> triglyceride</a:t>
            </a:r>
          </a:p>
          <a:p>
            <a:pPr marL="285750" indent="-285750">
              <a:buFontTx/>
              <a:buChar char="-"/>
            </a:pP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/>
              <a:t>Fatty acid </a:t>
            </a:r>
            <a:r>
              <a:rPr lang="en-US" sz="3200" dirty="0" err="1"/>
              <a:t>bertemu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Calcium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membentuk</a:t>
            </a:r>
            <a:r>
              <a:rPr lang="en-US" sz="3200" dirty="0"/>
              <a:t> </a:t>
            </a:r>
            <a:r>
              <a:rPr lang="en-US" sz="3200" dirty="0" err="1"/>
              <a:t>sabun</a:t>
            </a:r>
            <a:endParaRPr lang="en-US" sz="3200" dirty="0"/>
          </a:p>
          <a:p>
            <a:pPr marL="285750" indent="-285750">
              <a:buFontTx/>
              <a:buChar char="-"/>
            </a:pP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err="1"/>
              <a:t>Sabun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membentuk</a:t>
            </a:r>
            <a:r>
              <a:rPr lang="en-US" sz="3200" dirty="0"/>
              <a:t> </a:t>
            </a:r>
            <a:r>
              <a:rPr lang="en-US" sz="3200" dirty="0" err="1"/>
              <a:t>endapan</a:t>
            </a:r>
            <a:r>
              <a:rPr lang="en-US" sz="3200" dirty="0"/>
              <a:t> </a:t>
            </a:r>
            <a:r>
              <a:rPr lang="en-US" sz="3200" dirty="0" err="1"/>
              <a:t>kapur</a:t>
            </a:r>
            <a:r>
              <a:rPr lang="en-US" sz="3200" dirty="0"/>
              <a:t> </a:t>
            </a:r>
            <a:r>
              <a:rPr lang="en-US" sz="3200" dirty="0" err="1"/>
              <a:t>putih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7844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94" y="-98899"/>
            <a:ext cx="10515600" cy="1325563"/>
          </a:xfrm>
        </p:spPr>
        <p:txBody>
          <a:bodyPr/>
          <a:lstStyle/>
          <a:p>
            <a:r>
              <a:rPr lang="en-US" dirty="0" err="1"/>
              <a:t>Penyembuhan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162" t="10143" r="19083" b="20340"/>
          <a:stretch/>
        </p:blipFill>
        <p:spPr>
          <a:xfrm>
            <a:off x="8526489" y="816087"/>
            <a:ext cx="3220872" cy="5085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994" y="1637731"/>
            <a:ext cx="78320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proses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regenerasi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mengurangi</a:t>
            </a:r>
            <a:r>
              <a:rPr lang="en-US" sz="2800" dirty="0"/>
              <a:t> </a:t>
            </a:r>
            <a:r>
              <a:rPr lang="en-US" sz="2800" dirty="0" err="1"/>
              <a:t>kerusakan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daerah</a:t>
            </a:r>
            <a:r>
              <a:rPr lang="en-US" sz="2800" dirty="0"/>
              <a:t> </a:t>
            </a:r>
            <a:r>
              <a:rPr lang="en-US" sz="2800" dirty="0" err="1"/>
              <a:t>kerusakan</a:t>
            </a:r>
            <a:r>
              <a:rPr lang="en-US" sz="2800" dirty="0"/>
              <a:t> </a:t>
            </a:r>
            <a:r>
              <a:rPr lang="en-US" sz="2800" dirty="0" err="1"/>
              <a:t>karnea</a:t>
            </a:r>
            <a:r>
              <a:rPr lang="en-US" sz="2800" dirty="0"/>
              <a:t> </a:t>
            </a:r>
            <a:r>
              <a:rPr lang="en-US" sz="2800" dirty="0" err="1"/>
              <a:t>nekrosis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menggantikannya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/>
              <a:t>Penggantian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2 </a:t>
            </a:r>
            <a:r>
              <a:rPr lang="en-US" sz="2800" dirty="0" err="1"/>
              <a:t>macam</a:t>
            </a:r>
            <a:r>
              <a:rPr lang="en-US" sz="2800" dirty="0"/>
              <a:t> :</a:t>
            </a:r>
          </a:p>
          <a:p>
            <a:pPr marL="285750" indent="-285750">
              <a:buFontTx/>
              <a:buChar char="-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err="1"/>
              <a:t>Diganti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r>
              <a:rPr lang="en-US" sz="2800" dirty="0"/>
              <a:t> yang </a:t>
            </a:r>
            <a:r>
              <a:rPr lang="en-US" sz="2800" dirty="0" err="1"/>
              <a:t>serupa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lama yang </a:t>
            </a:r>
            <a:r>
              <a:rPr lang="en-US" sz="2800" dirty="0" err="1"/>
              <a:t>ada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err="1"/>
              <a:t>Memperbaiki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yang </a:t>
            </a:r>
            <a:r>
              <a:rPr lang="en-US" sz="2800" dirty="0" err="1"/>
              <a:t>terluka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scar</a:t>
            </a:r>
          </a:p>
        </p:txBody>
      </p:sp>
    </p:spTree>
    <p:extLst>
      <p:ext uri="{BB962C8B-B14F-4D97-AF65-F5344CB8AC3E}">
        <p14:creationId xmlns:p14="http://schemas.microsoft.com/office/powerpoint/2010/main" val="2411062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Apoptosis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Apoptosis yang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lambat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1. </a:t>
            </a:r>
            <a:r>
              <a:rPr lang="en-US" dirty="0" err="1"/>
              <a:t>Penyakit</a:t>
            </a:r>
            <a:r>
              <a:rPr lang="en-US" dirty="0"/>
              <a:t> neurodegenerative</a:t>
            </a:r>
          </a:p>
          <a:p>
            <a:pPr marL="0" indent="0">
              <a:buNone/>
            </a:pPr>
            <a:r>
              <a:rPr lang="en-US" dirty="0"/>
              <a:t>		2. Autoimmune</a:t>
            </a:r>
          </a:p>
          <a:p>
            <a:pPr marL="0" indent="0">
              <a:buNone/>
            </a:pPr>
            <a:r>
              <a:rPr lang="en-US" dirty="0"/>
              <a:t>		3. </a:t>
            </a:r>
            <a:r>
              <a:rPr lang="en-US" dirty="0" err="1"/>
              <a:t>Kanker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apoptosis signaling pathway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19009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Apoptosis </a:t>
            </a:r>
            <a:r>
              <a:rPr lang="en-US" dirty="0" err="1"/>
              <a:t>secara</a:t>
            </a:r>
            <a:r>
              <a:rPr lang="en-US" dirty="0"/>
              <a:t> normal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en-US" dirty="0"/>
          </a:p>
          <a:p>
            <a:r>
              <a:rPr lang="en-US" dirty="0" err="1"/>
              <a:t>Radiasi</a:t>
            </a:r>
            <a:r>
              <a:rPr lang="en-US" dirty="0"/>
              <a:t>/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chemotherapy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DNA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apoptosis </a:t>
            </a:r>
            <a:r>
              <a:rPr lang="en-US" dirty="0" err="1"/>
              <a:t>melalui</a:t>
            </a:r>
            <a:r>
              <a:rPr lang="en-US" dirty="0"/>
              <a:t> p53</a:t>
            </a:r>
          </a:p>
        </p:txBody>
      </p:sp>
    </p:spTree>
    <p:extLst>
      <p:ext uri="{BB962C8B-B14F-4D97-AF65-F5344CB8AC3E}">
        <p14:creationId xmlns:p14="http://schemas.microsoft.com/office/powerpoint/2010/main" val="2142783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Apoptosis vs Necrosis </a:t>
            </a:r>
            <a:br>
              <a:rPr lang="en-US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/>
              <a:t>(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Morphology)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322" y="1690688"/>
            <a:ext cx="61887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Apoptosis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mengkerut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Chromatin </a:t>
            </a:r>
            <a:r>
              <a:rPr lang="en-US" sz="2400" dirty="0" err="1"/>
              <a:t>mengumpul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membrane inti</a:t>
            </a:r>
          </a:p>
          <a:p>
            <a:pPr marL="342900" indent="-342900">
              <a:buAutoNum type="arabicPeriod"/>
            </a:pPr>
            <a:r>
              <a:rPr lang="en-US" sz="2400" dirty="0" err="1"/>
              <a:t>Membran</a:t>
            </a:r>
            <a:r>
              <a:rPr lang="en-US" sz="2400" dirty="0"/>
              <a:t> </a:t>
            </a:r>
            <a:r>
              <a:rPr lang="en-US" sz="2400" dirty="0" err="1"/>
              <a:t>kehilangan</a:t>
            </a:r>
            <a:r>
              <a:rPr lang="en-US" sz="2400" dirty="0"/>
              <a:t> </a:t>
            </a:r>
            <a:r>
              <a:rPr lang="en-US" sz="2400" dirty="0" err="1"/>
              <a:t>integritasnya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/>
              <a:t>Terpisah</a:t>
            </a:r>
            <a:r>
              <a:rPr lang="en-US" sz="2400" dirty="0"/>
              <a:t> </a:t>
            </a:r>
            <a:r>
              <a:rPr lang="en-US" sz="2400" dirty="0" err="1"/>
              <a:t>pisah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apoptosis bodies</a:t>
            </a:r>
          </a:p>
          <a:p>
            <a:pPr marL="342900" indent="-342900">
              <a:buAutoNum type="arabicPeriod"/>
            </a:pP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fragmentasi</a:t>
            </a:r>
            <a:r>
              <a:rPr lang="en-US" sz="2400" dirty="0"/>
              <a:t> DNA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mati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652592" y="1690688"/>
            <a:ext cx="5102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Nekrosis</a:t>
            </a:r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/>
              <a:t>Luka </a:t>
            </a:r>
            <a:r>
              <a:rPr lang="en-US" sz="2400" dirty="0" err="1"/>
              <a:t>fisik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kimia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/>
              <a:t>Kehilangan</a:t>
            </a:r>
            <a:r>
              <a:rPr lang="en-US" sz="2400" dirty="0"/>
              <a:t> </a:t>
            </a:r>
            <a:r>
              <a:rPr lang="en-US" sz="2400" dirty="0" err="1"/>
              <a:t>integritas</a:t>
            </a:r>
            <a:r>
              <a:rPr lang="en-US" sz="2400" dirty="0"/>
              <a:t> membrane</a:t>
            </a:r>
          </a:p>
          <a:p>
            <a:pPr marL="342900" indent="-342900">
              <a:buAutoNum type="arabicPeriod"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pembentukan</a:t>
            </a:r>
            <a:r>
              <a:rPr lang="en-US" sz="2400" dirty="0"/>
              <a:t> vesicular</a:t>
            </a:r>
          </a:p>
          <a:p>
            <a:pPr marL="342900" indent="-342900">
              <a:buAutoNum type="arabicPeriod"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energy</a:t>
            </a:r>
          </a:p>
          <a:p>
            <a:pPr marL="342900" indent="-342900">
              <a:buAutoNum type="arabicPeriod"/>
            </a:pPr>
            <a:r>
              <a:rPr lang="en-US" sz="2400" dirty="0" err="1"/>
              <a:t>Frangmentasi</a:t>
            </a:r>
            <a:r>
              <a:rPr lang="en-US" sz="2400" dirty="0"/>
              <a:t> DNA random</a:t>
            </a:r>
          </a:p>
          <a:p>
            <a:pPr marL="342900" indent="-342900">
              <a:buAutoNum type="arabicPeriod"/>
            </a:pP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sekumpulan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bersamaan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/>
              <a:t>Menimbulkan</a:t>
            </a:r>
            <a:r>
              <a:rPr lang="en-US" sz="2400" dirty="0"/>
              <a:t> </a:t>
            </a:r>
            <a:r>
              <a:rPr lang="en-US" sz="2400" dirty="0" err="1"/>
              <a:t>respon</a:t>
            </a:r>
            <a:r>
              <a:rPr lang="en-US" sz="2400" dirty="0"/>
              <a:t> immune -----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Inflamasi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089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395" t="14191" r="18630" b="12998"/>
          <a:stretch/>
        </p:blipFill>
        <p:spPr>
          <a:xfrm>
            <a:off x="7714001" y="365125"/>
            <a:ext cx="4215129" cy="6168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121" y="2061749"/>
            <a:ext cx="78452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/>
              <a:t>Kematian</a:t>
            </a:r>
            <a:r>
              <a:rPr lang="en-US" sz="2800" dirty="0"/>
              <a:t> 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degenerasi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kematian</a:t>
            </a:r>
            <a:r>
              <a:rPr lang="en-US" sz="2800" dirty="0"/>
              <a:t> normal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makhluk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/>
              <a:t>Ada 3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kematian</a:t>
            </a:r>
            <a:r>
              <a:rPr lang="en-US" sz="2800" dirty="0"/>
              <a:t> </a:t>
            </a:r>
            <a:r>
              <a:rPr lang="en-US" sz="2800" dirty="0" err="1"/>
              <a:t>sel</a:t>
            </a:r>
            <a:r>
              <a:rPr lang="en-US" sz="2800" dirty="0"/>
              <a:t> :</a:t>
            </a:r>
          </a:p>
          <a:p>
            <a:endParaRPr lang="en-US" sz="2800" dirty="0"/>
          </a:p>
          <a:p>
            <a:r>
              <a:rPr lang="en-US" sz="2800" dirty="0"/>
              <a:t>                          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1 Autolysis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                          2 Apoptosis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                          3 Necrosis</a:t>
            </a:r>
          </a:p>
        </p:txBody>
      </p:sp>
    </p:spTree>
    <p:extLst>
      <p:ext uri="{BB962C8B-B14F-4D97-AF65-F5344CB8AC3E}">
        <p14:creationId xmlns:p14="http://schemas.microsoft.com/office/powerpoint/2010/main" val="751056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31165" y="2849217"/>
            <a:ext cx="6989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2" action="ppaction://hlinkfile"/>
              </a:rPr>
              <a:t>Apoptosis vs Necrosis; Good Cop Bad Cop.mp4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153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541" t="5994" r="18018" b="13904"/>
          <a:stretch/>
        </p:blipFill>
        <p:spPr>
          <a:xfrm>
            <a:off x="5870713" y="70528"/>
            <a:ext cx="5181599" cy="6775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48" y="1690688"/>
            <a:ext cx="56719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Auto = </a:t>
            </a:r>
            <a:r>
              <a:rPr lang="en-US" sz="2800" dirty="0" err="1"/>
              <a:t>sendiri</a:t>
            </a:r>
            <a:r>
              <a:rPr lang="en-US" sz="2800" dirty="0"/>
              <a:t>; Lysis : </a:t>
            </a:r>
            <a:r>
              <a:rPr lang="en-US" sz="2800" dirty="0" err="1"/>
              <a:t>memecah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“</a:t>
            </a:r>
            <a:r>
              <a:rPr lang="en-US" sz="2800" dirty="0" err="1"/>
              <a:t>mencerna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en-US" sz="2800" dirty="0"/>
              <a:t>”</a:t>
            </a:r>
          </a:p>
          <a:p>
            <a:endParaRPr lang="en-US" sz="2800" dirty="0"/>
          </a:p>
          <a:p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enzim</a:t>
            </a:r>
            <a:r>
              <a:rPr lang="en-US" sz="2800" dirty="0"/>
              <a:t> yang </a:t>
            </a:r>
            <a:r>
              <a:rPr lang="en-US" sz="2800" dirty="0" err="1"/>
              <a:t>dimilikinya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5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Apoptosis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70" y="1873751"/>
            <a:ext cx="4796590" cy="4351338"/>
          </a:xfrm>
        </p:spPr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suatu</a:t>
            </a:r>
            <a:r>
              <a:rPr lang="en-US" dirty="0"/>
              <a:t> program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(Process of programmed cell death (PCD))</a:t>
            </a:r>
          </a:p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bunuh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2685" t="9551" r="19148" b="55594"/>
          <a:stretch/>
        </p:blipFill>
        <p:spPr>
          <a:xfrm>
            <a:off x="4943060" y="967409"/>
            <a:ext cx="6228523" cy="43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1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Apoptosis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14" y="1690688"/>
            <a:ext cx="5923722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1. </a:t>
            </a:r>
            <a:r>
              <a:rPr lang="en-US" dirty="0" err="1"/>
              <a:t>Munculnya</a:t>
            </a:r>
            <a:r>
              <a:rPr lang="en-US" dirty="0"/>
              <a:t> protein Caspases</a:t>
            </a:r>
          </a:p>
          <a:p>
            <a:r>
              <a:rPr lang="en-US" dirty="0"/>
              <a:t>2. Caspase </a:t>
            </a:r>
            <a:r>
              <a:rPr lang="en-US" dirty="0" err="1"/>
              <a:t>memecah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seluler</a:t>
            </a:r>
            <a:r>
              <a:rPr lang="en-US" dirty="0"/>
              <a:t> </a:t>
            </a:r>
          </a:p>
          <a:p>
            <a:r>
              <a:rPr lang="en-US" dirty="0"/>
              <a:t>3. Caspase juga </a:t>
            </a:r>
            <a:r>
              <a:rPr lang="en-US" dirty="0" err="1"/>
              <a:t>menstimulasi</a:t>
            </a:r>
            <a:r>
              <a:rPr lang="en-US" dirty="0"/>
              <a:t> </a:t>
            </a:r>
            <a:r>
              <a:rPr lang="en-US" dirty="0" err="1"/>
              <a:t>DNAses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menghancurkan</a:t>
            </a:r>
            <a:r>
              <a:rPr lang="en-US" dirty="0"/>
              <a:t> DNA di </a:t>
            </a:r>
            <a:r>
              <a:rPr lang="en-US" dirty="0" err="1"/>
              <a:t>dalam</a:t>
            </a:r>
            <a:r>
              <a:rPr lang="en-US" dirty="0"/>
              <a:t> nucleus </a:t>
            </a:r>
            <a:r>
              <a:rPr lang="en-US" dirty="0" err="1"/>
              <a:t>sel</a:t>
            </a:r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mengerut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signal distress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dijawab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Macrophage (Vacuum Cleaner)</a:t>
            </a:r>
          </a:p>
          <a:p>
            <a:r>
              <a:rPr lang="en-US" dirty="0"/>
              <a:t>5. Macrophage </a:t>
            </a:r>
            <a:r>
              <a:rPr lang="en-US" dirty="0" err="1"/>
              <a:t>membersihkan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mengerut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sisa</a:t>
            </a:r>
            <a:endParaRPr lang="en-US" dirty="0"/>
          </a:p>
          <a:p>
            <a:r>
              <a:rPr lang="en-US" dirty="0"/>
              <a:t>6.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yang lain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52397" t="45250" r="19037" b="12434"/>
          <a:stretch/>
        </p:blipFill>
        <p:spPr>
          <a:xfrm>
            <a:off x="6308036" y="1125840"/>
            <a:ext cx="5835749" cy="461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4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69" y="-151711"/>
            <a:ext cx="10515600" cy="1325563"/>
          </a:xfrm>
        </p:spPr>
        <p:txBody>
          <a:bodyPr/>
          <a:lstStyle/>
          <a:p>
            <a:r>
              <a:rPr lang="en-US" dirty="0"/>
              <a:t>Apoptosis Pathway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18" y="909194"/>
            <a:ext cx="6849717" cy="56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88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Apoptosis.mp4</a:t>
            </a:r>
            <a:endParaRPr lang="en-US" dirty="0"/>
          </a:p>
          <a:p>
            <a:r>
              <a:rPr lang="en-US" dirty="0">
                <a:hlinkClick r:id="rId3" action="ppaction://hlinkfile"/>
              </a:rPr>
              <a:t>Apoptotic Pathways.mp4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0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Apoptosis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Extrinsic Material : 	- </a:t>
            </a:r>
            <a:r>
              <a:rPr lang="en-US" dirty="0" err="1"/>
              <a:t>Cytokin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- Drugs</a:t>
            </a:r>
          </a:p>
          <a:p>
            <a:pPr marL="0" indent="0">
              <a:buNone/>
            </a:pPr>
            <a:r>
              <a:rPr lang="en-US" dirty="0"/>
              <a:t>				- </a:t>
            </a:r>
            <a:r>
              <a:rPr lang="en-US" dirty="0" err="1"/>
              <a:t>Hormon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- Pathogen</a:t>
            </a:r>
          </a:p>
          <a:p>
            <a:pPr marL="0" indent="0">
              <a:buNone/>
            </a:pPr>
            <a:r>
              <a:rPr lang="en-US" dirty="0"/>
              <a:t>				-Native Activity Compounds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Intrinsic Material	: 	- ROS, NO</a:t>
            </a:r>
          </a:p>
          <a:p>
            <a:pPr marL="0" indent="0">
              <a:buNone/>
            </a:pPr>
            <a:r>
              <a:rPr lang="en-US" dirty="0"/>
              <a:t>				- Cytochrome C</a:t>
            </a:r>
          </a:p>
          <a:p>
            <a:pPr marL="0" indent="0">
              <a:buNone/>
            </a:pPr>
            <a:r>
              <a:rPr lang="en-US" dirty="0"/>
              <a:t>				- Calcium</a:t>
            </a:r>
          </a:p>
          <a:p>
            <a:pPr marL="0" indent="0">
              <a:buNone/>
            </a:pPr>
            <a:r>
              <a:rPr lang="en-US" dirty="0"/>
              <a:t>				- ER Stress</a:t>
            </a:r>
          </a:p>
        </p:txBody>
      </p:sp>
    </p:spTree>
    <p:extLst>
      <p:ext uri="{BB962C8B-B14F-4D97-AF65-F5344CB8AC3E}">
        <p14:creationId xmlns:p14="http://schemas.microsoft.com/office/powerpoint/2010/main" val="638128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Nekrosis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1064" t="11422" r="19158" b="14794"/>
          <a:stretch/>
        </p:blipFill>
        <p:spPr>
          <a:xfrm>
            <a:off x="7187821" y="365125"/>
            <a:ext cx="4508310" cy="6280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061" y="1417733"/>
            <a:ext cx="684692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/>
              <a:t>Nekrosis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kematian</a:t>
            </a:r>
            <a:r>
              <a:rPr lang="en-US" sz="2800" dirty="0"/>
              <a:t> </a:t>
            </a:r>
            <a:r>
              <a:rPr lang="en-US" sz="2800" dirty="0" err="1"/>
              <a:t>sel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/>
              <a:t>Kematian</a:t>
            </a:r>
            <a:r>
              <a:rPr lang="en-US" sz="2800" dirty="0"/>
              <a:t> premature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sel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/>
              <a:t>Disebabkan</a:t>
            </a:r>
            <a:r>
              <a:rPr lang="en-US" sz="2800" dirty="0"/>
              <a:t> </a:t>
            </a:r>
            <a:r>
              <a:rPr lang="en-US" sz="2800" dirty="0" err="1"/>
              <a:t>faktor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luar</a:t>
            </a:r>
            <a:r>
              <a:rPr lang="en-US" sz="2800" dirty="0"/>
              <a:t> : </a:t>
            </a:r>
            <a:r>
              <a:rPr lang="en-US" sz="2800" dirty="0" err="1"/>
              <a:t>infeksi</a:t>
            </a:r>
            <a:r>
              <a:rPr lang="en-US" sz="2800" dirty="0"/>
              <a:t>, </a:t>
            </a:r>
            <a:r>
              <a:rPr lang="en-US" sz="2800" dirty="0" err="1"/>
              <a:t>racun</a:t>
            </a:r>
            <a:r>
              <a:rPr lang="en-US" sz="2800" dirty="0"/>
              <a:t>, trauma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4 </a:t>
            </a:r>
            <a:r>
              <a:rPr lang="en-US" sz="2800" dirty="0" err="1"/>
              <a:t>Macam</a:t>
            </a:r>
            <a:r>
              <a:rPr lang="en-US" sz="2800" dirty="0"/>
              <a:t> </a:t>
            </a:r>
            <a:r>
              <a:rPr lang="en-US" sz="2800" dirty="0" err="1"/>
              <a:t>Nekrosis</a:t>
            </a:r>
            <a:r>
              <a:rPr lang="en-US" sz="2800" dirty="0"/>
              <a:t>:</a:t>
            </a:r>
          </a:p>
          <a:p>
            <a:pPr marL="285750" indent="-285750">
              <a:buFontTx/>
              <a:buChar char="-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Coagulative</a:t>
            </a:r>
          </a:p>
          <a:p>
            <a:pPr marL="342900" indent="-342900">
              <a:buAutoNum type="arabicPeriod"/>
            </a:pPr>
            <a:r>
              <a:rPr lang="en-US" sz="2800" dirty="0"/>
              <a:t>Liquefactive</a:t>
            </a:r>
          </a:p>
          <a:p>
            <a:pPr marL="342900" indent="-342900">
              <a:buAutoNum type="arabicPeriod"/>
            </a:pPr>
            <a:r>
              <a:rPr lang="en-US" sz="2800" dirty="0" err="1"/>
              <a:t>Caseous</a:t>
            </a:r>
            <a:r>
              <a:rPr lang="en-US" sz="2800" dirty="0"/>
              <a:t> </a:t>
            </a:r>
          </a:p>
          <a:p>
            <a:pPr marL="342900" indent="-342900">
              <a:buAutoNum type="arabicPeriod"/>
            </a:pPr>
            <a:r>
              <a:rPr lang="en-US" sz="2800" dirty="0"/>
              <a:t>Fatty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1785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(PPT UEU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Theme(PPT UEU)</Template>
  <TotalTime>408</TotalTime>
  <Words>472</Words>
  <Application>Microsoft Office PowerPoint</Application>
  <PresentationFormat>Custom</PresentationFormat>
  <Paragraphs>110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Theme(PPT UEU)</vt:lpstr>
      <vt:lpstr>KULIAH 11</vt:lpstr>
      <vt:lpstr>Pendahuluan</vt:lpstr>
      <vt:lpstr>Autolysis</vt:lpstr>
      <vt:lpstr>Apoptosis</vt:lpstr>
      <vt:lpstr>Apoptosis</vt:lpstr>
      <vt:lpstr>Apoptosis Pathway</vt:lpstr>
      <vt:lpstr>VIDEO</vt:lpstr>
      <vt:lpstr>Apoptosis pathway</vt:lpstr>
      <vt:lpstr>Nekrosis</vt:lpstr>
      <vt:lpstr>Inflamasi</vt:lpstr>
      <vt:lpstr>Inflamasi</vt:lpstr>
      <vt:lpstr>Coagulative Necrosis</vt:lpstr>
      <vt:lpstr>Liquefactive Necrosis</vt:lpstr>
      <vt:lpstr>Caseous Necrosis</vt:lpstr>
      <vt:lpstr>Fatty Necrosis</vt:lpstr>
      <vt:lpstr>Penyembuhan</vt:lpstr>
      <vt:lpstr>Apoptosis dalam pengobatan penyakit</vt:lpstr>
      <vt:lpstr>PowerPoint Presentation</vt:lpstr>
      <vt:lpstr>Apoptosis vs Necrosis  (Dilihat secara Morphology)</vt:lpstr>
      <vt:lpstr>Video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KULIAH 11</dc:title>
  <dc:creator>Aroem Naroeni</dc:creator>
  <cp:lastModifiedBy>Windows User</cp:lastModifiedBy>
  <cp:revision>28</cp:revision>
  <dcterms:created xsi:type="dcterms:W3CDTF">2016-12-01T14:35:14Z</dcterms:created>
  <dcterms:modified xsi:type="dcterms:W3CDTF">2017-12-09T02:58:13Z</dcterms:modified>
</cp:coreProperties>
</file>