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B742799-34D3-4E46-801A-8467CF0F204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5671FE7-7243-40E4-BBEF-39D13222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4"/>
            <a:ext cx="12192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KULIAH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BIOLOGI SEL KANKER</a:t>
            </a:r>
          </a:p>
        </p:txBody>
      </p:sp>
    </p:spTree>
    <p:extLst>
      <p:ext uri="{BB962C8B-B14F-4D97-AF65-F5344CB8AC3E}">
        <p14:creationId xmlns:p14="http://schemas.microsoft.com/office/powerpoint/2010/main" val="215337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Blastema</a:t>
            </a:r>
            <a:r>
              <a:rPr lang="en-US" dirty="0"/>
              <a:t>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budding element (</a:t>
            </a:r>
            <a:r>
              <a:rPr lang="en-US" dirty="0" err="1"/>
              <a:t>blastema</a:t>
            </a:r>
            <a:r>
              <a:rPr lang="en-US" dirty="0"/>
              <a:t>)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normal</a:t>
            </a:r>
          </a:p>
        </p:txBody>
      </p:sp>
      <p:pic>
        <p:nvPicPr>
          <p:cNvPr id="6146" name="Picture 2" descr="Image result for blastema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467" y="2978150"/>
            <a:ext cx="59436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652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Irritation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Spread like fluid,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spt</a:t>
            </a:r>
            <a:r>
              <a:rPr lang="en-US" dirty="0"/>
              <a:t> </a:t>
            </a:r>
            <a:r>
              <a:rPr lang="en-US" dirty="0" err="1"/>
              <a:t>cairan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2" name="Picture 4" descr="Image result for chronic irritation theory of can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754" y="2791618"/>
            <a:ext cx="3890211" cy="39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41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11817" cy="798305"/>
          </a:xfrm>
        </p:spPr>
        <p:txBody>
          <a:bodyPr>
            <a:normAutofit/>
          </a:bodyPr>
          <a:lstStyle/>
          <a:p>
            <a:r>
              <a:rPr lang="en-US" sz="3200" dirty="0"/>
              <a:t>Luka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</a:t>
            </a:r>
            <a:r>
              <a:rPr lang="en-US" sz="3200" dirty="0" err="1"/>
              <a:t>kanker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4258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Infectious Disease theory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1332" y="3793573"/>
            <a:ext cx="8411817" cy="79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/>
              <a:t>Kanker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menular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556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5752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Kimia : </a:t>
            </a:r>
            <a:r>
              <a:rPr lang="en-US" dirty="0" err="1"/>
              <a:t>tembakau</a:t>
            </a:r>
            <a:r>
              <a:rPr lang="en-US" dirty="0"/>
              <a:t>, tar (benzene), Hydrocarbon, aniline, asbestos, </a:t>
            </a:r>
            <a:r>
              <a:rPr lang="en-US" dirty="0" err="1"/>
              <a:t>radiasi</a:t>
            </a:r>
            <a:r>
              <a:rPr lang="en-US" dirty="0"/>
              <a:t> (</a:t>
            </a:r>
            <a:r>
              <a:rPr lang="en-US" dirty="0" err="1"/>
              <a:t>matahari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Biologi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	- Rous Sarcoma virus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Hep</a:t>
            </a:r>
            <a:r>
              <a:rPr lang="en-US" dirty="0"/>
              <a:t> B </a:t>
            </a:r>
            <a:r>
              <a:rPr lang="en-US" dirty="0" err="1"/>
              <a:t>dan</a:t>
            </a:r>
            <a:r>
              <a:rPr lang="en-US" dirty="0"/>
              <a:t> C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Epstein-Barr Virus </a:t>
            </a:r>
            <a:r>
              <a:rPr lang="en-US" dirty="0">
                <a:sym typeface="Wingdings" panose="05000000000000000000" pitchFamily="2" charset="2"/>
              </a:rPr>
              <a:t> Non Hodgkin Lymphomas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 </a:t>
            </a:r>
            <a:r>
              <a:rPr lang="en-US" dirty="0" err="1">
                <a:sym typeface="Wingdings" panose="05000000000000000000" pitchFamily="2" charset="2"/>
              </a:rPr>
              <a:t>Nasopharingeal</a:t>
            </a:r>
            <a:r>
              <a:rPr lang="en-US" dirty="0">
                <a:sym typeface="Wingdings" panose="05000000000000000000" pitchFamily="2" charset="2"/>
              </a:rPr>
              <a:t>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51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Biologi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- HIV -</a:t>
            </a:r>
            <a:r>
              <a:rPr lang="en-US" dirty="0">
                <a:sym typeface="Wingdings" panose="05000000000000000000" pitchFamily="2" charset="2"/>
              </a:rPr>
              <a:t> Kaposi Sarcoma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non-Hodgkin Lymphoma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- HPV, </a:t>
            </a:r>
            <a:r>
              <a:rPr lang="en-US" dirty="0" err="1">
                <a:sym typeface="Wingdings" panose="05000000000000000000" pitchFamily="2" charset="2"/>
              </a:rPr>
              <a:t>Serviks</a:t>
            </a:r>
            <a:r>
              <a:rPr lang="en-US" dirty="0">
                <a:sym typeface="Wingdings" panose="05000000000000000000" pitchFamily="2" charset="2"/>
              </a:rPr>
              <a:t>, Vulva, Vagina, Anus, Penis, </a:t>
            </a:r>
            <a:r>
              <a:rPr lang="en-US" dirty="0" err="1">
                <a:sym typeface="Wingdings" panose="05000000000000000000" pitchFamily="2" charset="2"/>
              </a:rPr>
              <a:t>Lidah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Tonsil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57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Tahun</a:t>
            </a:r>
            <a:r>
              <a:rPr lang="en-US" dirty="0"/>
              <a:t> 2014 WHO </a:t>
            </a:r>
            <a:r>
              <a:rPr lang="en-US" dirty="0" err="1"/>
              <a:t>mengidentifikasi</a:t>
            </a:r>
            <a:r>
              <a:rPr lang="en-US" dirty="0"/>
              <a:t> 100 chemical, physical </a:t>
            </a:r>
            <a:r>
              <a:rPr lang="en-US" dirty="0" err="1"/>
              <a:t>dan</a:t>
            </a:r>
            <a:r>
              <a:rPr lang="en-US" dirty="0"/>
              <a:t> biological carcinogen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36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DNA </a:t>
            </a:r>
            <a:r>
              <a:rPr lang="en-US" dirty="0" err="1"/>
              <a:t>dan</a:t>
            </a:r>
            <a:r>
              <a:rPr lang="en-US" dirty="0"/>
              <a:t> mutase gen,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  <a:p>
            <a:r>
              <a:rPr lang="en-US" dirty="0"/>
              <a:t>Carcinogen Membuat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herediter</a:t>
            </a:r>
            <a:endParaRPr lang="en-US" dirty="0"/>
          </a:p>
          <a:p>
            <a:r>
              <a:rPr lang="en-US" dirty="0"/>
              <a:t>Gen Breast cancer BRCA 1 </a:t>
            </a:r>
            <a:r>
              <a:rPr lang="en-US" dirty="0" err="1"/>
              <a:t>dan</a:t>
            </a:r>
            <a:r>
              <a:rPr lang="en-US" dirty="0"/>
              <a:t> BRCA 2 </a:t>
            </a:r>
            <a:r>
              <a:rPr lang="en-US" dirty="0" err="1"/>
              <a:t>menunjukkan</a:t>
            </a:r>
            <a:r>
              <a:rPr lang="en-US" dirty="0"/>
              <a:t> high risk breast cancer</a:t>
            </a:r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gen </a:t>
            </a:r>
            <a:r>
              <a:rPr lang="en-US" dirty="0" err="1"/>
              <a:t>yaitu</a:t>
            </a:r>
            <a:r>
              <a:rPr lang="en-US" dirty="0"/>
              <a:t> :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kolon</a:t>
            </a:r>
            <a:r>
              <a:rPr lang="en-US" dirty="0"/>
              <a:t>, rectum, </a:t>
            </a:r>
            <a:r>
              <a:rPr lang="en-US" dirty="0" err="1"/>
              <a:t>ginjal</a:t>
            </a:r>
            <a:r>
              <a:rPr lang="en-US" dirty="0"/>
              <a:t>, ovarium, thyroid, pancreas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2723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Early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Papsmear</a:t>
            </a:r>
            <a:endParaRPr lang="en-US" dirty="0"/>
          </a:p>
        </p:txBody>
      </p:sp>
      <p:pic>
        <p:nvPicPr>
          <p:cNvPr id="9218" name="Picture 2" descr="Image result for papsm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122" y="2029619"/>
            <a:ext cx="66484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083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Early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Mammography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042" y="2042698"/>
            <a:ext cx="5375990" cy="335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23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Pengobatan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Celcus</a:t>
            </a:r>
            <a:r>
              <a:rPr lang="en-US" dirty="0"/>
              <a:t> Excision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Wilhem</a:t>
            </a:r>
            <a:r>
              <a:rPr lang="en-US" dirty="0"/>
              <a:t> Conrad </a:t>
            </a:r>
            <a:r>
              <a:rPr lang="en-US" dirty="0" err="1"/>
              <a:t>Roentgent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X-Ray</a:t>
            </a:r>
          </a:p>
        </p:txBody>
      </p:sp>
      <p:pic>
        <p:nvPicPr>
          <p:cNvPr id="11266" name="Picture 2" descr="Image result for celcus exc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307" y="1606282"/>
            <a:ext cx="2844786" cy="189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radiation thera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234" y="3863430"/>
            <a:ext cx="3632783" cy="244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3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8077" y="24866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5861" y="3167270"/>
            <a:ext cx="106779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err="1"/>
              <a:t>Kanker</a:t>
            </a:r>
            <a:r>
              <a:rPr lang="en-US" sz="2800" dirty="0"/>
              <a:t> </a:t>
            </a:r>
            <a:r>
              <a:rPr lang="en-US" sz="2800" dirty="0" err="1"/>
              <a:t>dimulai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endParaRPr lang="en-US" sz="2800" dirty="0"/>
          </a:p>
          <a:p>
            <a:pPr marL="457200" indent="-457200">
              <a:buFontTx/>
              <a:buChar char="-"/>
            </a:pPr>
            <a:r>
              <a:rPr lang="en-US" sz="2800" dirty="0"/>
              <a:t>Ada </a:t>
            </a:r>
            <a:r>
              <a:rPr lang="en-US" sz="2800" dirty="0" err="1"/>
              <a:t>macam-macam</a:t>
            </a:r>
            <a:r>
              <a:rPr lang="en-US" sz="2800" dirty="0"/>
              <a:t> </a:t>
            </a:r>
            <a:r>
              <a:rPr lang="en-US" sz="2800" dirty="0" err="1"/>
              <a:t>kanker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dimulai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diluar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0303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Pengobatan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3. Chemical</a:t>
            </a:r>
          </a:p>
          <a:p>
            <a:pPr marL="0" indent="0">
              <a:buNone/>
            </a:pPr>
            <a:r>
              <a:rPr lang="en-US" dirty="0"/>
              <a:t> 		Nitrogen Mustard</a:t>
            </a:r>
          </a:p>
          <a:p>
            <a:pPr marL="0" indent="0">
              <a:buNone/>
            </a:pPr>
            <a:r>
              <a:rPr lang="en-US" dirty="0"/>
              <a:t>		Sidney Farber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Aminoptherin</a:t>
            </a:r>
            <a:r>
              <a:rPr lang="en-US" dirty="0"/>
              <a:t> </a:t>
            </a:r>
            <a:r>
              <a:rPr lang="en-US" dirty="0" err="1"/>
              <a:t>kemudian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Methotrexate</a:t>
            </a:r>
          </a:p>
          <a:p>
            <a:pPr marL="0" indent="0">
              <a:buNone/>
            </a:pPr>
            <a:r>
              <a:rPr lang="en-US" dirty="0"/>
              <a:t>4. Immunotherapy /Biological Response Modifier (BRM) therapy/Biologic therapy/Biotherapy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Menggunakan</a:t>
            </a:r>
            <a:r>
              <a:rPr lang="en-US" dirty="0"/>
              <a:t> interferon, interleukin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Antibodi</a:t>
            </a:r>
            <a:r>
              <a:rPr lang="en-US" dirty="0"/>
              <a:t> monoclonal </a:t>
            </a:r>
            <a:r>
              <a:rPr lang="en-US" dirty="0" err="1"/>
              <a:t>Rituxan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Herceptin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booster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imun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59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Pengobatan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Targeted Therapy</a:t>
            </a:r>
          </a:p>
          <a:p>
            <a:pPr marL="0" indent="0">
              <a:buNone/>
            </a:pPr>
            <a:r>
              <a:rPr lang="en-US" dirty="0"/>
              <a:t>		Growth Signal inhibitor</a:t>
            </a:r>
          </a:p>
          <a:p>
            <a:pPr marL="0" indent="0">
              <a:buNone/>
            </a:pPr>
            <a:r>
              <a:rPr lang="en-US" dirty="0"/>
              <a:t>		Angiogenesis inhibitor</a:t>
            </a:r>
          </a:p>
          <a:p>
            <a:pPr marL="0" indent="0">
              <a:buNone/>
            </a:pPr>
            <a:r>
              <a:rPr lang="en-US" dirty="0"/>
              <a:t>		Apoptosis-inducing drugs</a:t>
            </a:r>
          </a:p>
        </p:txBody>
      </p:sp>
    </p:spTree>
    <p:extLst>
      <p:ext uri="{BB962C8B-B14F-4D97-AF65-F5344CB8AC3E}">
        <p14:creationId xmlns:p14="http://schemas.microsoft.com/office/powerpoint/2010/main" val="3582422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Pengobatan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Targeted therapy</a:t>
            </a:r>
          </a:p>
          <a:p>
            <a:r>
              <a:rPr lang="en-US" dirty="0"/>
              <a:t>2. Immunotherapy</a:t>
            </a:r>
          </a:p>
          <a:p>
            <a:r>
              <a:rPr lang="en-US" dirty="0"/>
              <a:t>3. Cancer Genetic</a:t>
            </a:r>
          </a:p>
          <a:p>
            <a:r>
              <a:rPr lang="en-US" dirty="0"/>
              <a:t>4. </a:t>
            </a:r>
            <a:r>
              <a:rPr lang="en-US" dirty="0" err="1"/>
              <a:t>Nanothecnology</a:t>
            </a:r>
            <a:endParaRPr lang="en-US" dirty="0"/>
          </a:p>
          <a:p>
            <a:r>
              <a:rPr lang="en-US" dirty="0"/>
              <a:t>5. Robotic Surgery</a:t>
            </a:r>
          </a:p>
          <a:p>
            <a:r>
              <a:rPr lang="en-US" dirty="0"/>
              <a:t>6. Expressing Profiling and proteomic</a:t>
            </a:r>
          </a:p>
          <a:p>
            <a:endParaRPr lang="en-US" dirty="0"/>
          </a:p>
          <a:p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4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63788" y="365125"/>
            <a:ext cx="2946607" cy="222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88538" y="2809462"/>
            <a:ext cx="100149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err="1"/>
              <a:t>Cerita</a:t>
            </a:r>
            <a:r>
              <a:rPr lang="en-US" sz="3200" dirty="0"/>
              <a:t> </a:t>
            </a:r>
            <a:r>
              <a:rPr lang="en-US" sz="3200" dirty="0" err="1"/>
              <a:t>kanker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sejak</a:t>
            </a:r>
            <a:r>
              <a:rPr lang="en-US" sz="3200" dirty="0"/>
              <a:t> lama </a:t>
            </a:r>
            <a:r>
              <a:rPr lang="en-US" sz="3200" dirty="0" err="1"/>
              <a:t>tercatat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sejarah</a:t>
            </a:r>
            <a:endParaRPr lang="en-US" sz="3200" dirty="0"/>
          </a:p>
          <a:p>
            <a:pPr marL="457200" indent="-457200">
              <a:buFontTx/>
              <a:buChar char="-"/>
            </a:pP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bukti</a:t>
            </a:r>
            <a:r>
              <a:rPr lang="en-US" sz="3200" dirty="0"/>
              <a:t> </a:t>
            </a:r>
            <a:r>
              <a:rPr lang="en-US" sz="3200" dirty="0" err="1"/>
              <a:t>ditemukan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fosil</a:t>
            </a:r>
            <a:r>
              <a:rPr lang="en-US" sz="3200" dirty="0"/>
              <a:t> tumor </a:t>
            </a:r>
            <a:r>
              <a:rPr lang="en-US" sz="3200" dirty="0" err="1"/>
              <a:t>tulang</a:t>
            </a:r>
            <a:r>
              <a:rPr lang="en-US" sz="3200" dirty="0"/>
              <a:t>, </a:t>
            </a:r>
            <a:r>
              <a:rPr lang="en-US" sz="3200" dirty="0" err="1"/>
              <a:t>mummi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zaman </a:t>
            </a:r>
            <a:r>
              <a:rPr lang="en-US" sz="3200" dirty="0" err="1"/>
              <a:t>Mesir</a:t>
            </a:r>
            <a:r>
              <a:rPr lang="en-US" sz="3200" dirty="0"/>
              <a:t> </a:t>
            </a:r>
            <a:r>
              <a:rPr lang="en-US" sz="3200" dirty="0" err="1"/>
              <a:t>kuno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manuskrip</a:t>
            </a:r>
            <a:r>
              <a:rPr lang="en-US" sz="3200" dirty="0"/>
              <a:t> </a:t>
            </a:r>
            <a:r>
              <a:rPr lang="en-US" sz="3200" dirty="0" err="1"/>
              <a:t>kuno</a:t>
            </a:r>
            <a:r>
              <a:rPr lang="en-US" sz="3200" dirty="0"/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/>
              <a:t>Kanker</a:t>
            </a:r>
            <a:r>
              <a:rPr lang="en-US" sz="3200" dirty="0"/>
              <a:t> </a:t>
            </a:r>
            <a:r>
              <a:rPr lang="en-US" sz="3200" dirty="0" err="1"/>
              <a:t>tulang</a:t>
            </a:r>
            <a:r>
              <a:rPr lang="en-US" sz="3200" dirty="0"/>
              <a:t> yang </a:t>
            </a:r>
            <a:r>
              <a:rPr lang="en-US" sz="3200" dirty="0" err="1"/>
              <a:t>disebut</a:t>
            </a:r>
            <a:r>
              <a:rPr lang="en-US" sz="3200" dirty="0"/>
              <a:t> osteosarcoma </a:t>
            </a:r>
            <a:r>
              <a:rPr lang="en-US" sz="3200" dirty="0" err="1"/>
              <a:t>terlihat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endParaRPr lang="en-US" sz="3200" dirty="0"/>
          </a:p>
          <a:p>
            <a:r>
              <a:rPr lang="en-US" sz="3200" dirty="0"/>
              <a:t>     </a:t>
            </a:r>
            <a:r>
              <a:rPr lang="en-US" sz="3200" dirty="0" err="1"/>
              <a:t>mummi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834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983" y="365125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227" y="2617746"/>
            <a:ext cx="3159914" cy="25345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2212975"/>
            <a:ext cx="62517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err="1"/>
              <a:t>Pertama</a:t>
            </a:r>
            <a:r>
              <a:rPr lang="en-US" sz="3200" dirty="0"/>
              <a:t> kali </a:t>
            </a:r>
            <a:r>
              <a:rPr lang="en-US" sz="3200" dirty="0" err="1"/>
              <a:t>ditemukan</a:t>
            </a:r>
            <a:r>
              <a:rPr lang="en-US" sz="3200" dirty="0"/>
              <a:t> di </a:t>
            </a:r>
            <a:r>
              <a:rPr lang="en-US" sz="3200" dirty="0" err="1"/>
              <a:t>Mesir</a:t>
            </a:r>
            <a:r>
              <a:rPr lang="en-US" sz="3200" dirty="0"/>
              <a:t> 3000 BC yang </a:t>
            </a:r>
            <a:r>
              <a:rPr lang="en-US" sz="3200" dirty="0" err="1"/>
              <a:t>disebut</a:t>
            </a:r>
            <a:r>
              <a:rPr lang="en-US" sz="3200" dirty="0"/>
              <a:t> Edwin Smith Papyrus</a:t>
            </a:r>
          </a:p>
          <a:p>
            <a:pPr marL="457200" indent="-457200">
              <a:buFontTx/>
              <a:buChar char="-"/>
            </a:pPr>
            <a:r>
              <a:rPr lang="en-US" sz="3200" dirty="0" err="1"/>
              <a:t>Menceritakan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8 </a:t>
            </a:r>
            <a:r>
              <a:rPr lang="en-US" sz="3200" dirty="0" err="1"/>
              <a:t>kasus</a:t>
            </a:r>
            <a:r>
              <a:rPr lang="en-US" sz="3200" dirty="0"/>
              <a:t> tumor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payudara</a:t>
            </a:r>
            <a:r>
              <a:rPr lang="en-US" sz="3200" dirty="0"/>
              <a:t> yang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obatnya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240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0375" y="1858019"/>
            <a:ext cx="95150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/>
              <a:t>Kata “ Cancer” </a:t>
            </a:r>
            <a:r>
              <a:rPr lang="en-US" sz="3200" dirty="0" err="1"/>
              <a:t>diberikan</a:t>
            </a:r>
            <a:r>
              <a:rPr lang="en-US" sz="3200" dirty="0"/>
              <a:t>/</a:t>
            </a:r>
            <a:r>
              <a:rPr lang="en-US" sz="3200" dirty="0" err="1"/>
              <a:t>disusun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Hippocrates (460-370 BC), </a:t>
            </a:r>
            <a:r>
              <a:rPr lang="en-US" sz="3200" dirty="0" err="1"/>
              <a:t>beliau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“ Father of Medicine” yang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istilah</a:t>
            </a:r>
            <a:r>
              <a:rPr lang="en-US" sz="3200" dirty="0"/>
              <a:t> “</a:t>
            </a:r>
            <a:r>
              <a:rPr lang="en-US" sz="3200" dirty="0" err="1"/>
              <a:t>Carcino</a:t>
            </a:r>
            <a:r>
              <a:rPr lang="en-US" sz="3200" dirty="0"/>
              <a:t>” </a:t>
            </a:r>
            <a:r>
              <a:rPr lang="en-US" sz="3200" dirty="0" err="1"/>
              <a:t>dan</a:t>
            </a:r>
            <a:r>
              <a:rPr lang="en-US" sz="3200" dirty="0"/>
              <a:t> “Carcinoma”</a:t>
            </a:r>
          </a:p>
          <a:p>
            <a:r>
              <a:rPr lang="en-US" sz="3200" dirty="0"/>
              <a:t>    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menggambarkan</a:t>
            </a:r>
            <a:r>
              <a:rPr lang="en-US" sz="3200" dirty="0"/>
              <a:t> non –ulcer forming </a:t>
            </a:r>
            <a:r>
              <a:rPr lang="en-US" sz="3200" dirty="0" err="1"/>
              <a:t>dan</a:t>
            </a:r>
            <a:r>
              <a:rPr lang="en-US" sz="3200" dirty="0"/>
              <a:t> ulcer-</a:t>
            </a:r>
          </a:p>
          <a:p>
            <a:r>
              <a:rPr lang="en-US" sz="3200" dirty="0"/>
              <a:t>     forming tumor</a:t>
            </a:r>
          </a:p>
          <a:p>
            <a:pPr marL="457200" indent="-457200">
              <a:buFontTx/>
              <a:buChar char="-"/>
            </a:pPr>
            <a:r>
              <a:rPr lang="en-US" sz="3200" dirty="0" err="1"/>
              <a:t>Merupakan</a:t>
            </a:r>
            <a:r>
              <a:rPr lang="en-US" sz="3200" dirty="0"/>
              <a:t> Bahasa </a:t>
            </a:r>
            <a:r>
              <a:rPr lang="en-US" sz="3200" dirty="0" err="1"/>
              <a:t>yunani</a:t>
            </a:r>
            <a:r>
              <a:rPr lang="en-US" sz="3200" dirty="0"/>
              <a:t> “</a:t>
            </a:r>
            <a:r>
              <a:rPr lang="en-US" sz="3200" dirty="0" err="1"/>
              <a:t>karkinon</a:t>
            </a:r>
            <a:r>
              <a:rPr lang="en-US" sz="3200" dirty="0"/>
              <a:t>” yang </a:t>
            </a:r>
            <a:r>
              <a:rPr lang="en-US" sz="3200" dirty="0" err="1"/>
              <a:t>artinya</a:t>
            </a:r>
            <a:r>
              <a:rPr lang="en-US" sz="3200" dirty="0"/>
              <a:t> </a:t>
            </a:r>
          </a:p>
          <a:p>
            <a:r>
              <a:rPr lang="en-US" sz="3200" dirty="0"/>
              <a:t>      </a:t>
            </a:r>
            <a:r>
              <a:rPr lang="en-US" sz="3200" dirty="0" err="1"/>
              <a:t>kepiting</a:t>
            </a:r>
            <a:endParaRPr lang="en-US" sz="3200" dirty="0"/>
          </a:p>
        </p:txBody>
      </p:sp>
      <p:sp>
        <p:nvSpPr>
          <p:cNvPr id="5" name="AutoShape 2" descr="Image result for hippocrates canc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475" y="365125"/>
            <a:ext cx="2219325" cy="1666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64"/>
          <a:stretch/>
        </p:blipFill>
        <p:spPr>
          <a:xfrm>
            <a:off x="3683068" y="5295536"/>
            <a:ext cx="4056201" cy="142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76930" cy="4351338"/>
          </a:xfrm>
        </p:spPr>
        <p:txBody>
          <a:bodyPr>
            <a:normAutofit/>
          </a:bodyPr>
          <a:lstStyle/>
          <a:p>
            <a:r>
              <a:rPr lang="en-US" sz="3200" dirty="0" err="1"/>
              <a:t>Celcus</a:t>
            </a:r>
            <a:r>
              <a:rPr lang="en-US" sz="3200" dirty="0"/>
              <a:t> (28-50 BC) </a:t>
            </a:r>
            <a:r>
              <a:rPr lang="en-US" sz="3200" dirty="0" err="1"/>
              <a:t>menerjemahkan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Bahasa </a:t>
            </a:r>
            <a:r>
              <a:rPr lang="en-US" sz="3200" dirty="0" err="1"/>
              <a:t>latin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“Cancer” </a:t>
            </a:r>
          </a:p>
          <a:p>
            <a:r>
              <a:rPr lang="en-US" sz="3200" dirty="0"/>
              <a:t>Galen (130 – 200 AD) </a:t>
            </a:r>
            <a:r>
              <a:rPr lang="en-US" sz="3200" dirty="0" err="1"/>
              <a:t>menyebut</a:t>
            </a:r>
            <a:r>
              <a:rPr lang="en-US" sz="3200" dirty="0"/>
              <a:t> “</a:t>
            </a:r>
            <a:r>
              <a:rPr lang="en-US" sz="3200" dirty="0" err="1"/>
              <a:t>Oncos</a:t>
            </a:r>
            <a:r>
              <a:rPr lang="en-US" sz="3200" dirty="0"/>
              <a:t>”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menyebut</a:t>
            </a:r>
            <a:r>
              <a:rPr lang="en-US" sz="3200" dirty="0"/>
              <a:t> tumor</a:t>
            </a:r>
          </a:p>
          <a:p>
            <a:r>
              <a:rPr lang="en-US" sz="3200" dirty="0"/>
              <a:t>John Hunter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kanker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disembuhkan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pengangkatan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“moveable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376" y="1164687"/>
            <a:ext cx="2794000" cy="4191000"/>
          </a:xfrm>
          <a:prstGeom prst="rect">
            <a:avLst/>
          </a:prstGeom>
        </p:spPr>
      </p:pic>
      <p:sp>
        <p:nvSpPr>
          <p:cNvPr id="5" name="AutoShape 2" descr="Image result for Galen Canc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1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97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Rudolf Virchow : </a:t>
            </a:r>
            <a:r>
              <a:rPr lang="en-US" sz="3200" dirty="0" err="1"/>
              <a:t>menemukan</a:t>
            </a:r>
            <a:r>
              <a:rPr lang="en-US" sz="3200" dirty="0"/>
              <a:t> microscopic pathology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kanker</a:t>
            </a:r>
            <a:r>
              <a:rPr lang="en-US" sz="3200" dirty="0"/>
              <a:t> 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gambaran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pengangkatan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persisi</a:t>
            </a:r>
            <a:r>
              <a:rPr lang="en-US" sz="3200" dirty="0"/>
              <a:t>.</a:t>
            </a:r>
          </a:p>
        </p:txBody>
      </p:sp>
      <p:pic>
        <p:nvPicPr>
          <p:cNvPr id="5122" name="Picture 2" descr="Image result for rudolf virch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906" y="3324086"/>
            <a:ext cx="3849181" cy="288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2531" y="4065969"/>
            <a:ext cx="4118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"Omnis </a:t>
            </a:r>
            <a:r>
              <a:rPr lang="en-US" sz="2800" dirty="0" err="1"/>
              <a:t>cellula</a:t>
            </a:r>
            <a:r>
              <a:rPr lang="en-US" sz="2800" dirty="0"/>
              <a:t> e </a:t>
            </a:r>
            <a:r>
              <a:rPr lang="en-US" sz="2800" dirty="0" err="1"/>
              <a:t>cellula</a:t>
            </a:r>
            <a:r>
              <a:rPr lang="en-US" sz="2800" dirty="0"/>
              <a:t>,"</a:t>
            </a:r>
          </a:p>
        </p:txBody>
      </p:sp>
    </p:spTree>
    <p:extLst>
      <p:ext uri="{BB962C8B-B14F-4D97-AF65-F5344CB8AC3E}">
        <p14:creationId xmlns:p14="http://schemas.microsoft.com/office/powerpoint/2010/main" val="428950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Teori</a:t>
            </a:r>
            <a:r>
              <a:rPr lang="en-US" sz="3200" dirty="0"/>
              <a:t> Humoral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Hippocrates </a:t>
            </a:r>
            <a:r>
              <a:rPr lang="en-US" sz="3200" dirty="0" err="1"/>
              <a:t>menyatakan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4 </a:t>
            </a:r>
            <a:r>
              <a:rPr lang="en-US" sz="3200" dirty="0" err="1"/>
              <a:t>macam</a:t>
            </a:r>
            <a:r>
              <a:rPr lang="en-US" sz="3200" dirty="0"/>
              <a:t> humors (body fluid): blood, Phlegm, yellow bile </a:t>
            </a:r>
            <a:r>
              <a:rPr lang="en-US" sz="3200" dirty="0" err="1"/>
              <a:t>dan</a:t>
            </a:r>
            <a:r>
              <a:rPr lang="en-US" sz="3200" dirty="0"/>
              <a:t> black bile.</a:t>
            </a:r>
          </a:p>
          <a:p>
            <a:pPr marL="0" indent="0">
              <a:buNone/>
            </a:pP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keempatnya</a:t>
            </a:r>
            <a:r>
              <a:rPr lang="en-US" sz="3200" dirty="0"/>
              <a:t> </a:t>
            </a:r>
            <a:r>
              <a:rPr lang="en-US" sz="3200" dirty="0" err="1"/>
              <a:t>seimbang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orang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sehat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Kelebihan</a:t>
            </a:r>
            <a:r>
              <a:rPr lang="en-US" sz="3200" dirty="0"/>
              <a:t> black bile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menyebabkan</a:t>
            </a:r>
            <a:r>
              <a:rPr lang="en-US" sz="3200" dirty="0"/>
              <a:t> </a:t>
            </a:r>
            <a:r>
              <a:rPr lang="en-US" sz="3200" dirty="0" err="1"/>
              <a:t>kanker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364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Lymph Theory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Fermenting and degenerating lymph, varying in density, acidity and alkalinity</a:t>
            </a:r>
          </a:p>
        </p:txBody>
      </p:sp>
    </p:spTree>
    <p:extLst>
      <p:ext uri="{BB962C8B-B14F-4D97-AF65-F5344CB8AC3E}">
        <p14:creationId xmlns:p14="http://schemas.microsoft.com/office/powerpoint/2010/main" val="28594022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95</TotalTime>
  <Words>467</Words>
  <Application>Microsoft Office PowerPoint</Application>
  <PresentationFormat>Custom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Theme(PPT UEU)</vt:lpstr>
      <vt:lpstr>KULIAH 13</vt:lpstr>
      <vt:lpstr>Definisi</vt:lpstr>
      <vt:lpstr>SEJARAH</vt:lpstr>
      <vt:lpstr>Sejarah</vt:lpstr>
      <vt:lpstr>Istilah</vt:lpstr>
      <vt:lpstr>Istilah</vt:lpstr>
      <vt:lpstr>Istilah</vt:lpstr>
      <vt:lpstr>Teori Awal Kanker</vt:lpstr>
      <vt:lpstr>Teori awal kanker</vt:lpstr>
      <vt:lpstr>Blastema Theory</vt:lpstr>
      <vt:lpstr>Chronic Irritation Theory</vt:lpstr>
      <vt:lpstr>Trauma Theory</vt:lpstr>
      <vt:lpstr>Penyebab Kanker</vt:lpstr>
      <vt:lpstr>Penyebab Kanker</vt:lpstr>
      <vt:lpstr>Penyebab Kanker</vt:lpstr>
      <vt:lpstr>DNA dan Kanker</vt:lpstr>
      <vt:lpstr>Skrining Kanker dan Early Detection</vt:lpstr>
      <vt:lpstr>Skrining Kanker dan Early Detection</vt:lpstr>
      <vt:lpstr>Pengobatan</vt:lpstr>
      <vt:lpstr>Pengobatan</vt:lpstr>
      <vt:lpstr>Pengobatan</vt:lpstr>
      <vt:lpstr>Pengobatan yang akan datang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13</dc:title>
  <dc:creator>Aroem Naroeni</dc:creator>
  <cp:lastModifiedBy>Windows User</cp:lastModifiedBy>
  <cp:revision>18</cp:revision>
  <dcterms:created xsi:type="dcterms:W3CDTF">2017-01-06T14:56:53Z</dcterms:created>
  <dcterms:modified xsi:type="dcterms:W3CDTF">2017-12-09T02:58:35Z</dcterms:modified>
</cp:coreProperties>
</file>