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sldIdLst>
    <p:sldId id="263" r:id="rId2"/>
    <p:sldId id="258" r:id="rId3"/>
    <p:sldId id="261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62" r:id="rId16"/>
    <p:sldId id="275" r:id="rId17"/>
    <p:sldId id="276" r:id="rId18"/>
    <p:sldId id="277" r:id="rId19"/>
    <p:sldId id="278" r:id="rId20"/>
    <p:sldId id="279" r:id="rId21"/>
    <p:sldId id="259" r:id="rId22"/>
    <p:sldId id="260" r:id="rId23"/>
    <p:sldId id="28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0" d="100"/>
          <a:sy n="80" d="100"/>
        </p:scale>
        <p:origin x="-120" y="-1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C49A24A-0637-4B99-822A-C4EE28BED881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73C679D-18F6-4A5A-95EE-F0574CCB89AB}">
      <dgm:prSet phldrT="[Text]"/>
      <dgm:spPr/>
      <dgm:t>
        <a:bodyPr/>
        <a:lstStyle/>
        <a:p>
          <a:r>
            <a:rPr lang="en-US" dirty="0"/>
            <a:t>1</a:t>
          </a:r>
        </a:p>
      </dgm:t>
    </dgm:pt>
    <dgm:pt modelId="{F657A23E-1280-49F5-BDBD-9492241B13D9}" type="parTrans" cxnId="{9F2A7D08-B253-495B-AC4A-9F0DA77228A9}">
      <dgm:prSet/>
      <dgm:spPr/>
      <dgm:t>
        <a:bodyPr/>
        <a:lstStyle/>
        <a:p>
          <a:endParaRPr lang="en-US"/>
        </a:p>
      </dgm:t>
    </dgm:pt>
    <dgm:pt modelId="{BBAC3472-3164-4989-A3CE-78CEC5B9FA03}" type="sibTrans" cxnId="{9F2A7D08-B253-495B-AC4A-9F0DA77228A9}">
      <dgm:prSet/>
      <dgm:spPr/>
      <dgm:t>
        <a:bodyPr/>
        <a:lstStyle/>
        <a:p>
          <a:endParaRPr lang="en-US"/>
        </a:p>
      </dgm:t>
    </dgm:pt>
    <dgm:pt modelId="{4E1757A8-81D2-4D73-A975-743734A46AED}">
      <dgm:prSet phldrT="[Text]" custT="1"/>
      <dgm:spPr/>
      <dgm:t>
        <a:bodyPr/>
        <a:lstStyle/>
        <a:p>
          <a:r>
            <a:rPr lang="en-US" sz="2800" dirty="0" err="1"/>
            <a:t>Sel</a:t>
          </a:r>
          <a:r>
            <a:rPr lang="en-US" sz="2800" dirty="0"/>
            <a:t> </a:t>
          </a:r>
          <a:r>
            <a:rPr lang="en-US" sz="2800" dirty="0" err="1"/>
            <a:t>untuk</a:t>
          </a:r>
          <a:r>
            <a:rPr lang="en-US" sz="2800" dirty="0"/>
            <a:t> </a:t>
          </a:r>
          <a:r>
            <a:rPr lang="en-US" sz="2800" dirty="0" err="1"/>
            <a:t>produksi</a:t>
          </a:r>
          <a:r>
            <a:rPr lang="en-US" sz="2800" dirty="0"/>
            <a:t> </a:t>
          </a:r>
          <a:r>
            <a:rPr lang="en-US" sz="2800" dirty="0" err="1"/>
            <a:t>vaksin</a:t>
          </a:r>
          <a:endParaRPr lang="en-US" sz="2800" dirty="0"/>
        </a:p>
      </dgm:t>
    </dgm:pt>
    <dgm:pt modelId="{3E073EB2-20F4-423D-80D4-CCB7B01BC6C1}" type="parTrans" cxnId="{BF903529-58EC-40B0-B38F-CC5E48B30F98}">
      <dgm:prSet/>
      <dgm:spPr/>
      <dgm:t>
        <a:bodyPr/>
        <a:lstStyle/>
        <a:p>
          <a:endParaRPr lang="en-US"/>
        </a:p>
      </dgm:t>
    </dgm:pt>
    <dgm:pt modelId="{C265F761-7019-4E53-8214-0FADFFEF617D}" type="sibTrans" cxnId="{BF903529-58EC-40B0-B38F-CC5E48B30F98}">
      <dgm:prSet/>
      <dgm:spPr/>
      <dgm:t>
        <a:bodyPr/>
        <a:lstStyle/>
        <a:p>
          <a:endParaRPr lang="en-US"/>
        </a:p>
      </dgm:t>
    </dgm:pt>
    <dgm:pt modelId="{EF107844-D535-417A-9453-357E14A75699}">
      <dgm:prSet/>
      <dgm:spPr/>
      <dgm:t>
        <a:bodyPr/>
        <a:lstStyle/>
        <a:p>
          <a:r>
            <a:rPr lang="en-US" dirty="0"/>
            <a:t>4</a:t>
          </a:r>
        </a:p>
      </dgm:t>
    </dgm:pt>
    <dgm:pt modelId="{9CC3FE3D-FD2B-4D0F-BA55-33A2CFC2E389}" type="parTrans" cxnId="{054C3154-BB2B-40D3-9F7F-890A3695E121}">
      <dgm:prSet/>
      <dgm:spPr/>
      <dgm:t>
        <a:bodyPr/>
        <a:lstStyle/>
        <a:p>
          <a:endParaRPr lang="en-US"/>
        </a:p>
      </dgm:t>
    </dgm:pt>
    <dgm:pt modelId="{78C21C1C-C102-4C90-975E-97BDB3CA09F7}" type="sibTrans" cxnId="{054C3154-BB2B-40D3-9F7F-890A3695E121}">
      <dgm:prSet/>
      <dgm:spPr/>
      <dgm:t>
        <a:bodyPr/>
        <a:lstStyle/>
        <a:p>
          <a:endParaRPr lang="en-US"/>
        </a:p>
      </dgm:t>
    </dgm:pt>
    <dgm:pt modelId="{6428F498-8F5E-4D67-85BE-61B16EE4F17C}">
      <dgm:prSet/>
      <dgm:spPr/>
      <dgm:t>
        <a:bodyPr/>
        <a:lstStyle/>
        <a:p>
          <a:r>
            <a:rPr lang="en-US" dirty="0"/>
            <a:t>3</a:t>
          </a:r>
        </a:p>
      </dgm:t>
    </dgm:pt>
    <dgm:pt modelId="{BCAA0649-8D23-4AD6-976C-FC4EE218F14B}" type="parTrans" cxnId="{04F058CD-7D89-4F5E-B73C-60CB326ED74C}">
      <dgm:prSet/>
      <dgm:spPr/>
      <dgm:t>
        <a:bodyPr/>
        <a:lstStyle/>
        <a:p>
          <a:endParaRPr lang="en-US"/>
        </a:p>
      </dgm:t>
    </dgm:pt>
    <dgm:pt modelId="{4F7995D0-A48C-48ED-A544-2863469B3033}" type="sibTrans" cxnId="{04F058CD-7D89-4F5E-B73C-60CB326ED74C}">
      <dgm:prSet/>
      <dgm:spPr/>
      <dgm:t>
        <a:bodyPr/>
        <a:lstStyle/>
        <a:p>
          <a:endParaRPr lang="en-US"/>
        </a:p>
      </dgm:t>
    </dgm:pt>
    <dgm:pt modelId="{0F290DF7-2695-4609-9F52-6019E7C90D4C}">
      <dgm:prSet/>
      <dgm:spPr/>
      <dgm:t>
        <a:bodyPr/>
        <a:lstStyle/>
        <a:p>
          <a:r>
            <a:rPr lang="en-US" dirty="0"/>
            <a:t>2</a:t>
          </a:r>
        </a:p>
      </dgm:t>
    </dgm:pt>
    <dgm:pt modelId="{AD42906C-48E8-4255-B961-025C610F3116}" type="parTrans" cxnId="{4AF2D982-C175-47FC-9A64-3E80FFFA4CBC}">
      <dgm:prSet/>
      <dgm:spPr/>
      <dgm:t>
        <a:bodyPr/>
        <a:lstStyle/>
        <a:p>
          <a:endParaRPr lang="en-US"/>
        </a:p>
      </dgm:t>
    </dgm:pt>
    <dgm:pt modelId="{742C7A4F-FBB6-4024-8244-23A74AFFCA1C}" type="sibTrans" cxnId="{4AF2D982-C175-47FC-9A64-3E80FFFA4CBC}">
      <dgm:prSet/>
      <dgm:spPr/>
      <dgm:t>
        <a:bodyPr/>
        <a:lstStyle/>
        <a:p>
          <a:endParaRPr lang="en-US"/>
        </a:p>
      </dgm:t>
    </dgm:pt>
    <dgm:pt modelId="{AB14FE5B-9765-42B8-9213-6AC75E257EBE}">
      <dgm:prSet custT="1"/>
      <dgm:spPr/>
      <dgm:t>
        <a:bodyPr/>
        <a:lstStyle/>
        <a:p>
          <a:r>
            <a:rPr lang="en-US" sz="2800" dirty="0" err="1"/>
            <a:t>Sel</a:t>
          </a:r>
          <a:r>
            <a:rPr lang="en-US" sz="2800" dirty="0"/>
            <a:t> </a:t>
          </a:r>
          <a:r>
            <a:rPr lang="en-US" sz="2800" dirty="0" err="1"/>
            <a:t>untuk</a:t>
          </a:r>
          <a:r>
            <a:rPr lang="en-US" sz="2800" dirty="0"/>
            <a:t> </a:t>
          </a:r>
          <a:r>
            <a:rPr lang="en-US" sz="2800" dirty="0" err="1"/>
            <a:t>penelitian</a:t>
          </a:r>
          <a:endParaRPr lang="en-US" sz="2800" dirty="0"/>
        </a:p>
      </dgm:t>
    </dgm:pt>
    <dgm:pt modelId="{0CEFAC34-5784-4047-B166-9F2E968A7FAD}" type="parTrans" cxnId="{42E7DE66-1AE4-496E-A9A4-F36BAC3DF9FD}">
      <dgm:prSet/>
      <dgm:spPr/>
      <dgm:t>
        <a:bodyPr/>
        <a:lstStyle/>
        <a:p>
          <a:endParaRPr lang="en-US"/>
        </a:p>
      </dgm:t>
    </dgm:pt>
    <dgm:pt modelId="{89F6F431-37AE-422A-BFAF-A859A2084487}" type="sibTrans" cxnId="{42E7DE66-1AE4-496E-A9A4-F36BAC3DF9FD}">
      <dgm:prSet/>
      <dgm:spPr/>
      <dgm:t>
        <a:bodyPr/>
        <a:lstStyle/>
        <a:p>
          <a:endParaRPr lang="en-US"/>
        </a:p>
      </dgm:t>
    </dgm:pt>
    <dgm:pt modelId="{469FD5E2-34AB-49DD-BE9B-E7883D0F4C05}">
      <dgm:prSet custT="1"/>
      <dgm:spPr/>
      <dgm:t>
        <a:bodyPr/>
        <a:lstStyle/>
        <a:p>
          <a:r>
            <a:rPr lang="en-US" sz="2800" dirty="0" err="1"/>
            <a:t>Sel</a:t>
          </a:r>
          <a:r>
            <a:rPr lang="en-US" sz="2800" baseline="0" dirty="0"/>
            <a:t> </a:t>
          </a:r>
          <a:r>
            <a:rPr lang="en-US" sz="2800" baseline="0" dirty="0" err="1"/>
            <a:t>untuk</a:t>
          </a:r>
          <a:r>
            <a:rPr lang="en-US" sz="2800" baseline="0" dirty="0"/>
            <a:t> </a:t>
          </a:r>
          <a:r>
            <a:rPr lang="en-US" sz="2800" baseline="0" dirty="0" err="1"/>
            <a:t>produksi</a:t>
          </a:r>
          <a:r>
            <a:rPr lang="en-US" sz="2800" baseline="0" dirty="0"/>
            <a:t> </a:t>
          </a:r>
          <a:r>
            <a:rPr lang="en-US" sz="2800" baseline="0" dirty="0" err="1"/>
            <a:t>antibodi</a:t>
          </a:r>
          <a:endParaRPr lang="en-US" sz="2800" dirty="0"/>
        </a:p>
      </dgm:t>
    </dgm:pt>
    <dgm:pt modelId="{D6DC5109-0B2E-4302-B575-0CD87B48A06C}" type="parTrans" cxnId="{13334709-93F5-4612-8DDF-379242FECAB2}">
      <dgm:prSet/>
      <dgm:spPr/>
      <dgm:t>
        <a:bodyPr/>
        <a:lstStyle/>
        <a:p>
          <a:endParaRPr lang="en-US"/>
        </a:p>
      </dgm:t>
    </dgm:pt>
    <dgm:pt modelId="{22DF21DC-17FD-4F91-9BDA-31BC78FE32DC}" type="sibTrans" cxnId="{13334709-93F5-4612-8DDF-379242FECAB2}">
      <dgm:prSet/>
      <dgm:spPr/>
      <dgm:t>
        <a:bodyPr/>
        <a:lstStyle/>
        <a:p>
          <a:endParaRPr lang="en-US"/>
        </a:p>
      </dgm:t>
    </dgm:pt>
    <dgm:pt modelId="{00A3C3F9-5021-45AD-B421-459EAFD8E7B9}">
      <dgm:prSet custT="1"/>
      <dgm:spPr/>
      <dgm:t>
        <a:bodyPr/>
        <a:lstStyle/>
        <a:p>
          <a:r>
            <a:rPr lang="en-US" sz="2800" dirty="0" err="1"/>
            <a:t>Sel</a:t>
          </a:r>
          <a:r>
            <a:rPr lang="en-US" sz="2800" dirty="0"/>
            <a:t> </a:t>
          </a:r>
          <a:r>
            <a:rPr lang="en-US" sz="2800" dirty="0" err="1"/>
            <a:t>untuk</a:t>
          </a:r>
          <a:r>
            <a:rPr lang="en-US" sz="2800" dirty="0"/>
            <a:t> </a:t>
          </a:r>
          <a:r>
            <a:rPr lang="en-US" sz="2800" dirty="0" err="1"/>
            <a:t>produksi</a:t>
          </a:r>
          <a:r>
            <a:rPr lang="en-US" sz="2800" dirty="0"/>
            <a:t> protein</a:t>
          </a:r>
        </a:p>
      </dgm:t>
    </dgm:pt>
    <dgm:pt modelId="{8AE5D18E-75E8-4D50-A707-62AC68AF022A}" type="parTrans" cxnId="{64BC6FF3-9CEE-4F63-92C2-63DD30181975}">
      <dgm:prSet/>
      <dgm:spPr/>
      <dgm:t>
        <a:bodyPr/>
        <a:lstStyle/>
        <a:p>
          <a:endParaRPr lang="en-US"/>
        </a:p>
      </dgm:t>
    </dgm:pt>
    <dgm:pt modelId="{D1008FBC-2757-4AB5-B2FD-3202256F1925}" type="sibTrans" cxnId="{64BC6FF3-9CEE-4F63-92C2-63DD30181975}">
      <dgm:prSet/>
      <dgm:spPr/>
      <dgm:t>
        <a:bodyPr/>
        <a:lstStyle/>
        <a:p>
          <a:endParaRPr lang="en-US"/>
        </a:p>
      </dgm:t>
    </dgm:pt>
    <dgm:pt modelId="{E8D159E0-B507-4AC9-A13A-67E9FB8D5994}" type="pres">
      <dgm:prSet presAssocID="{3C49A24A-0637-4B99-822A-C4EE28BED881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D454CC61-445B-4BC9-BA65-9E95EDCD169F}" type="pres">
      <dgm:prSet presAssocID="{A73C679D-18F6-4A5A-95EE-F0574CCB89AB}" presName="linNode" presStyleCnt="0"/>
      <dgm:spPr/>
    </dgm:pt>
    <dgm:pt modelId="{FDA3012B-5C36-4AE0-BD43-7370CC9597F3}" type="pres">
      <dgm:prSet presAssocID="{A73C679D-18F6-4A5A-95EE-F0574CCB89AB}" presName="parentShp" presStyleLbl="node1" presStyleIdx="0" presStyleCnt="4" custScaleX="27717" custScaleY="1102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CF6797-92A0-4191-AFAC-6856D606AFAF}" type="pres">
      <dgm:prSet presAssocID="{A73C679D-18F6-4A5A-95EE-F0574CCB89AB}" presName="childShp" presStyleLbl="b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9143DD-CDDE-44E6-A69C-A6A8F93020F2}" type="pres">
      <dgm:prSet presAssocID="{BBAC3472-3164-4989-A3CE-78CEC5B9FA03}" presName="spacing" presStyleCnt="0"/>
      <dgm:spPr/>
    </dgm:pt>
    <dgm:pt modelId="{840821AD-B2C7-42D3-ABD5-78C298EC57DD}" type="pres">
      <dgm:prSet presAssocID="{0F290DF7-2695-4609-9F52-6019E7C90D4C}" presName="linNode" presStyleCnt="0"/>
      <dgm:spPr/>
    </dgm:pt>
    <dgm:pt modelId="{55F5BB42-48BC-4D65-9148-5132F2BB4756}" type="pres">
      <dgm:prSet presAssocID="{0F290DF7-2695-4609-9F52-6019E7C90D4C}" presName="parentShp" presStyleLbl="node1" presStyleIdx="1" presStyleCnt="4" custScaleX="27717" custScaleY="1144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0FA9AB-F876-4545-9736-46A0B878B692}" type="pres">
      <dgm:prSet presAssocID="{0F290DF7-2695-4609-9F52-6019E7C90D4C}" presName="childShp" presStyleLbl="b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59B399-1727-43DC-BE0E-CC8D938113F1}" type="pres">
      <dgm:prSet presAssocID="{742C7A4F-FBB6-4024-8244-23A74AFFCA1C}" presName="spacing" presStyleCnt="0"/>
      <dgm:spPr/>
    </dgm:pt>
    <dgm:pt modelId="{1F16E46E-304F-4C31-9077-CBA8826BD1E8}" type="pres">
      <dgm:prSet presAssocID="{6428F498-8F5E-4D67-85BE-61B16EE4F17C}" presName="linNode" presStyleCnt="0"/>
      <dgm:spPr/>
    </dgm:pt>
    <dgm:pt modelId="{2A4DAE23-A987-4D14-9D7F-BEFC65B6AC6D}" type="pres">
      <dgm:prSet presAssocID="{6428F498-8F5E-4D67-85BE-61B16EE4F17C}" presName="parentShp" presStyleLbl="node1" presStyleIdx="2" presStyleCnt="4" custScaleX="26902" custScaleY="1082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CD63CD-E8D2-4559-A984-A2A3340C65CB}" type="pres">
      <dgm:prSet presAssocID="{6428F498-8F5E-4D67-85BE-61B16EE4F17C}" presName="childShp" presStyleLbl="b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38DD0A-21B4-470F-AE30-556D4B7BAF6E}" type="pres">
      <dgm:prSet presAssocID="{4F7995D0-A48C-48ED-A544-2863469B3033}" presName="spacing" presStyleCnt="0"/>
      <dgm:spPr/>
    </dgm:pt>
    <dgm:pt modelId="{63DADC29-52D6-4E1A-B72F-8E24A4131319}" type="pres">
      <dgm:prSet presAssocID="{EF107844-D535-417A-9453-357E14A75699}" presName="linNode" presStyleCnt="0"/>
      <dgm:spPr/>
    </dgm:pt>
    <dgm:pt modelId="{36D7F2D8-2D33-405B-9F73-D81FFD20F5EB}" type="pres">
      <dgm:prSet presAssocID="{EF107844-D535-417A-9453-357E14A75699}" presName="parentShp" presStyleLbl="node1" presStyleIdx="3" presStyleCnt="4" custScaleX="26087" custScaleY="1069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F824CF-79D4-40A9-8CD3-78D8115556D7}" type="pres">
      <dgm:prSet presAssocID="{EF107844-D535-417A-9453-357E14A75699}" presName="childShp" presStyleLbl="b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D030913-E114-4972-BAC1-9F5BB71E55DD}" type="presOf" srcId="{0F290DF7-2695-4609-9F52-6019E7C90D4C}" destId="{55F5BB42-48BC-4D65-9148-5132F2BB4756}" srcOrd="0" destOrd="0" presId="urn:microsoft.com/office/officeart/2005/8/layout/vList6"/>
    <dgm:cxn modelId="{E88C644E-1CA9-4C7C-BA94-9163703EC4DC}" type="presOf" srcId="{6428F498-8F5E-4D67-85BE-61B16EE4F17C}" destId="{2A4DAE23-A987-4D14-9D7F-BEFC65B6AC6D}" srcOrd="0" destOrd="0" presId="urn:microsoft.com/office/officeart/2005/8/layout/vList6"/>
    <dgm:cxn modelId="{13334709-93F5-4612-8DDF-379242FECAB2}" srcId="{6428F498-8F5E-4D67-85BE-61B16EE4F17C}" destId="{469FD5E2-34AB-49DD-BE9B-E7883D0F4C05}" srcOrd="0" destOrd="0" parTransId="{D6DC5109-0B2E-4302-B575-0CD87B48A06C}" sibTransId="{22DF21DC-17FD-4F91-9BDA-31BC78FE32DC}"/>
    <dgm:cxn modelId="{04F058CD-7D89-4F5E-B73C-60CB326ED74C}" srcId="{3C49A24A-0637-4B99-822A-C4EE28BED881}" destId="{6428F498-8F5E-4D67-85BE-61B16EE4F17C}" srcOrd="2" destOrd="0" parTransId="{BCAA0649-8D23-4AD6-976C-FC4EE218F14B}" sibTransId="{4F7995D0-A48C-48ED-A544-2863469B3033}"/>
    <dgm:cxn modelId="{42E7DE66-1AE4-496E-A9A4-F36BAC3DF9FD}" srcId="{0F290DF7-2695-4609-9F52-6019E7C90D4C}" destId="{AB14FE5B-9765-42B8-9213-6AC75E257EBE}" srcOrd="0" destOrd="0" parTransId="{0CEFAC34-5784-4047-B166-9F2E968A7FAD}" sibTransId="{89F6F431-37AE-422A-BFAF-A859A2084487}"/>
    <dgm:cxn modelId="{BF903529-58EC-40B0-B38F-CC5E48B30F98}" srcId="{A73C679D-18F6-4A5A-95EE-F0574CCB89AB}" destId="{4E1757A8-81D2-4D73-A975-743734A46AED}" srcOrd="0" destOrd="0" parTransId="{3E073EB2-20F4-423D-80D4-CCB7B01BC6C1}" sibTransId="{C265F761-7019-4E53-8214-0FADFFEF617D}"/>
    <dgm:cxn modelId="{64BC6FF3-9CEE-4F63-92C2-63DD30181975}" srcId="{EF107844-D535-417A-9453-357E14A75699}" destId="{00A3C3F9-5021-45AD-B421-459EAFD8E7B9}" srcOrd="0" destOrd="0" parTransId="{8AE5D18E-75E8-4D50-A707-62AC68AF022A}" sibTransId="{D1008FBC-2757-4AB5-B2FD-3202256F1925}"/>
    <dgm:cxn modelId="{053AC763-B32C-409B-AA46-C0D5A904624F}" type="presOf" srcId="{00A3C3F9-5021-45AD-B421-459EAFD8E7B9}" destId="{46F824CF-79D4-40A9-8CD3-78D8115556D7}" srcOrd="0" destOrd="0" presId="urn:microsoft.com/office/officeart/2005/8/layout/vList6"/>
    <dgm:cxn modelId="{114B1DB0-123B-4459-BD7F-50B8C786929B}" type="presOf" srcId="{EF107844-D535-417A-9453-357E14A75699}" destId="{36D7F2D8-2D33-405B-9F73-D81FFD20F5EB}" srcOrd="0" destOrd="0" presId="urn:microsoft.com/office/officeart/2005/8/layout/vList6"/>
    <dgm:cxn modelId="{4AF2D982-C175-47FC-9A64-3E80FFFA4CBC}" srcId="{3C49A24A-0637-4B99-822A-C4EE28BED881}" destId="{0F290DF7-2695-4609-9F52-6019E7C90D4C}" srcOrd="1" destOrd="0" parTransId="{AD42906C-48E8-4255-B961-025C610F3116}" sibTransId="{742C7A4F-FBB6-4024-8244-23A74AFFCA1C}"/>
    <dgm:cxn modelId="{C9301E2C-AD49-49CD-9736-A1DF8F3DEE59}" type="presOf" srcId="{AB14FE5B-9765-42B8-9213-6AC75E257EBE}" destId="{300FA9AB-F876-4545-9736-46A0B878B692}" srcOrd="0" destOrd="0" presId="urn:microsoft.com/office/officeart/2005/8/layout/vList6"/>
    <dgm:cxn modelId="{9F2A7D08-B253-495B-AC4A-9F0DA77228A9}" srcId="{3C49A24A-0637-4B99-822A-C4EE28BED881}" destId="{A73C679D-18F6-4A5A-95EE-F0574CCB89AB}" srcOrd="0" destOrd="0" parTransId="{F657A23E-1280-49F5-BDBD-9492241B13D9}" sibTransId="{BBAC3472-3164-4989-A3CE-78CEC5B9FA03}"/>
    <dgm:cxn modelId="{D8AFF0D0-3D03-4074-82B7-AE236CDD380F}" type="presOf" srcId="{3C49A24A-0637-4B99-822A-C4EE28BED881}" destId="{E8D159E0-B507-4AC9-A13A-67E9FB8D5994}" srcOrd="0" destOrd="0" presId="urn:microsoft.com/office/officeart/2005/8/layout/vList6"/>
    <dgm:cxn modelId="{054C3154-BB2B-40D3-9F7F-890A3695E121}" srcId="{3C49A24A-0637-4B99-822A-C4EE28BED881}" destId="{EF107844-D535-417A-9453-357E14A75699}" srcOrd="3" destOrd="0" parTransId="{9CC3FE3D-FD2B-4D0F-BA55-33A2CFC2E389}" sibTransId="{78C21C1C-C102-4C90-975E-97BDB3CA09F7}"/>
    <dgm:cxn modelId="{79A610CA-6C84-44B8-BED7-AFAFBBD70AE9}" type="presOf" srcId="{4E1757A8-81D2-4D73-A975-743734A46AED}" destId="{88CF6797-92A0-4191-AFAC-6856D606AFAF}" srcOrd="0" destOrd="0" presId="urn:microsoft.com/office/officeart/2005/8/layout/vList6"/>
    <dgm:cxn modelId="{9D7F60CE-FF1F-4D01-ABD1-B4AA82882A2E}" type="presOf" srcId="{A73C679D-18F6-4A5A-95EE-F0574CCB89AB}" destId="{FDA3012B-5C36-4AE0-BD43-7370CC9597F3}" srcOrd="0" destOrd="0" presId="urn:microsoft.com/office/officeart/2005/8/layout/vList6"/>
    <dgm:cxn modelId="{85D4E9D0-F102-4CAD-8526-C431E07E521D}" type="presOf" srcId="{469FD5E2-34AB-49DD-BE9B-E7883D0F4C05}" destId="{E1CD63CD-E8D2-4559-A984-A2A3340C65CB}" srcOrd="0" destOrd="0" presId="urn:microsoft.com/office/officeart/2005/8/layout/vList6"/>
    <dgm:cxn modelId="{1B924268-F6A7-45F4-AC0E-88A7A3A513C0}" type="presParOf" srcId="{E8D159E0-B507-4AC9-A13A-67E9FB8D5994}" destId="{D454CC61-445B-4BC9-BA65-9E95EDCD169F}" srcOrd="0" destOrd="0" presId="urn:microsoft.com/office/officeart/2005/8/layout/vList6"/>
    <dgm:cxn modelId="{CE3D0C67-A6D1-47FB-9270-7CB06994BACA}" type="presParOf" srcId="{D454CC61-445B-4BC9-BA65-9E95EDCD169F}" destId="{FDA3012B-5C36-4AE0-BD43-7370CC9597F3}" srcOrd="0" destOrd="0" presId="urn:microsoft.com/office/officeart/2005/8/layout/vList6"/>
    <dgm:cxn modelId="{1F9C8A90-B31D-45E5-8EE0-647733167BEE}" type="presParOf" srcId="{D454CC61-445B-4BC9-BA65-9E95EDCD169F}" destId="{88CF6797-92A0-4191-AFAC-6856D606AFAF}" srcOrd="1" destOrd="0" presId="urn:microsoft.com/office/officeart/2005/8/layout/vList6"/>
    <dgm:cxn modelId="{2347B321-0680-406E-B6E6-0DEE098E654E}" type="presParOf" srcId="{E8D159E0-B507-4AC9-A13A-67E9FB8D5994}" destId="{0B9143DD-CDDE-44E6-A69C-A6A8F93020F2}" srcOrd="1" destOrd="0" presId="urn:microsoft.com/office/officeart/2005/8/layout/vList6"/>
    <dgm:cxn modelId="{F991641D-EF56-4534-A970-C2878EF4FD19}" type="presParOf" srcId="{E8D159E0-B507-4AC9-A13A-67E9FB8D5994}" destId="{840821AD-B2C7-42D3-ABD5-78C298EC57DD}" srcOrd="2" destOrd="0" presId="urn:microsoft.com/office/officeart/2005/8/layout/vList6"/>
    <dgm:cxn modelId="{B61811BB-4552-47A5-9A5A-737A894F9D6A}" type="presParOf" srcId="{840821AD-B2C7-42D3-ABD5-78C298EC57DD}" destId="{55F5BB42-48BC-4D65-9148-5132F2BB4756}" srcOrd="0" destOrd="0" presId="urn:microsoft.com/office/officeart/2005/8/layout/vList6"/>
    <dgm:cxn modelId="{B4F99DD7-6A14-404A-B641-A91DE399CD94}" type="presParOf" srcId="{840821AD-B2C7-42D3-ABD5-78C298EC57DD}" destId="{300FA9AB-F876-4545-9736-46A0B878B692}" srcOrd="1" destOrd="0" presId="urn:microsoft.com/office/officeart/2005/8/layout/vList6"/>
    <dgm:cxn modelId="{457C1E6D-32FF-4314-9A63-B8F68EA4520E}" type="presParOf" srcId="{E8D159E0-B507-4AC9-A13A-67E9FB8D5994}" destId="{F659B399-1727-43DC-BE0E-CC8D938113F1}" srcOrd="3" destOrd="0" presId="urn:microsoft.com/office/officeart/2005/8/layout/vList6"/>
    <dgm:cxn modelId="{303070FD-A36E-4CC3-B427-CF30E016546F}" type="presParOf" srcId="{E8D159E0-B507-4AC9-A13A-67E9FB8D5994}" destId="{1F16E46E-304F-4C31-9077-CBA8826BD1E8}" srcOrd="4" destOrd="0" presId="urn:microsoft.com/office/officeart/2005/8/layout/vList6"/>
    <dgm:cxn modelId="{9A9750AF-E2A6-40CA-BB0B-FFE084A209AE}" type="presParOf" srcId="{1F16E46E-304F-4C31-9077-CBA8826BD1E8}" destId="{2A4DAE23-A987-4D14-9D7F-BEFC65B6AC6D}" srcOrd="0" destOrd="0" presId="urn:microsoft.com/office/officeart/2005/8/layout/vList6"/>
    <dgm:cxn modelId="{E9A68D9E-8A6B-4DD3-8F81-34CBDF5FA54A}" type="presParOf" srcId="{1F16E46E-304F-4C31-9077-CBA8826BD1E8}" destId="{E1CD63CD-E8D2-4559-A984-A2A3340C65CB}" srcOrd="1" destOrd="0" presId="urn:microsoft.com/office/officeart/2005/8/layout/vList6"/>
    <dgm:cxn modelId="{29B538B6-F403-4DFD-9B39-6F5E6B49CB0F}" type="presParOf" srcId="{E8D159E0-B507-4AC9-A13A-67E9FB8D5994}" destId="{7B38DD0A-21B4-470F-AE30-556D4B7BAF6E}" srcOrd="5" destOrd="0" presId="urn:microsoft.com/office/officeart/2005/8/layout/vList6"/>
    <dgm:cxn modelId="{E375BDFC-D757-4B70-9829-9CE2F7D94312}" type="presParOf" srcId="{E8D159E0-B507-4AC9-A13A-67E9FB8D5994}" destId="{63DADC29-52D6-4E1A-B72F-8E24A4131319}" srcOrd="6" destOrd="0" presId="urn:microsoft.com/office/officeart/2005/8/layout/vList6"/>
    <dgm:cxn modelId="{CFC3EC8E-D99C-40D3-9BA1-A457AE804916}" type="presParOf" srcId="{63DADC29-52D6-4E1A-B72F-8E24A4131319}" destId="{36D7F2D8-2D33-405B-9F73-D81FFD20F5EB}" srcOrd="0" destOrd="0" presId="urn:microsoft.com/office/officeart/2005/8/layout/vList6"/>
    <dgm:cxn modelId="{0F4F1B9E-6CF8-4738-B1F4-ED3E17C0042C}" type="presParOf" srcId="{63DADC29-52D6-4E1A-B72F-8E24A4131319}" destId="{46F824CF-79D4-40A9-8CD3-78D8115556D7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CF6797-92A0-4191-AFAC-6856D606AFAF}">
      <dsp:nvSpPr>
        <dsp:cNvPr id="0" name=""/>
        <dsp:cNvSpPr/>
      </dsp:nvSpPr>
      <dsp:spPr>
        <a:xfrm>
          <a:off x="2080048" y="60908"/>
          <a:ext cx="4867279" cy="1152260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err="1"/>
            <a:t>Sel</a:t>
          </a:r>
          <a:r>
            <a:rPr lang="en-US" sz="2800" kern="1200" dirty="0"/>
            <a:t> </a:t>
          </a:r>
          <a:r>
            <a:rPr lang="en-US" sz="2800" kern="1200" dirty="0" err="1"/>
            <a:t>untuk</a:t>
          </a:r>
          <a:r>
            <a:rPr lang="en-US" sz="2800" kern="1200" dirty="0"/>
            <a:t> </a:t>
          </a:r>
          <a:r>
            <a:rPr lang="en-US" sz="2800" kern="1200" dirty="0" err="1"/>
            <a:t>produksi</a:t>
          </a:r>
          <a:r>
            <a:rPr lang="en-US" sz="2800" kern="1200" dirty="0"/>
            <a:t> </a:t>
          </a:r>
          <a:r>
            <a:rPr lang="en-US" sz="2800" kern="1200" dirty="0" err="1"/>
            <a:t>vaksin</a:t>
          </a:r>
          <a:endParaRPr lang="en-US" sz="2800" kern="1200" dirty="0"/>
        </a:p>
      </dsp:txBody>
      <dsp:txXfrm>
        <a:off x="2080048" y="204941"/>
        <a:ext cx="4435182" cy="864195"/>
      </dsp:txXfrm>
    </dsp:sp>
    <dsp:sp modelId="{FDA3012B-5C36-4AE0-BD43-7370CC9597F3}">
      <dsp:nvSpPr>
        <dsp:cNvPr id="0" name=""/>
        <dsp:cNvSpPr/>
      </dsp:nvSpPr>
      <dsp:spPr>
        <a:xfrm>
          <a:off x="1180672" y="1728"/>
          <a:ext cx="899375" cy="12706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102870" rIns="205740" bIns="10287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400" kern="1200" dirty="0"/>
            <a:t>1</a:t>
          </a:r>
        </a:p>
      </dsp:txBody>
      <dsp:txXfrm>
        <a:off x="1224576" y="45632"/>
        <a:ext cx="811567" cy="1182812"/>
      </dsp:txXfrm>
    </dsp:sp>
    <dsp:sp modelId="{300FA9AB-F876-4545-9736-46A0B878B692}">
      <dsp:nvSpPr>
        <dsp:cNvPr id="0" name=""/>
        <dsp:cNvSpPr/>
      </dsp:nvSpPr>
      <dsp:spPr>
        <a:xfrm>
          <a:off x="2080048" y="1470976"/>
          <a:ext cx="4867279" cy="1152260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err="1"/>
            <a:t>Sel</a:t>
          </a:r>
          <a:r>
            <a:rPr lang="en-US" sz="2800" kern="1200" dirty="0"/>
            <a:t> </a:t>
          </a:r>
          <a:r>
            <a:rPr lang="en-US" sz="2800" kern="1200" dirty="0" err="1"/>
            <a:t>untuk</a:t>
          </a:r>
          <a:r>
            <a:rPr lang="en-US" sz="2800" kern="1200" dirty="0"/>
            <a:t> </a:t>
          </a:r>
          <a:r>
            <a:rPr lang="en-US" sz="2800" kern="1200" dirty="0" err="1"/>
            <a:t>penelitian</a:t>
          </a:r>
          <a:endParaRPr lang="en-US" sz="2800" kern="1200" dirty="0"/>
        </a:p>
      </dsp:txBody>
      <dsp:txXfrm>
        <a:off x="2080048" y="1615009"/>
        <a:ext cx="4435182" cy="864195"/>
      </dsp:txXfrm>
    </dsp:sp>
    <dsp:sp modelId="{55F5BB42-48BC-4D65-9148-5132F2BB4756}">
      <dsp:nvSpPr>
        <dsp:cNvPr id="0" name=""/>
        <dsp:cNvSpPr/>
      </dsp:nvSpPr>
      <dsp:spPr>
        <a:xfrm>
          <a:off x="1180672" y="1387575"/>
          <a:ext cx="899375" cy="131906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102870" rIns="205740" bIns="10287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400" kern="1200" dirty="0"/>
            <a:t>2</a:t>
          </a:r>
        </a:p>
      </dsp:txBody>
      <dsp:txXfrm>
        <a:off x="1224576" y="1431479"/>
        <a:ext cx="811567" cy="1231253"/>
      </dsp:txXfrm>
    </dsp:sp>
    <dsp:sp modelId="{E1CD63CD-E8D2-4559-A984-A2A3340C65CB}">
      <dsp:nvSpPr>
        <dsp:cNvPr id="0" name=""/>
        <dsp:cNvSpPr/>
      </dsp:nvSpPr>
      <dsp:spPr>
        <a:xfrm>
          <a:off x="2066825" y="2869365"/>
          <a:ext cx="4867279" cy="1152260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err="1"/>
            <a:t>Sel</a:t>
          </a:r>
          <a:r>
            <a:rPr lang="en-US" sz="2800" kern="1200" baseline="0" dirty="0"/>
            <a:t> </a:t>
          </a:r>
          <a:r>
            <a:rPr lang="en-US" sz="2800" kern="1200" baseline="0" dirty="0" err="1"/>
            <a:t>untuk</a:t>
          </a:r>
          <a:r>
            <a:rPr lang="en-US" sz="2800" kern="1200" baseline="0" dirty="0"/>
            <a:t> </a:t>
          </a:r>
          <a:r>
            <a:rPr lang="en-US" sz="2800" kern="1200" baseline="0" dirty="0" err="1"/>
            <a:t>produksi</a:t>
          </a:r>
          <a:r>
            <a:rPr lang="en-US" sz="2800" kern="1200" baseline="0" dirty="0"/>
            <a:t> </a:t>
          </a:r>
          <a:r>
            <a:rPr lang="en-US" sz="2800" kern="1200" baseline="0" dirty="0" err="1"/>
            <a:t>antibodi</a:t>
          </a:r>
          <a:endParaRPr lang="en-US" sz="2800" kern="1200" dirty="0"/>
        </a:p>
      </dsp:txBody>
      <dsp:txXfrm>
        <a:off x="2066825" y="3013398"/>
        <a:ext cx="4435182" cy="864195"/>
      </dsp:txXfrm>
    </dsp:sp>
    <dsp:sp modelId="{2A4DAE23-A987-4D14-9D7F-BEFC65B6AC6D}">
      <dsp:nvSpPr>
        <dsp:cNvPr id="0" name=""/>
        <dsp:cNvSpPr/>
      </dsp:nvSpPr>
      <dsp:spPr>
        <a:xfrm>
          <a:off x="1193894" y="2821863"/>
          <a:ext cx="872930" cy="12472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102870" rIns="205740" bIns="10287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400" kern="1200" dirty="0"/>
            <a:t>3</a:t>
          </a:r>
        </a:p>
      </dsp:txBody>
      <dsp:txXfrm>
        <a:off x="1236507" y="2864476"/>
        <a:ext cx="787704" cy="1162038"/>
      </dsp:txXfrm>
    </dsp:sp>
    <dsp:sp modelId="{46F824CF-79D4-40A9-8CD3-78D8115556D7}">
      <dsp:nvSpPr>
        <dsp:cNvPr id="0" name=""/>
        <dsp:cNvSpPr/>
      </dsp:nvSpPr>
      <dsp:spPr>
        <a:xfrm>
          <a:off x="2051637" y="4224515"/>
          <a:ext cx="4872037" cy="1152260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err="1"/>
            <a:t>Sel</a:t>
          </a:r>
          <a:r>
            <a:rPr lang="en-US" sz="2800" kern="1200" dirty="0"/>
            <a:t> </a:t>
          </a:r>
          <a:r>
            <a:rPr lang="en-US" sz="2800" kern="1200" dirty="0" err="1"/>
            <a:t>untuk</a:t>
          </a:r>
          <a:r>
            <a:rPr lang="en-US" sz="2800" kern="1200" dirty="0"/>
            <a:t> </a:t>
          </a:r>
          <a:r>
            <a:rPr lang="en-US" sz="2800" kern="1200" dirty="0" err="1"/>
            <a:t>produksi</a:t>
          </a:r>
          <a:r>
            <a:rPr lang="en-US" sz="2800" kern="1200" dirty="0"/>
            <a:t> protein</a:t>
          </a:r>
        </a:p>
      </dsp:txBody>
      <dsp:txXfrm>
        <a:off x="2051637" y="4368548"/>
        <a:ext cx="4439940" cy="864195"/>
      </dsp:txXfrm>
    </dsp:sp>
    <dsp:sp modelId="{36D7F2D8-2D33-405B-9F73-D81FFD20F5EB}">
      <dsp:nvSpPr>
        <dsp:cNvPr id="0" name=""/>
        <dsp:cNvSpPr/>
      </dsp:nvSpPr>
      <dsp:spPr>
        <a:xfrm>
          <a:off x="1204325" y="4184353"/>
          <a:ext cx="847312" cy="12325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102870" rIns="205740" bIns="10287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400" kern="1200" dirty="0"/>
            <a:t>4</a:t>
          </a:r>
        </a:p>
      </dsp:txBody>
      <dsp:txXfrm>
        <a:off x="1245687" y="4225715"/>
        <a:ext cx="764588" cy="11498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AC433E-811A-4FEB-ADCC-0476551493ED}" type="datetimeFigureOut">
              <a:rPr lang="en-US" smtClean="0"/>
              <a:t>12/9/2017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8DA7E9-FB6D-4CE2-B64E-6169F84A6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1425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Book Antiqua" pitchFamily="18" charset="0"/>
              </a:rPr>
              <a:t>Bacterial pathogens are grown in bioreactors  with media developed to optimize the yield of the antigen and maintain its integrity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F44D9D-6719-4CA9-B2CC-028908D465E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8014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14350" indent="-514350">
              <a:lnSpc>
                <a:spcPct val="80000"/>
              </a:lnSpc>
              <a:defRPr/>
            </a:pPr>
            <a:r>
              <a:rPr lang="en-US" dirty="0">
                <a:latin typeface="Book Antiqua" pitchFamily="18" charset="0"/>
              </a:rPr>
              <a:t>Formulated vaccine may include an adjuvant to enhance immune response, stabilizers to increase shelf life and/or preservatives  to allow </a:t>
            </a:r>
            <a:r>
              <a:rPr lang="en-US" dirty="0" err="1">
                <a:latin typeface="Book Antiqua" pitchFamily="18" charset="0"/>
              </a:rPr>
              <a:t>multidose</a:t>
            </a:r>
            <a:r>
              <a:rPr lang="en-US" dirty="0">
                <a:latin typeface="Book Antiqua" pitchFamily="18" charset="0"/>
              </a:rPr>
              <a:t> vials to be delivered</a:t>
            </a:r>
          </a:p>
          <a:p>
            <a:pPr marL="514350" indent="-514350">
              <a:lnSpc>
                <a:spcPct val="80000"/>
              </a:lnSpc>
              <a:defRPr/>
            </a:pPr>
            <a:r>
              <a:rPr lang="en-US" dirty="0">
                <a:latin typeface="Book Antiqua" pitchFamily="18" charset="0"/>
              </a:rPr>
              <a:t>Vaccine efficacy can be adversely affected by improper distribution and storage conditions</a:t>
            </a:r>
          </a:p>
          <a:p>
            <a:pPr marL="514350" indent="-514350">
              <a:lnSpc>
                <a:spcPct val="80000"/>
              </a:lnSpc>
              <a:defRPr/>
            </a:pPr>
            <a:r>
              <a:rPr lang="en-US" dirty="0">
                <a:latin typeface="Book Antiqua" pitchFamily="18" charset="0"/>
              </a:rPr>
              <a:t>The sensitivity of vaccines to adverse environmental conditions, particularly temperature extremes, varies depending upon their composition</a:t>
            </a:r>
          </a:p>
          <a:p>
            <a:pPr marL="514350" indent="-514350">
              <a:lnSpc>
                <a:spcPct val="80000"/>
              </a:lnSpc>
              <a:defRPr/>
            </a:pPr>
            <a:r>
              <a:rPr lang="en-US" dirty="0">
                <a:latin typeface="Book Antiqua" pitchFamily="18" charset="0"/>
              </a:rPr>
              <a:t>Live attenuated vaccines tend to be more susceptible than killed vaccines and toxoids</a:t>
            </a:r>
          </a:p>
          <a:p>
            <a:pPr marL="514350" indent="-514350">
              <a:lnSpc>
                <a:spcPct val="80000"/>
              </a:lnSpc>
              <a:defRPr/>
            </a:pPr>
            <a:r>
              <a:rPr lang="en-US" dirty="0">
                <a:latin typeface="Book Antiqua" pitchFamily="18" charset="0"/>
              </a:rPr>
              <a:t>The addition of stabilizers or </a:t>
            </a:r>
            <a:r>
              <a:rPr lang="en-US" dirty="0" err="1">
                <a:latin typeface="Book Antiqua" pitchFamily="18" charset="0"/>
              </a:rPr>
              <a:t>lypholization</a:t>
            </a:r>
            <a:r>
              <a:rPr lang="en-US" dirty="0">
                <a:latin typeface="Book Antiqua" pitchFamily="18" charset="0"/>
              </a:rPr>
              <a:t>, when feasible, tend to improve the thermal resistance of vaccines </a:t>
            </a:r>
          </a:p>
          <a:p>
            <a:pPr marL="514350" indent="-514350">
              <a:lnSpc>
                <a:spcPct val="90000"/>
              </a:lnSpc>
              <a:defRPr/>
            </a:pPr>
            <a:endParaRPr lang="en-US" dirty="0">
              <a:latin typeface="Book Antiqua" pitchFamily="18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F44D9D-6719-4CA9-B2CC-028908D465E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1385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144A7C-7CE0-41BD-B43F-2984E4937A32}" type="slidenum">
              <a:rPr lang="en-US"/>
              <a:pPr/>
              <a:t>20</a:t>
            </a:fld>
            <a:endParaRPr 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2788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BC1CA54A-D21F-44EC-A986-5BDCB0F5D816}" type="datetimeFigureOut">
              <a:rPr lang="en-US" smtClean="0"/>
              <a:t>12/9/2017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7272C852-D3A9-42DF-BAC1-7F22C7466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973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BC1CA54A-D21F-44EC-A986-5BDCB0F5D816}" type="datetimeFigureOut">
              <a:rPr lang="en-US" smtClean="0"/>
              <a:t>12/9/2017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7272C852-D3A9-42DF-BAC1-7F22C7466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947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BC1CA54A-D21F-44EC-A986-5BDCB0F5D816}" type="datetimeFigureOut">
              <a:rPr lang="en-US" smtClean="0"/>
              <a:t>12/9/2017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7272C852-D3A9-42DF-BAC1-7F22C7466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410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BC1CA54A-D21F-44EC-A986-5BDCB0F5D816}" type="datetimeFigureOut">
              <a:rPr lang="en-US" smtClean="0"/>
              <a:t>12/9/2017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7272C852-D3A9-42DF-BAC1-7F22C7466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472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BC1CA54A-D21F-44EC-A986-5BDCB0F5D816}" type="datetimeFigureOut">
              <a:rPr lang="en-US" smtClean="0"/>
              <a:t>12/9/2017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7272C852-D3A9-42DF-BAC1-7F22C7466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537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BC1CA54A-D21F-44EC-A986-5BDCB0F5D816}" type="datetimeFigureOut">
              <a:rPr lang="en-US" smtClean="0"/>
              <a:t>12/9/2017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7272C852-D3A9-42DF-BAC1-7F22C7466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14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BC1CA54A-D21F-44EC-A986-5BDCB0F5D816}" type="datetimeFigureOut">
              <a:rPr lang="en-US" smtClean="0"/>
              <a:t>12/9/2017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7272C852-D3A9-42DF-BAC1-7F22C7466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951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BC1CA54A-D21F-44EC-A986-5BDCB0F5D816}" type="datetimeFigureOut">
              <a:rPr lang="en-US" smtClean="0"/>
              <a:t>12/9/2017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7272C852-D3A9-42DF-BAC1-7F22C7466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112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BC1CA54A-D21F-44EC-A986-5BDCB0F5D816}" type="datetimeFigureOut">
              <a:rPr lang="en-US" smtClean="0"/>
              <a:t>12/9/2017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7272C852-D3A9-42DF-BAC1-7F22C7466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4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BC1CA54A-D21F-44EC-A986-5BDCB0F5D816}" type="datetimeFigureOut">
              <a:rPr lang="en-US" smtClean="0"/>
              <a:t>12/9/2017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7272C852-D3A9-42DF-BAC1-7F22C7466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525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BC1CA54A-D21F-44EC-A986-5BDCB0F5D816}" type="datetimeFigureOut">
              <a:rPr lang="en-US" smtClean="0"/>
              <a:t>12/9/2017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7272C852-D3A9-42DF-BAC1-7F22C7466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748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14"/>
            <a:ext cx="12192000" cy="683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file:///C:\Users\anaroeni\Videos\Biologi%20Sel\Monoclonal%20Antibody%20Production%20HD%20Animation.mp4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anaroeni\Videos\Biologi%20Sel\Plant%20Tissue%20Culture.mp4" TargetMode="Externa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KULIAH 12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err="1"/>
              <a:t>Biologi</a:t>
            </a:r>
            <a:r>
              <a:rPr lang="en-US" dirty="0"/>
              <a:t> </a:t>
            </a:r>
            <a:r>
              <a:rPr lang="en-US" dirty="0" err="1"/>
              <a:t>Sel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perkembangan</a:t>
            </a:r>
            <a:r>
              <a:rPr lang="en-US" dirty="0"/>
              <a:t> </a:t>
            </a:r>
            <a:r>
              <a:rPr lang="en-US" dirty="0" err="1"/>
              <a:t>bioteknologi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60761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Produksi</a:t>
            </a:r>
            <a:r>
              <a:rPr lang="en-US" dirty="0"/>
              <a:t> </a:t>
            </a:r>
            <a:r>
              <a:rPr lang="en-US" dirty="0" err="1"/>
              <a:t>Vaksin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691324"/>
            <a:ext cx="8229600" cy="4526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94908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Produksi</a:t>
            </a:r>
            <a:r>
              <a:rPr lang="en-US" dirty="0"/>
              <a:t> </a:t>
            </a:r>
            <a:r>
              <a:rPr lang="en-US" dirty="0" err="1"/>
              <a:t>Vaksin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0605" y="1600201"/>
            <a:ext cx="7290791" cy="470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75761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>
                <a:latin typeface="Book Antiqua" pitchFamily="18" charset="0"/>
              </a:rPr>
              <a:t>Cell Culture Derived Flu Vaccine</a:t>
            </a:r>
          </a:p>
        </p:txBody>
      </p:sp>
      <p:sp>
        <p:nvSpPr>
          <p:cNvPr id="31747" name="Rectangle 3"/>
          <p:cNvSpPr>
            <a:spLocks noGrp="1"/>
          </p:cNvSpPr>
          <p:nvPr>
            <p:ph idx="1"/>
          </p:nvPr>
        </p:nvSpPr>
        <p:spPr>
          <a:xfrm>
            <a:off x="1981200" y="1600200"/>
            <a:ext cx="8229600" cy="4953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600">
                <a:latin typeface="Book Antiqua" pitchFamily="18" charset="0"/>
              </a:rPr>
              <a:t>Current vaccine in embryonated chicken eggs</a:t>
            </a:r>
          </a:p>
          <a:p>
            <a:pPr eaLnBrk="1" hangingPunct="1">
              <a:lnSpc>
                <a:spcPct val="90000"/>
              </a:lnSpc>
            </a:pPr>
            <a:r>
              <a:rPr lang="en-US" sz="2600">
                <a:latin typeface="Book Antiqua" pitchFamily="18" charset="0"/>
              </a:rPr>
              <a:t>A variety of cell lines are currently under development for flu vaccine development</a:t>
            </a:r>
          </a:p>
          <a:p>
            <a:pPr eaLnBrk="1" hangingPunct="1">
              <a:lnSpc>
                <a:spcPct val="90000"/>
              </a:lnSpc>
            </a:pPr>
            <a:r>
              <a:rPr lang="en-US" sz="2600">
                <a:latin typeface="Book Antiqua" pitchFamily="18" charset="0"/>
              </a:rPr>
              <a:t>MRC-5</a:t>
            </a:r>
          </a:p>
          <a:p>
            <a:pPr eaLnBrk="1" hangingPunct="1">
              <a:lnSpc>
                <a:spcPct val="90000"/>
              </a:lnSpc>
            </a:pPr>
            <a:r>
              <a:rPr lang="en-US" sz="2600">
                <a:latin typeface="Book Antiqua" pitchFamily="18" charset="0"/>
              </a:rPr>
              <a:t>Vero</a:t>
            </a:r>
          </a:p>
          <a:p>
            <a:pPr eaLnBrk="1" hangingPunct="1">
              <a:lnSpc>
                <a:spcPct val="90000"/>
              </a:lnSpc>
            </a:pPr>
            <a:r>
              <a:rPr lang="en-US" sz="2600">
                <a:latin typeface="Book Antiqua" pitchFamily="18" charset="0"/>
              </a:rPr>
              <a:t>PER.C6</a:t>
            </a:r>
          </a:p>
          <a:p>
            <a:pPr eaLnBrk="1" hangingPunct="1">
              <a:lnSpc>
                <a:spcPct val="90000"/>
              </a:lnSpc>
            </a:pPr>
            <a:r>
              <a:rPr lang="en-US" sz="2600">
                <a:latin typeface="Book Antiqua" pitchFamily="18" charset="0"/>
              </a:rPr>
              <a:t>Elimination of risk of an avian influenza virus infecting the flocks used for egg production</a:t>
            </a:r>
          </a:p>
          <a:p>
            <a:pPr eaLnBrk="1" hangingPunct="1">
              <a:lnSpc>
                <a:spcPct val="90000"/>
              </a:lnSpc>
            </a:pPr>
            <a:r>
              <a:rPr lang="en-US" sz="2600">
                <a:latin typeface="Book Antiqua" pitchFamily="18" charset="0"/>
              </a:rPr>
              <a:t>To date, cell culture based influenza vaccines have not been licensed</a:t>
            </a:r>
          </a:p>
          <a:p>
            <a:pPr eaLnBrk="1" hangingPunct="1">
              <a:lnSpc>
                <a:spcPct val="90000"/>
              </a:lnSpc>
            </a:pPr>
            <a:r>
              <a:rPr lang="en-US" sz="2600">
                <a:latin typeface="Book Antiqua" pitchFamily="18" charset="0"/>
              </a:rPr>
              <a:t>There is no reduction in production cycle time for both types of vaccines</a:t>
            </a:r>
          </a:p>
        </p:txBody>
      </p:sp>
    </p:spTree>
    <p:extLst>
      <p:ext uri="{BB962C8B-B14F-4D97-AF65-F5344CB8AC3E}">
        <p14:creationId xmlns:p14="http://schemas.microsoft.com/office/powerpoint/2010/main" val="36988647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8100" y="0"/>
            <a:ext cx="10515600" cy="1325563"/>
          </a:xfrm>
        </p:spPr>
        <p:txBody>
          <a:bodyPr/>
          <a:lstStyle/>
          <a:p>
            <a:r>
              <a:rPr lang="en-US" dirty="0" err="1"/>
              <a:t>Produksi</a:t>
            </a:r>
            <a:r>
              <a:rPr lang="en-US" dirty="0"/>
              <a:t> </a:t>
            </a:r>
            <a:r>
              <a:rPr lang="en-US" dirty="0" err="1"/>
              <a:t>Vaksin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838200"/>
            <a:ext cx="8434200" cy="5319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33569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Book Antiqua" pitchFamily="18" charset="0"/>
              </a:rPr>
              <a:t>Plasmid DNA Vaccines</a:t>
            </a:r>
          </a:p>
        </p:txBody>
      </p:sp>
      <p:sp>
        <p:nvSpPr>
          <p:cNvPr id="32771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Book Antiqua" pitchFamily="18" charset="0"/>
              </a:rPr>
              <a:t>Also known as GENETIC VACCINATION</a:t>
            </a:r>
          </a:p>
          <a:p>
            <a:pPr eaLnBrk="1" hangingPunct="1"/>
            <a:r>
              <a:rPr lang="en-US">
                <a:latin typeface="Book Antiqua" pitchFamily="18" charset="0"/>
              </a:rPr>
              <a:t>Protein antigen is delivered as DNA sequence which is taken up by the host and expressed in vivo</a:t>
            </a:r>
          </a:p>
          <a:p>
            <a:pPr eaLnBrk="1" hangingPunct="1"/>
            <a:r>
              <a:rPr lang="en-US">
                <a:latin typeface="Book Antiqua" pitchFamily="18" charset="0"/>
              </a:rPr>
              <a:t>Done in </a:t>
            </a:r>
            <a:r>
              <a:rPr lang="en-US" i="1">
                <a:latin typeface="Book Antiqua" pitchFamily="18" charset="0"/>
              </a:rPr>
              <a:t>E.coli</a:t>
            </a:r>
            <a:endParaRPr lang="en-US">
              <a:latin typeface="Book Antiqua" pitchFamily="18" charset="0"/>
            </a:endParaRPr>
          </a:p>
          <a:p>
            <a:pPr eaLnBrk="1" hangingPunct="1"/>
            <a:r>
              <a:rPr lang="en-US">
                <a:latin typeface="Book Antiqua" pitchFamily="18" charset="0"/>
              </a:rPr>
              <a:t>Involves chromatographic and precipitation techniques</a:t>
            </a:r>
          </a:p>
          <a:p>
            <a:pPr eaLnBrk="1" hangingPunct="1"/>
            <a:r>
              <a:rPr lang="en-US">
                <a:latin typeface="Book Antiqua" pitchFamily="18" charset="0"/>
              </a:rPr>
              <a:t>In order to remove host DNA, RNA, proteins and endotoxins</a:t>
            </a:r>
            <a:endParaRPr lang="en-US" i="1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19565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Sel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penelitian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3798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838200"/>
            <a:ext cx="8229600" cy="1066800"/>
          </a:xfrm>
        </p:spPr>
        <p:txBody>
          <a:bodyPr/>
          <a:lstStyle/>
          <a:p>
            <a:r>
              <a:rPr lang="en-US" dirty="0"/>
              <a:t>What is Cell Culture?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828800"/>
            <a:ext cx="8229600" cy="4325112"/>
          </a:xfrm>
        </p:spPr>
        <p:txBody>
          <a:bodyPr/>
          <a:lstStyle/>
          <a:p>
            <a:r>
              <a:rPr lang="id-ID" b="1" dirty="0">
                <a:solidFill>
                  <a:srgbClr val="C00000"/>
                </a:solidFill>
              </a:rPr>
              <a:t>Cell Culture </a:t>
            </a:r>
            <a:r>
              <a:rPr lang="id-ID" dirty="0"/>
              <a:t>: 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proses</a:t>
            </a:r>
            <a:r>
              <a:rPr lang="en-US" dirty="0"/>
              <a:t> </a:t>
            </a:r>
            <a:r>
              <a:rPr lang="en-US" dirty="0" err="1"/>
              <a:t>kompleks</a:t>
            </a:r>
            <a:r>
              <a:rPr lang="en-US" dirty="0"/>
              <a:t> </a:t>
            </a:r>
            <a:r>
              <a:rPr lang="en-US" dirty="0" err="1"/>
              <a:t>dimana</a:t>
            </a:r>
            <a:r>
              <a:rPr lang="en-US" dirty="0"/>
              <a:t> </a:t>
            </a:r>
            <a:r>
              <a:rPr lang="en-US" dirty="0" err="1"/>
              <a:t>sel</a:t>
            </a:r>
            <a:r>
              <a:rPr lang="en-US" dirty="0"/>
              <a:t> (</a:t>
            </a:r>
            <a:r>
              <a:rPr lang="en-US" dirty="0" err="1"/>
              <a:t>berasal</a:t>
            </a:r>
            <a:r>
              <a:rPr lang="id-ID" dirty="0"/>
              <a:t> dari organ, kultur primer atau dari sel line</a:t>
            </a:r>
            <a:r>
              <a:rPr lang="en-US" dirty="0"/>
              <a:t> </a:t>
            </a:r>
            <a:r>
              <a:rPr lang="id-ID" dirty="0"/>
              <a:t>yang didapat dengan cara pemisahan secar</a:t>
            </a:r>
            <a:r>
              <a:rPr lang="en-US" dirty="0"/>
              <a:t>a </a:t>
            </a:r>
            <a:r>
              <a:rPr lang="id-ID" dirty="0"/>
              <a:t>enzimatik, mekanik atau kimia</a:t>
            </a:r>
            <a:r>
              <a:rPr lang="en-US" dirty="0"/>
              <a:t>) </a:t>
            </a:r>
            <a:r>
              <a:rPr lang="en-US" dirty="0" err="1"/>
              <a:t>ditumbuhkan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kondisi</a:t>
            </a:r>
            <a:r>
              <a:rPr lang="en-US" dirty="0"/>
              <a:t> yang </a:t>
            </a:r>
            <a:r>
              <a:rPr lang="en-US" dirty="0" err="1"/>
              <a:t>terkendali</a:t>
            </a:r>
            <a:r>
              <a:rPr lang="en-US" dirty="0"/>
              <a:t>.</a:t>
            </a:r>
            <a:endParaRPr lang="id-ID" dirty="0"/>
          </a:p>
        </p:txBody>
      </p:sp>
      <p:pic>
        <p:nvPicPr>
          <p:cNvPr id="4" name="Picture 2" descr="http://www.krishgen.com/images/ThinCert_-_Cell_Culture_Insert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4083403"/>
            <a:ext cx="3200400" cy="22965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806146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685800"/>
            <a:ext cx="8229600" cy="1066800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  <a:latin typeface="Verdana" pitchFamily="34" charset="0"/>
              </a:rPr>
              <a:t>Purpose of cell culture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1600200"/>
            <a:ext cx="8229600" cy="48006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To replace the usage of animal model</a:t>
            </a:r>
          </a:p>
          <a:p>
            <a:pPr>
              <a:buNone/>
            </a:pPr>
            <a:r>
              <a:rPr lang="en-US" dirty="0"/>
              <a:t>   environment can be controlled , understand the exact reactions of cultured cells, tissues, or organs without </a:t>
            </a:r>
            <a:r>
              <a:rPr lang="en-US" u="sng" dirty="0"/>
              <a:t>hurting living beings.</a:t>
            </a:r>
          </a:p>
          <a:p>
            <a:r>
              <a:rPr lang="en-US" dirty="0"/>
              <a:t>Toxicity testing</a:t>
            </a:r>
          </a:p>
          <a:p>
            <a:r>
              <a:rPr lang="en-US" dirty="0"/>
              <a:t>Cancer research</a:t>
            </a:r>
          </a:p>
          <a:p>
            <a:r>
              <a:rPr lang="en-US" dirty="0"/>
              <a:t>Virology</a:t>
            </a:r>
          </a:p>
          <a:p>
            <a:r>
              <a:rPr lang="en-US" dirty="0"/>
              <a:t>Cell based manufacturing</a:t>
            </a:r>
          </a:p>
          <a:p>
            <a:r>
              <a:rPr lang="en-US" dirty="0"/>
              <a:t>Genetic counseling</a:t>
            </a:r>
          </a:p>
          <a:p>
            <a:r>
              <a:rPr lang="en-US" dirty="0"/>
              <a:t>Genetic engineering </a:t>
            </a:r>
          </a:p>
          <a:p>
            <a:r>
              <a:rPr lang="en-US" dirty="0"/>
              <a:t>Gene therapy</a:t>
            </a:r>
          </a:p>
          <a:p>
            <a:r>
              <a:rPr lang="en-US" dirty="0"/>
              <a:t>Drug screening </a:t>
            </a:r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4290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762000"/>
            <a:ext cx="8229600" cy="1066800"/>
          </a:xfrm>
        </p:spPr>
        <p:txBody>
          <a:bodyPr/>
          <a:lstStyle/>
          <a:p>
            <a:r>
              <a:rPr lang="en-US" dirty="0"/>
              <a:t>Advantages using cell culture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981200"/>
            <a:ext cx="8229600" cy="4593336"/>
          </a:xfrm>
        </p:spPr>
        <p:txBody>
          <a:bodyPr/>
          <a:lstStyle/>
          <a:p>
            <a:pPr>
              <a:buNone/>
            </a:pPr>
            <a:r>
              <a:rPr lang="en-US" dirty="0"/>
              <a:t>\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02071" y="4724400"/>
            <a:ext cx="5368201" cy="923330"/>
          </a:xfrm>
          <a:prstGeom prst="rect">
            <a:avLst/>
          </a:prstGeom>
          <a:solidFill>
            <a:srgbClr val="FF3399">
              <a:alpha val="79000"/>
            </a:srgbClr>
          </a:solidFill>
          <a:scene3d>
            <a:camera prst="orthographicFront"/>
            <a:lightRig rig="threePt" dir="t"/>
          </a:scene3d>
          <a:sp3d>
            <a:bevelT w="50800"/>
            <a:bevelB w="101600"/>
          </a:sp3d>
        </p:spPr>
        <p:txBody>
          <a:bodyPr wrap="none" rtlCol="0">
            <a:spAutoFit/>
          </a:bodyPr>
          <a:lstStyle/>
          <a:p>
            <a:pPr algn="ctr"/>
            <a:r>
              <a:rPr lang="id-ID" dirty="0"/>
              <a:t>Mengetahui secara in vitro reaksi yang Terjadi sebelum </a:t>
            </a:r>
            <a:endParaRPr lang="en-US" dirty="0"/>
          </a:p>
          <a:p>
            <a:pPr algn="ctr"/>
            <a:r>
              <a:rPr lang="id-ID" dirty="0"/>
              <a:t>me</a:t>
            </a:r>
            <a:r>
              <a:rPr lang="en-US" dirty="0"/>
              <a:t>l</a:t>
            </a:r>
            <a:r>
              <a:rPr lang="id-ID" dirty="0"/>
              <a:t>anjutkan penelitian ke in vivo</a:t>
            </a:r>
          </a:p>
          <a:p>
            <a:pPr algn="ctr"/>
            <a:r>
              <a:rPr lang="id-ID" dirty="0"/>
              <a:t>Menggurangi atau menggantikan hewan coba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981200" y="1981200"/>
            <a:ext cx="4032448" cy="1016496"/>
          </a:xfrm>
          <a:prstGeom prst="roundRect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d-ID" dirty="0">
                <a:solidFill>
                  <a:srgbClr val="002060"/>
                </a:solidFill>
              </a:rPr>
              <a:t>Kontrol Lingkungan </a:t>
            </a:r>
            <a:r>
              <a:rPr lang="en-US" dirty="0" err="1">
                <a:solidFill>
                  <a:srgbClr val="002060"/>
                </a:solidFill>
              </a:rPr>
              <a:t>lebih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mudah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dilakukan</a:t>
            </a:r>
            <a:endParaRPr lang="id-ID" dirty="0">
              <a:solidFill>
                <a:srgbClr val="002060"/>
              </a:solidFill>
            </a:endParaRPr>
          </a:p>
          <a:p>
            <a:pPr algn="ctr"/>
            <a:endParaRPr lang="id-ID" dirty="0"/>
          </a:p>
        </p:txBody>
      </p:sp>
      <p:sp>
        <p:nvSpPr>
          <p:cNvPr id="6" name="Rounded Rectangle 5"/>
          <p:cNvSpPr/>
          <p:nvPr/>
        </p:nvSpPr>
        <p:spPr>
          <a:xfrm>
            <a:off x="6096000" y="2057400"/>
            <a:ext cx="4032448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id-ID" dirty="0">
              <a:solidFill>
                <a:srgbClr val="002060"/>
              </a:solidFill>
            </a:endParaRPr>
          </a:p>
          <a:p>
            <a:pPr lvl="0" algn="ctr"/>
            <a:r>
              <a:rPr lang="id-ID" dirty="0">
                <a:solidFill>
                  <a:srgbClr val="002060"/>
                </a:solidFill>
              </a:rPr>
              <a:t>Homogenitas Sampel</a:t>
            </a:r>
          </a:p>
          <a:p>
            <a:pPr algn="ctr"/>
            <a:endParaRPr lang="id-ID" dirty="0"/>
          </a:p>
        </p:txBody>
      </p:sp>
      <p:sp>
        <p:nvSpPr>
          <p:cNvPr id="7" name="Rounded Rectangle 6"/>
          <p:cNvSpPr/>
          <p:nvPr/>
        </p:nvSpPr>
        <p:spPr>
          <a:xfrm>
            <a:off x="1981200" y="3352800"/>
            <a:ext cx="4032448" cy="864096"/>
          </a:xfrm>
          <a:prstGeom prst="roundRect">
            <a:avLst/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id-ID" dirty="0">
              <a:solidFill>
                <a:srgbClr val="002060"/>
              </a:solidFill>
            </a:endParaRPr>
          </a:p>
          <a:p>
            <a:pPr lvl="0" algn="ctr"/>
            <a:r>
              <a:rPr lang="id-ID" dirty="0">
                <a:solidFill>
                  <a:srgbClr val="002060"/>
                </a:solidFill>
              </a:rPr>
              <a:t>Ekonomis dalam skala dan mekanisme</a:t>
            </a:r>
          </a:p>
          <a:p>
            <a:pPr algn="ctr"/>
            <a:endParaRPr lang="id-ID" dirty="0"/>
          </a:p>
        </p:txBody>
      </p:sp>
      <p:sp>
        <p:nvSpPr>
          <p:cNvPr id="8" name="Rounded Rectangle 7"/>
          <p:cNvSpPr/>
          <p:nvPr/>
        </p:nvSpPr>
        <p:spPr>
          <a:xfrm>
            <a:off x="6096000" y="3352800"/>
            <a:ext cx="4032448" cy="864096"/>
          </a:xfrm>
          <a:prstGeom prst="roundRect">
            <a:avLst/>
          </a:prstGeom>
          <a:solidFill>
            <a:srgbClr val="CC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id-ID" dirty="0">
              <a:solidFill>
                <a:srgbClr val="002060"/>
              </a:solidFill>
            </a:endParaRPr>
          </a:p>
          <a:p>
            <a:pPr lvl="0" algn="ctr"/>
            <a:r>
              <a:rPr lang="id-ID" dirty="0">
                <a:solidFill>
                  <a:srgbClr val="002060"/>
                </a:solidFill>
              </a:rPr>
              <a:t>Mengetahui kondisi In vivo</a:t>
            </a:r>
          </a:p>
          <a:p>
            <a:pPr lvl="0" algn="ctr"/>
            <a:r>
              <a:rPr lang="id-ID" dirty="0">
                <a:solidFill>
                  <a:srgbClr val="002060"/>
                </a:solidFill>
              </a:rPr>
              <a:t>Dalam in vitro</a:t>
            </a:r>
          </a:p>
          <a:p>
            <a:pPr algn="ctr"/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198849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685800"/>
            <a:ext cx="8229600" cy="1066800"/>
          </a:xfrm>
        </p:spPr>
        <p:txBody>
          <a:bodyPr>
            <a:normAutofit/>
          </a:bodyPr>
          <a:lstStyle/>
          <a:p>
            <a:r>
              <a:rPr lang="en-US" sz="3200" dirty="0"/>
              <a:t>Type of Cell Culture based on Morphology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2133600" y="2057400"/>
            <a:ext cx="42672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Adherent Cells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7696200" y="2057400"/>
            <a:ext cx="27432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Non-adherent Cells</a:t>
            </a:r>
          </a:p>
        </p:txBody>
      </p:sp>
      <p:pic>
        <p:nvPicPr>
          <p:cNvPr id="6" name="Picture 2" descr="C:\Users\Sofy Meilany\Downloads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1" y="3200400"/>
            <a:ext cx="2524125" cy="1809750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200400"/>
            <a:ext cx="2441542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58100" y="3200400"/>
            <a:ext cx="27432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1828800" y="5257800"/>
            <a:ext cx="24384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Epithelial like-cells</a:t>
            </a:r>
          </a:p>
          <a:p>
            <a:r>
              <a:rPr lang="en-US" dirty="0"/>
              <a:t>flattened and polygonal in shape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495800" y="5257800"/>
            <a:ext cx="1973554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/>
              <a:t>Fibroblast like-cells</a:t>
            </a:r>
          </a:p>
          <a:p>
            <a:r>
              <a:rPr lang="en-US" dirty="0"/>
              <a:t>appears elongated </a:t>
            </a:r>
          </a:p>
          <a:p>
            <a:r>
              <a:rPr lang="en-US" dirty="0"/>
              <a:t>and bipolar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543800" y="5257800"/>
            <a:ext cx="2696764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/>
              <a:t>Lymphoblast like-cells </a:t>
            </a:r>
          </a:p>
          <a:p>
            <a:r>
              <a:rPr lang="en-US" dirty="0"/>
              <a:t>remain in suspension with </a:t>
            </a:r>
          </a:p>
          <a:p>
            <a:r>
              <a:rPr lang="en-US" dirty="0"/>
              <a:t>a spherical shape</a:t>
            </a:r>
          </a:p>
        </p:txBody>
      </p:sp>
    </p:spTree>
    <p:extLst>
      <p:ext uri="{BB962C8B-B14F-4D97-AF65-F5344CB8AC3E}">
        <p14:creationId xmlns:p14="http://schemas.microsoft.com/office/powerpoint/2010/main" val="2467266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644" y="-323988"/>
            <a:ext cx="10515600" cy="1325563"/>
          </a:xfrm>
        </p:spPr>
        <p:txBody>
          <a:bodyPr/>
          <a:lstStyle/>
          <a:p>
            <a:r>
              <a:rPr lang="en-US" dirty="0" err="1"/>
              <a:t>Perkembangan</a:t>
            </a:r>
            <a:r>
              <a:rPr lang="en-US" dirty="0"/>
              <a:t> </a:t>
            </a:r>
            <a:r>
              <a:rPr lang="en-US" dirty="0" err="1"/>
              <a:t>Bioteknologi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849928396"/>
              </p:ext>
            </p:extLst>
          </p:nvPr>
        </p:nvGraphicFramePr>
        <p:xfrm>
          <a:off x="2058504" y="891944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704284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381000"/>
            <a:ext cx="8229600" cy="1066800"/>
          </a:xfrm>
        </p:spPr>
        <p:txBody>
          <a:bodyPr/>
          <a:lstStyle/>
          <a:p>
            <a:r>
              <a:rPr lang="en-US" dirty="0"/>
              <a:t>Primary culture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828800" y="1524000"/>
            <a:ext cx="4648200" cy="1447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Cells when surgically or </a:t>
            </a:r>
            <a:r>
              <a:rPr lang="en-US" dirty="0" err="1"/>
              <a:t>enzymatically</a:t>
            </a:r>
            <a:r>
              <a:rPr lang="en-US" dirty="0"/>
              <a:t> removed from an organism and placed in suitable culture environment will attach and grow are called as primary culture</a:t>
            </a:r>
          </a:p>
          <a:p>
            <a:pPr algn="ctr"/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6705600" y="1524000"/>
            <a:ext cx="3657600" cy="1371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</a:pPr>
            <a:r>
              <a:rPr lang="en-US" dirty="0"/>
              <a:t>Primary culture contains a very heterogeneous population of cells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981200" y="3276600"/>
            <a:ext cx="4191000" cy="1295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</a:pPr>
            <a:r>
              <a:rPr lang="en-US" dirty="0"/>
              <a:t>Cell lines have limited life span, they passage several times before they become senescent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705600" y="3200400"/>
            <a:ext cx="3657600" cy="1447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</a:pPr>
            <a:r>
              <a:rPr lang="en-US" dirty="0"/>
              <a:t>Sub culturing of primary cells leads to the generation of cell lines</a:t>
            </a:r>
          </a:p>
        </p:txBody>
      </p:sp>
    </p:spTree>
    <p:extLst>
      <p:ext uri="{BB962C8B-B14F-4D97-AF65-F5344CB8AC3E}">
        <p14:creationId xmlns:p14="http://schemas.microsoft.com/office/powerpoint/2010/main" val="30692035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Produksi</a:t>
            </a:r>
            <a:r>
              <a:rPr lang="en-US" dirty="0"/>
              <a:t> </a:t>
            </a:r>
            <a:r>
              <a:rPr lang="en-US" dirty="0" err="1"/>
              <a:t>Antibodi</a:t>
            </a:r>
            <a:endParaRPr lang="en-US" dirty="0"/>
          </a:p>
        </p:txBody>
      </p:sp>
      <p:pic>
        <p:nvPicPr>
          <p:cNvPr id="1032" name="Picture 8" descr="Image result for monoclonal and polyclonal antibodies pp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8487" y="1923220"/>
            <a:ext cx="5915025" cy="394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8104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Produksi</a:t>
            </a:r>
            <a:r>
              <a:rPr lang="en-US" dirty="0"/>
              <a:t> </a:t>
            </a:r>
            <a:r>
              <a:rPr lang="en-US" dirty="0" err="1"/>
              <a:t>antibodi</a:t>
            </a:r>
            <a:endParaRPr lang="en-US" dirty="0"/>
          </a:p>
        </p:txBody>
      </p:sp>
      <p:pic>
        <p:nvPicPr>
          <p:cNvPr id="2050" name="Picture 2" descr="Image result for monoclonal and polyclonal antibodies pp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9828" y="1690688"/>
            <a:ext cx="4274728" cy="5114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91094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video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 action="ppaction://hlinkfile"/>
              </a:rPr>
              <a:t>C:\Users\anaroeni\Videos\Biologi </a:t>
            </a:r>
            <a:r>
              <a:rPr lang="en-US" dirty="0" err="1">
                <a:hlinkClick r:id="rId2" action="ppaction://hlinkfile"/>
              </a:rPr>
              <a:t>Sel</a:t>
            </a:r>
            <a:r>
              <a:rPr lang="en-US" dirty="0">
                <a:hlinkClick r:id="rId2" action="ppaction://hlinkfile"/>
              </a:rPr>
              <a:t>\Monoclonal Antibody Production HD Animation.mp4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01686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Monoclonal </a:t>
            </a:r>
            <a:r>
              <a:rPr lang="en-US" dirty="0" err="1"/>
              <a:t>antibodi</a:t>
            </a:r>
            <a:endParaRPr lang="en-US" dirty="0"/>
          </a:p>
        </p:txBody>
      </p:sp>
      <p:pic>
        <p:nvPicPr>
          <p:cNvPr id="3078" name="Picture 6" descr="Image result for the use of monoclonal antibodi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6748" y="1459393"/>
            <a:ext cx="6438503" cy="4837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42920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Produksi</a:t>
            </a:r>
            <a:r>
              <a:rPr lang="en-US" dirty="0"/>
              <a:t> </a:t>
            </a:r>
            <a:r>
              <a:rPr lang="en-US" dirty="0" err="1"/>
              <a:t>antibodi</a:t>
            </a:r>
            <a:endParaRPr lang="en-US" dirty="0"/>
          </a:p>
        </p:txBody>
      </p:sp>
      <p:pic>
        <p:nvPicPr>
          <p:cNvPr id="4098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8947" y="2068805"/>
            <a:ext cx="7128618" cy="3987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45478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Produksi</a:t>
            </a:r>
            <a:r>
              <a:rPr lang="en-US" dirty="0"/>
              <a:t> Protein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191" y="365125"/>
            <a:ext cx="6568668" cy="6128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5439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9904" y="113334"/>
            <a:ext cx="10515600" cy="1325563"/>
          </a:xfrm>
        </p:spPr>
        <p:txBody>
          <a:bodyPr/>
          <a:lstStyle/>
          <a:p>
            <a:r>
              <a:rPr lang="en-US" dirty="0" err="1"/>
              <a:t>Produksi</a:t>
            </a:r>
            <a:r>
              <a:rPr lang="en-US" dirty="0"/>
              <a:t> Protein</a:t>
            </a:r>
          </a:p>
        </p:txBody>
      </p:sp>
      <p:pic>
        <p:nvPicPr>
          <p:cNvPr id="6146" name="Picture 2" descr="Image result for recombinant protein production using mammalian cell bioreact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498" y="2075657"/>
            <a:ext cx="3486150" cy="394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profactorpharma.com/wp-content/uploads/2013/10/WAVE-20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1924" y="1027906"/>
            <a:ext cx="5562600" cy="4991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3742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Produksi</a:t>
            </a:r>
            <a:r>
              <a:rPr lang="en-US" dirty="0"/>
              <a:t> protein</a:t>
            </a:r>
          </a:p>
        </p:txBody>
      </p:sp>
      <p:pic>
        <p:nvPicPr>
          <p:cNvPr id="7170" name="Picture 2" descr="Image result for cell bioreact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9446" y="2288980"/>
            <a:ext cx="3571875" cy="394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75236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Kultur</a:t>
            </a:r>
            <a:r>
              <a:rPr lang="en-US" dirty="0"/>
              <a:t> </a:t>
            </a:r>
            <a:r>
              <a:rPr lang="en-US" dirty="0" err="1"/>
              <a:t>jaringan</a:t>
            </a:r>
            <a:endParaRPr lang="en-US" dirty="0"/>
          </a:p>
        </p:txBody>
      </p:sp>
      <p:pic>
        <p:nvPicPr>
          <p:cNvPr id="8194" name="Picture 2" descr="Image result for plant tissue culture bioreact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474" y="2226302"/>
            <a:ext cx="9837187" cy="3750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40371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Sel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produksi</a:t>
            </a:r>
            <a:r>
              <a:rPr lang="en-US" dirty="0"/>
              <a:t> </a:t>
            </a:r>
            <a:r>
              <a:rPr lang="en-US" dirty="0" err="1"/>
              <a:t>vaksin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2468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Kultur</a:t>
            </a:r>
            <a:r>
              <a:rPr lang="en-US" dirty="0"/>
              <a:t> </a:t>
            </a:r>
            <a:r>
              <a:rPr lang="en-US" dirty="0" err="1"/>
              <a:t>jaringan</a:t>
            </a:r>
            <a:endParaRPr lang="en-US" dirty="0"/>
          </a:p>
        </p:txBody>
      </p:sp>
      <p:pic>
        <p:nvPicPr>
          <p:cNvPr id="9218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7581" y="2032782"/>
            <a:ext cx="4066976" cy="4149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81883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Image result for plant tissue culture bioreact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101" y="2257230"/>
            <a:ext cx="5074549" cy="3813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2756" y="2192136"/>
            <a:ext cx="5991225" cy="394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01893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Kultur</a:t>
            </a:r>
            <a:r>
              <a:rPr lang="en-US" dirty="0"/>
              <a:t> </a:t>
            </a:r>
            <a:r>
              <a:rPr lang="en-US" dirty="0" err="1"/>
              <a:t>jaringan</a:t>
            </a:r>
            <a:endParaRPr lang="en-US" dirty="0"/>
          </a:p>
        </p:txBody>
      </p:sp>
      <p:pic>
        <p:nvPicPr>
          <p:cNvPr id="1126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532" y="1994095"/>
            <a:ext cx="4543442" cy="4254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096000" y="3114261"/>
            <a:ext cx="6102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 action="ppaction://hlinkfile"/>
              </a:rPr>
              <a:t>C:\Users\anaroeni\Videos\Biologi </a:t>
            </a:r>
            <a:r>
              <a:rPr lang="en-US" dirty="0" err="1">
                <a:hlinkClick r:id="rId3" action="ppaction://hlinkfile"/>
              </a:rPr>
              <a:t>Sel</a:t>
            </a:r>
            <a:r>
              <a:rPr lang="en-US" dirty="0">
                <a:hlinkClick r:id="rId3" action="ppaction://hlinkfile"/>
              </a:rPr>
              <a:t>\Plant Tissue Culture.mp4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0596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Dasar</a:t>
            </a:r>
            <a:r>
              <a:rPr lang="en-US" dirty="0"/>
              <a:t> </a:t>
            </a:r>
            <a:r>
              <a:rPr lang="en-US" dirty="0" err="1"/>
              <a:t>pembuatan</a:t>
            </a:r>
            <a:r>
              <a:rPr lang="en-US" dirty="0"/>
              <a:t> </a:t>
            </a:r>
            <a:r>
              <a:rPr lang="en-US" dirty="0" err="1"/>
              <a:t>Vaksin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Vaksin</a:t>
            </a:r>
            <a:r>
              <a:rPr lang="en-US" dirty="0"/>
              <a:t> </a:t>
            </a:r>
            <a:r>
              <a:rPr lang="en-US" dirty="0" err="1"/>
              <a:t>konvensional</a:t>
            </a:r>
            <a:r>
              <a:rPr lang="en-US" dirty="0"/>
              <a:t> </a:t>
            </a:r>
            <a:r>
              <a:rPr lang="en-US" dirty="0" err="1"/>
              <a:t>mempunyai</a:t>
            </a:r>
            <a:r>
              <a:rPr lang="en-US" dirty="0"/>
              <a:t> 2 target </a:t>
            </a:r>
            <a:r>
              <a:rPr lang="en-US" dirty="0" err="1"/>
              <a:t>utama</a:t>
            </a:r>
            <a:r>
              <a:rPr lang="en-US" dirty="0"/>
              <a:t> </a:t>
            </a:r>
            <a:r>
              <a:rPr lang="en-US" dirty="0" err="1"/>
              <a:t>yaitu</a:t>
            </a:r>
            <a:r>
              <a:rPr lang="en-US" dirty="0"/>
              <a:t> </a:t>
            </a:r>
            <a:r>
              <a:rPr lang="en-US" dirty="0" err="1"/>
              <a:t>bakteri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virus</a:t>
            </a:r>
          </a:p>
          <a:p>
            <a:r>
              <a:rPr lang="en-US" dirty="0" err="1"/>
              <a:t>Vaksin</a:t>
            </a:r>
            <a:r>
              <a:rPr lang="en-US" dirty="0"/>
              <a:t> </a:t>
            </a:r>
            <a:r>
              <a:rPr lang="en-US" dirty="0" err="1"/>
              <a:t>bakteri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mudah</a:t>
            </a:r>
            <a:r>
              <a:rPr lang="en-US" dirty="0"/>
              <a:t> </a:t>
            </a:r>
            <a:r>
              <a:rPr lang="en-US" dirty="0" err="1"/>
              <a:t>disiapkan</a:t>
            </a:r>
            <a:r>
              <a:rPr lang="en-US" dirty="0"/>
              <a:t>, </a:t>
            </a:r>
            <a:r>
              <a:rPr lang="en-US" dirty="0" err="1"/>
              <a:t>diekstraksi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diformulasi</a:t>
            </a:r>
            <a:r>
              <a:rPr lang="en-US" dirty="0"/>
              <a:t> </a:t>
            </a:r>
            <a:r>
              <a:rPr lang="en-US" dirty="0" err="1"/>
              <a:t>dibandingkan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vaksin</a:t>
            </a:r>
            <a:r>
              <a:rPr lang="en-US" dirty="0"/>
              <a:t> virus</a:t>
            </a:r>
          </a:p>
        </p:txBody>
      </p:sp>
    </p:spTree>
    <p:extLst>
      <p:ext uri="{BB962C8B-B14F-4D97-AF65-F5344CB8AC3E}">
        <p14:creationId xmlns:p14="http://schemas.microsoft.com/office/powerpoint/2010/main" val="32227047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Produksi</a:t>
            </a:r>
            <a:r>
              <a:rPr lang="en-US" dirty="0"/>
              <a:t> </a:t>
            </a:r>
            <a:r>
              <a:rPr lang="en-US" dirty="0" err="1"/>
              <a:t>vaksin</a:t>
            </a:r>
            <a:r>
              <a:rPr lang="en-US" dirty="0"/>
              <a:t> </a:t>
            </a:r>
            <a:r>
              <a:rPr lang="en-US" dirty="0" err="1"/>
              <a:t>bakteri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62"/>
          <a:stretch/>
        </p:blipFill>
        <p:spPr bwMode="auto">
          <a:xfrm>
            <a:off x="1762431" y="1676400"/>
            <a:ext cx="8696325" cy="497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2310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Produksi</a:t>
            </a:r>
            <a:r>
              <a:rPr lang="en-US" dirty="0"/>
              <a:t> </a:t>
            </a:r>
            <a:r>
              <a:rPr lang="en-US" dirty="0" err="1"/>
              <a:t>Vaksin</a:t>
            </a:r>
            <a:r>
              <a:rPr lang="en-US" dirty="0"/>
              <a:t> Virus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lnSpc>
                <a:spcPct val="80000"/>
              </a:lnSpc>
              <a:buNone/>
              <a:defRPr/>
            </a:pPr>
            <a:r>
              <a:rPr lang="en-US" dirty="0" err="1">
                <a:latin typeface="Book Antiqua" pitchFamily="18" charset="0"/>
              </a:rPr>
              <a:t>Pembuatan</a:t>
            </a:r>
            <a:r>
              <a:rPr lang="en-US" dirty="0">
                <a:latin typeface="Book Antiqua" pitchFamily="18" charset="0"/>
              </a:rPr>
              <a:t> </a:t>
            </a:r>
            <a:r>
              <a:rPr lang="en-US" dirty="0" err="1">
                <a:latin typeface="Book Antiqua" pitchFamily="18" charset="0"/>
              </a:rPr>
              <a:t>vaksin</a:t>
            </a:r>
            <a:r>
              <a:rPr lang="en-US" dirty="0">
                <a:latin typeface="Book Antiqua" pitchFamily="18" charset="0"/>
              </a:rPr>
              <a:t> </a:t>
            </a:r>
            <a:r>
              <a:rPr lang="en-US" dirty="0" err="1">
                <a:latin typeface="Book Antiqua" pitchFamily="18" charset="0"/>
              </a:rPr>
              <a:t>terbagi</a:t>
            </a:r>
            <a:r>
              <a:rPr lang="en-US" dirty="0">
                <a:latin typeface="Book Antiqua" pitchFamily="18" charset="0"/>
              </a:rPr>
              <a:t> </a:t>
            </a:r>
            <a:r>
              <a:rPr lang="en-US" dirty="0" err="1">
                <a:latin typeface="Book Antiqua" pitchFamily="18" charset="0"/>
              </a:rPr>
              <a:t>menjadi</a:t>
            </a:r>
            <a:r>
              <a:rPr lang="en-US" dirty="0">
                <a:latin typeface="Book Antiqua" pitchFamily="18" charset="0"/>
              </a:rPr>
              <a:t> </a:t>
            </a:r>
            <a:r>
              <a:rPr lang="en-US" dirty="0" err="1">
                <a:latin typeface="Book Antiqua" pitchFamily="18" charset="0"/>
              </a:rPr>
              <a:t>beberapa</a:t>
            </a:r>
            <a:r>
              <a:rPr lang="en-US" dirty="0">
                <a:latin typeface="Book Antiqua" pitchFamily="18" charset="0"/>
              </a:rPr>
              <a:t> step</a:t>
            </a:r>
          </a:p>
          <a:p>
            <a:pPr marL="514350" indent="-514350">
              <a:lnSpc>
                <a:spcPct val="80000"/>
              </a:lnSpc>
              <a:buAutoNum type="arabicPeriod"/>
              <a:defRPr/>
            </a:pPr>
            <a:r>
              <a:rPr lang="en-US" dirty="0" err="1">
                <a:latin typeface="Book Antiqua" pitchFamily="18" charset="0"/>
              </a:rPr>
              <a:t>Pengembangan</a:t>
            </a:r>
            <a:r>
              <a:rPr lang="en-US" dirty="0">
                <a:latin typeface="Book Antiqua" pitchFamily="18" charset="0"/>
              </a:rPr>
              <a:t> antigen yang </a:t>
            </a:r>
            <a:r>
              <a:rPr lang="en-US" dirty="0" err="1">
                <a:latin typeface="Book Antiqua" pitchFamily="18" charset="0"/>
              </a:rPr>
              <a:t>digunakan</a:t>
            </a:r>
            <a:r>
              <a:rPr lang="en-US" dirty="0">
                <a:latin typeface="Book Antiqua" pitchFamily="18" charset="0"/>
              </a:rPr>
              <a:t> </a:t>
            </a:r>
            <a:r>
              <a:rPr lang="en-US" dirty="0" err="1">
                <a:latin typeface="Book Antiqua" pitchFamily="18" charset="0"/>
              </a:rPr>
              <a:t>untuk</a:t>
            </a:r>
            <a:r>
              <a:rPr lang="en-US" dirty="0">
                <a:latin typeface="Book Antiqua" pitchFamily="18" charset="0"/>
              </a:rPr>
              <a:t> </a:t>
            </a:r>
            <a:r>
              <a:rPr lang="en-US" dirty="0" err="1">
                <a:latin typeface="Book Antiqua" pitchFamily="18" charset="0"/>
              </a:rPr>
              <a:t>menginduksi</a:t>
            </a:r>
            <a:r>
              <a:rPr lang="en-US" dirty="0">
                <a:latin typeface="Book Antiqua" pitchFamily="18" charset="0"/>
              </a:rPr>
              <a:t> </a:t>
            </a:r>
            <a:r>
              <a:rPr lang="en-US" dirty="0" err="1">
                <a:latin typeface="Book Antiqua" pitchFamily="18" charset="0"/>
              </a:rPr>
              <a:t>sistem</a:t>
            </a:r>
            <a:r>
              <a:rPr lang="en-US" dirty="0">
                <a:latin typeface="Book Antiqua" pitchFamily="18" charset="0"/>
              </a:rPr>
              <a:t> </a:t>
            </a:r>
            <a:r>
              <a:rPr lang="en-US" dirty="0" err="1">
                <a:latin typeface="Book Antiqua" pitchFamily="18" charset="0"/>
              </a:rPr>
              <a:t>imun</a:t>
            </a:r>
            <a:r>
              <a:rPr lang="en-US" dirty="0">
                <a:latin typeface="Book Antiqua" pitchFamily="18" charset="0"/>
              </a:rPr>
              <a:t>.</a:t>
            </a: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en-US" dirty="0">
                <a:latin typeface="Book Antiqua" pitchFamily="18" charset="0"/>
              </a:rPr>
              <a:t>       </a:t>
            </a:r>
            <a:r>
              <a:rPr lang="en-US" dirty="0" err="1">
                <a:latin typeface="Book Antiqua" pitchFamily="18" charset="0"/>
              </a:rPr>
              <a:t>Dapat</a:t>
            </a:r>
            <a:r>
              <a:rPr lang="en-US" dirty="0">
                <a:latin typeface="Book Antiqua" pitchFamily="18" charset="0"/>
              </a:rPr>
              <a:t> </a:t>
            </a:r>
            <a:r>
              <a:rPr lang="en-US" dirty="0" err="1">
                <a:latin typeface="Book Antiqua" pitchFamily="18" charset="0"/>
              </a:rPr>
              <a:t>berupa</a:t>
            </a:r>
            <a:endParaRPr lang="en-US" dirty="0">
              <a:latin typeface="Book Antiqua" pitchFamily="18" charset="0"/>
            </a:endParaRP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en-US" dirty="0">
                <a:latin typeface="Book Antiqua" pitchFamily="18" charset="0"/>
              </a:rPr>
              <a:t>			- Pathogen </a:t>
            </a:r>
            <a:r>
              <a:rPr lang="en-US" dirty="0" err="1">
                <a:latin typeface="Book Antiqua" pitchFamily="18" charset="0"/>
              </a:rPr>
              <a:t>itu</a:t>
            </a:r>
            <a:r>
              <a:rPr lang="en-US" dirty="0">
                <a:latin typeface="Book Antiqua" pitchFamily="18" charset="0"/>
              </a:rPr>
              <a:t> </a:t>
            </a:r>
            <a:r>
              <a:rPr lang="en-US" dirty="0" err="1">
                <a:latin typeface="Book Antiqua" pitchFamily="18" charset="0"/>
              </a:rPr>
              <a:t>sendiri</a:t>
            </a:r>
            <a:endParaRPr lang="en-US" dirty="0">
              <a:latin typeface="Book Antiqua" pitchFamily="18" charset="0"/>
            </a:endParaRP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en-US" dirty="0">
                <a:latin typeface="Book Antiqua" pitchFamily="18" charset="0"/>
              </a:rPr>
              <a:t>			- Protein recombinant </a:t>
            </a:r>
            <a:r>
              <a:rPr lang="en-US" dirty="0" err="1">
                <a:latin typeface="Book Antiqua" pitchFamily="18" charset="0"/>
              </a:rPr>
              <a:t>bagian</a:t>
            </a:r>
            <a:r>
              <a:rPr lang="en-US" dirty="0">
                <a:latin typeface="Book Antiqua" pitchFamily="18" charset="0"/>
              </a:rPr>
              <a:t> </a:t>
            </a:r>
            <a:r>
              <a:rPr lang="en-US" dirty="0" err="1">
                <a:latin typeface="Book Antiqua" pitchFamily="18" charset="0"/>
              </a:rPr>
              <a:t>dari</a:t>
            </a:r>
            <a:r>
              <a:rPr lang="en-US" dirty="0">
                <a:latin typeface="Book Antiqua" pitchFamily="18" charset="0"/>
              </a:rPr>
              <a:t> pathogen </a:t>
            </a:r>
            <a:r>
              <a:rPr lang="en-US" dirty="0" err="1">
                <a:latin typeface="Book Antiqua" pitchFamily="18" charset="0"/>
              </a:rPr>
              <a:t>tersebut</a:t>
            </a:r>
            <a:endParaRPr lang="en-US" dirty="0">
              <a:latin typeface="Book Antiqua" pitchFamily="18" charset="0"/>
            </a:endParaRPr>
          </a:p>
          <a:p>
            <a:pPr>
              <a:lnSpc>
                <a:spcPct val="80000"/>
              </a:lnSpc>
              <a:defRPr/>
            </a:pPr>
            <a:r>
              <a:rPr lang="en-US" dirty="0">
                <a:latin typeface="Book Antiqua" pitchFamily="18" charset="0"/>
              </a:rPr>
              <a:t>Virus </a:t>
            </a:r>
            <a:r>
              <a:rPr lang="en-US" dirty="0" err="1">
                <a:latin typeface="Book Antiqua" pitchFamily="18" charset="0"/>
              </a:rPr>
              <a:t>ditumbuhkan</a:t>
            </a:r>
            <a:r>
              <a:rPr lang="en-US" dirty="0">
                <a:latin typeface="Book Antiqua" pitchFamily="18" charset="0"/>
              </a:rPr>
              <a:t> </a:t>
            </a:r>
            <a:r>
              <a:rPr lang="en-US" dirty="0" err="1">
                <a:latin typeface="Book Antiqua" pitchFamily="18" charset="0"/>
              </a:rPr>
              <a:t>dalam</a:t>
            </a:r>
            <a:r>
              <a:rPr lang="en-US" dirty="0">
                <a:latin typeface="Book Antiqua" pitchFamily="18" charset="0"/>
              </a:rPr>
              <a:t> </a:t>
            </a:r>
            <a:r>
              <a:rPr lang="en-US" dirty="0" err="1">
                <a:latin typeface="Book Antiqua" pitchFamily="18" charset="0"/>
              </a:rPr>
              <a:t>sel</a:t>
            </a:r>
            <a:r>
              <a:rPr lang="en-US" dirty="0">
                <a:latin typeface="Book Antiqua" pitchFamily="18" charset="0"/>
              </a:rPr>
              <a:t>, </a:t>
            </a:r>
            <a:r>
              <a:rPr lang="en-US" dirty="0" err="1">
                <a:latin typeface="Book Antiqua" pitchFamily="18" charset="0"/>
              </a:rPr>
              <a:t>baik</a:t>
            </a:r>
            <a:r>
              <a:rPr lang="en-US" dirty="0">
                <a:latin typeface="Book Antiqua" pitchFamily="18" charset="0"/>
              </a:rPr>
              <a:t> primary </a:t>
            </a:r>
            <a:r>
              <a:rPr lang="en-US" dirty="0" err="1">
                <a:latin typeface="Book Antiqua" pitchFamily="18" charset="0"/>
              </a:rPr>
              <a:t>sel</a:t>
            </a:r>
            <a:r>
              <a:rPr lang="en-US" dirty="0">
                <a:latin typeface="Book Antiqua" pitchFamily="18" charset="0"/>
              </a:rPr>
              <a:t> </a:t>
            </a:r>
            <a:r>
              <a:rPr lang="en-US" dirty="0" err="1">
                <a:latin typeface="Book Antiqua" pitchFamily="18" charset="0"/>
              </a:rPr>
              <a:t>yaitu</a:t>
            </a:r>
            <a:r>
              <a:rPr lang="en-US" dirty="0">
                <a:latin typeface="Book Antiqua" pitchFamily="18" charset="0"/>
              </a:rPr>
              <a:t> fibroblast </a:t>
            </a:r>
            <a:r>
              <a:rPr lang="en-US" dirty="0" err="1">
                <a:latin typeface="Book Antiqua" pitchFamily="18" charset="0"/>
              </a:rPr>
              <a:t>ayam</a:t>
            </a:r>
            <a:r>
              <a:rPr lang="en-US" dirty="0">
                <a:latin typeface="Book Antiqua" pitchFamily="18" charset="0"/>
              </a:rPr>
              <a:t> (influenza) </a:t>
            </a:r>
            <a:r>
              <a:rPr lang="en-US" dirty="0" err="1">
                <a:latin typeface="Book Antiqua" pitchFamily="18" charset="0"/>
              </a:rPr>
              <a:t>atau</a:t>
            </a:r>
            <a:r>
              <a:rPr lang="en-US" dirty="0">
                <a:latin typeface="Book Antiqua" pitchFamily="18" charset="0"/>
              </a:rPr>
              <a:t> di cell line </a:t>
            </a:r>
            <a:r>
              <a:rPr lang="en-US" dirty="0" err="1">
                <a:latin typeface="Book Antiqua" pitchFamily="18" charset="0"/>
              </a:rPr>
              <a:t>seperti</a:t>
            </a:r>
            <a:r>
              <a:rPr lang="en-US" dirty="0">
                <a:latin typeface="Book Antiqua" pitchFamily="18" charset="0"/>
              </a:rPr>
              <a:t> MRC5 (</a:t>
            </a:r>
            <a:r>
              <a:rPr lang="en-US" dirty="0" err="1">
                <a:latin typeface="Book Antiqua" pitchFamily="18" charset="0"/>
              </a:rPr>
              <a:t>Hep</a:t>
            </a:r>
            <a:r>
              <a:rPr lang="en-US" dirty="0">
                <a:latin typeface="Book Antiqua" pitchFamily="18" charset="0"/>
              </a:rPr>
              <a:t> A)</a:t>
            </a:r>
          </a:p>
          <a:p>
            <a:pPr>
              <a:lnSpc>
                <a:spcPct val="80000"/>
              </a:lnSpc>
              <a:defRPr/>
            </a:pPr>
            <a:r>
              <a:rPr lang="en-US" dirty="0">
                <a:latin typeface="Book Antiqua" pitchFamily="18" charset="0"/>
              </a:rPr>
              <a:t>Protein </a:t>
            </a:r>
            <a:r>
              <a:rPr lang="en-US" dirty="0" err="1">
                <a:latin typeface="Book Antiqua" pitchFamily="18" charset="0"/>
              </a:rPr>
              <a:t>rekombinan</a:t>
            </a:r>
            <a:r>
              <a:rPr lang="en-US" dirty="0">
                <a:latin typeface="Book Antiqua" pitchFamily="18" charset="0"/>
              </a:rPr>
              <a:t> juga </a:t>
            </a:r>
            <a:r>
              <a:rPr lang="en-US" dirty="0" err="1">
                <a:latin typeface="Book Antiqua" pitchFamily="18" charset="0"/>
              </a:rPr>
              <a:t>diproduksi</a:t>
            </a:r>
            <a:r>
              <a:rPr lang="en-US" dirty="0">
                <a:latin typeface="Book Antiqua" pitchFamily="18" charset="0"/>
              </a:rPr>
              <a:t> </a:t>
            </a:r>
            <a:r>
              <a:rPr lang="en-US" dirty="0" err="1">
                <a:latin typeface="Book Antiqua" pitchFamily="18" charset="0"/>
              </a:rPr>
              <a:t>dalam</a:t>
            </a:r>
            <a:r>
              <a:rPr lang="en-US" dirty="0">
                <a:latin typeface="Book Antiqua" pitchFamily="18" charset="0"/>
              </a:rPr>
              <a:t> </a:t>
            </a:r>
            <a:r>
              <a:rPr lang="en-US" dirty="0" err="1">
                <a:latin typeface="Book Antiqua" pitchFamily="18" charset="0"/>
              </a:rPr>
              <a:t>bakteri</a:t>
            </a:r>
            <a:r>
              <a:rPr lang="en-US" dirty="0">
                <a:latin typeface="Book Antiqua" pitchFamily="18" charset="0"/>
              </a:rPr>
              <a:t> (E coli), yeast </a:t>
            </a:r>
            <a:r>
              <a:rPr lang="en-US" dirty="0" err="1">
                <a:latin typeface="Book Antiqua" pitchFamily="18" charset="0"/>
              </a:rPr>
              <a:t>atau</a:t>
            </a:r>
            <a:r>
              <a:rPr lang="en-US" dirty="0">
                <a:latin typeface="Book Antiqua" pitchFamily="18" charset="0"/>
              </a:rPr>
              <a:t> </a:t>
            </a:r>
            <a:r>
              <a:rPr lang="en-US" dirty="0" err="1">
                <a:latin typeface="Book Antiqua" pitchFamily="18" charset="0"/>
              </a:rPr>
              <a:t>kultur</a:t>
            </a:r>
            <a:r>
              <a:rPr lang="en-US" dirty="0">
                <a:latin typeface="Book Antiqua" pitchFamily="18" charset="0"/>
              </a:rPr>
              <a:t> </a:t>
            </a:r>
            <a:r>
              <a:rPr lang="en-US" dirty="0" err="1">
                <a:latin typeface="Book Antiqua" pitchFamily="18" charset="0"/>
              </a:rPr>
              <a:t>sel</a:t>
            </a:r>
            <a:endParaRPr lang="en-US" dirty="0">
              <a:latin typeface="Book Antiqua" pitchFamily="18" charset="0"/>
            </a:endParaRPr>
          </a:p>
          <a:p>
            <a:pPr>
              <a:lnSpc>
                <a:spcPct val="80000"/>
              </a:lnSpc>
              <a:defRPr/>
            </a:pPr>
            <a:r>
              <a:rPr lang="en-US" dirty="0" err="1">
                <a:latin typeface="Book Antiqua" pitchFamily="18" charset="0"/>
              </a:rPr>
              <a:t>Kultur</a:t>
            </a:r>
            <a:r>
              <a:rPr lang="en-US" dirty="0">
                <a:latin typeface="Book Antiqua" pitchFamily="18" charset="0"/>
              </a:rPr>
              <a:t> virus </a:t>
            </a:r>
            <a:r>
              <a:rPr lang="en-US" dirty="0" err="1">
                <a:latin typeface="Book Antiqua" pitchFamily="18" charset="0"/>
              </a:rPr>
              <a:t>dan</a:t>
            </a:r>
            <a:r>
              <a:rPr lang="en-US" dirty="0">
                <a:latin typeface="Book Antiqua" pitchFamily="18" charset="0"/>
              </a:rPr>
              <a:t> </a:t>
            </a:r>
            <a:r>
              <a:rPr lang="en-US" dirty="0" err="1">
                <a:latin typeface="Book Antiqua" pitchFamily="18" charset="0"/>
              </a:rPr>
              <a:t>bakteri</a:t>
            </a:r>
            <a:r>
              <a:rPr lang="en-US" dirty="0">
                <a:latin typeface="Book Antiqua" pitchFamily="18" charset="0"/>
              </a:rPr>
              <a:t> </a:t>
            </a:r>
            <a:r>
              <a:rPr lang="en-US" dirty="0" err="1">
                <a:latin typeface="Book Antiqua" pitchFamily="18" charset="0"/>
              </a:rPr>
              <a:t>dan</a:t>
            </a:r>
            <a:r>
              <a:rPr lang="en-US" dirty="0">
                <a:latin typeface="Book Antiqua" pitchFamily="18" charset="0"/>
              </a:rPr>
              <a:t> juga </a:t>
            </a:r>
            <a:r>
              <a:rPr lang="en-US" dirty="0" err="1">
                <a:latin typeface="Book Antiqua" pitchFamily="18" charset="0"/>
              </a:rPr>
              <a:t>kultur</a:t>
            </a:r>
            <a:r>
              <a:rPr lang="en-US" dirty="0">
                <a:latin typeface="Book Antiqua" pitchFamily="18" charset="0"/>
              </a:rPr>
              <a:t> </a:t>
            </a:r>
            <a:r>
              <a:rPr lang="en-US" dirty="0" err="1">
                <a:latin typeface="Book Antiqua" pitchFamily="18" charset="0"/>
              </a:rPr>
              <a:t>sel</a:t>
            </a:r>
            <a:r>
              <a:rPr lang="en-US" dirty="0">
                <a:latin typeface="Book Antiqua" pitchFamily="18" charset="0"/>
              </a:rPr>
              <a:t> </a:t>
            </a:r>
            <a:r>
              <a:rPr lang="en-US" dirty="0" err="1">
                <a:latin typeface="Book Antiqua" pitchFamily="18" charset="0"/>
              </a:rPr>
              <a:t>untuk</a:t>
            </a:r>
            <a:r>
              <a:rPr lang="en-US" dirty="0">
                <a:latin typeface="Book Antiqua" pitchFamily="18" charset="0"/>
              </a:rPr>
              <a:t> </a:t>
            </a:r>
            <a:r>
              <a:rPr lang="en-US" dirty="0" err="1">
                <a:latin typeface="Book Antiqua" pitchFamily="18" charset="0"/>
              </a:rPr>
              <a:t>memproduksi</a:t>
            </a:r>
            <a:r>
              <a:rPr lang="en-US" dirty="0">
                <a:latin typeface="Book Antiqua" pitchFamily="18" charset="0"/>
              </a:rPr>
              <a:t> virus </a:t>
            </a:r>
            <a:r>
              <a:rPr lang="en-US" dirty="0" err="1">
                <a:latin typeface="Book Antiqua" pitchFamily="18" charset="0"/>
              </a:rPr>
              <a:t>harus</a:t>
            </a:r>
            <a:r>
              <a:rPr lang="en-US" dirty="0">
                <a:latin typeface="Book Antiqua" pitchFamily="18" charset="0"/>
              </a:rPr>
              <a:t> </a:t>
            </a:r>
            <a:r>
              <a:rPr lang="en-US" dirty="0" err="1">
                <a:latin typeface="Book Antiqua" pitchFamily="18" charset="0"/>
              </a:rPr>
              <a:t>benar</a:t>
            </a:r>
            <a:r>
              <a:rPr lang="en-US" dirty="0">
                <a:latin typeface="Book Antiqua" pitchFamily="18" charset="0"/>
              </a:rPr>
              <a:t> </a:t>
            </a:r>
            <a:r>
              <a:rPr lang="en-US" dirty="0" err="1">
                <a:latin typeface="Book Antiqua" pitchFamily="18" charset="0"/>
              </a:rPr>
              <a:t>benar</a:t>
            </a:r>
            <a:r>
              <a:rPr lang="en-US" dirty="0">
                <a:latin typeface="Book Antiqua" pitchFamily="18" charset="0"/>
              </a:rPr>
              <a:t> </a:t>
            </a:r>
            <a:r>
              <a:rPr lang="en-US" dirty="0" err="1">
                <a:latin typeface="Book Antiqua" pitchFamily="18" charset="0"/>
              </a:rPr>
              <a:t>dijaga</a:t>
            </a:r>
            <a:r>
              <a:rPr lang="en-US" dirty="0">
                <a:latin typeface="Book Antiqua" pitchFamily="18" charset="0"/>
              </a:rPr>
              <a:t> </a:t>
            </a:r>
            <a:r>
              <a:rPr lang="en-US" dirty="0" err="1">
                <a:latin typeface="Book Antiqua" pitchFamily="18" charset="0"/>
              </a:rPr>
              <a:t>dan</a:t>
            </a:r>
            <a:r>
              <a:rPr lang="en-US" dirty="0">
                <a:latin typeface="Book Antiqua" pitchFamily="18" charset="0"/>
              </a:rPr>
              <a:t> </a:t>
            </a:r>
            <a:r>
              <a:rPr lang="en-US" dirty="0" err="1">
                <a:latin typeface="Book Antiqua" pitchFamily="18" charset="0"/>
              </a:rPr>
              <a:t>dikontrol</a:t>
            </a:r>
            <a:r>
              <a:rPr lang="en-US" dirty="0">
                <a:latin typeface="Book Antiqua" pitchFamily="18" charset="0"/>
              </a:rPr>
              <a:t> </a:t>
            </a:r>
            <a:r>
              <a:rPr lang="en-US" dirty="0" err="1">
                <a:latin typeface="Book Antiqua" pitchFamily="18" charset="0"/>
              </a:rPr>
              <a:t>dalam</a:t>
            </a:r>
            <a:r>
              <a:rPr lang="en-US" dirty="0">
                <a:latin typeface="Book Antiqua" pitchFamily="18" charset="0"/>
              </a:rPr>
              <a:t> </a:t>
            </a:r>
            <a:r>
              <a:rPr lang="en-US" dirty="0" err="1">
                <a:latin typeface="Book Antiqua" pitchFamily="18" charset="0"/>
              </a:rPr>
              <a:t>hal</a:t>
            </a:r>
            <a:r>
              <a:rPr lang="en-US" dirty="0">
                <a:latin typeface="Book Antiqua" pitchFamily="18" charset="0"/>
              </a:rPr>
              <a:t> </a:t>
            </a:r>
            <a:r>
              <a:rPr lang="en-US" dirty="0" err="1">
                <a:latin typeface="Book Antiqua" pitchFamily="18" charset="0"/>
              </a:rPr>
              <a:t>penyimpanan</a:t>
            </a:r>
            <a:r>
              <a:rPr lang="en-US" dirty="0">
                <a:latin typeface="Book Antiqua" pitchFamily="18" charset="0"/>
              </a:rPr>
              <a:t>, </a:t>
            </a:r>
            <a:r>
              <a:rPr lang="en-US" dirty="0" err="1">
                <a:latin typeface="Book Antiqua" pitchFamily="18" charset="0"/>
              </a:rPr>
              <a:t>karakterisasi</a:t>
            </a:r>
            <a:r>
              <a:rPr lang="en-US" dirty="0">
                <a:latin typeface="Book Antiqua" pitchFamily="18" charset="0"/>
              </a:rPr>
              <a:t> </a:t>
            </a:r>
            <a:r>
              <a:rPr lang="en-US" dirty="0" err="1">
                <a:latin typeface="Book Antiqua" pitchFamily="18" charset="0"/>
              </a:rPr>
              <a:t>dan</a:t>
            </a:r>
            <a:r>
              <a:rPr lang="en-US" dirty="0">
                <a:latin typeface="Book Antiqua" pitchFamily="18" charset="0"/>
              </a:rPr>
              <a:t> </a:t>
            </a:r>
            <a:r>
              <a:rPr lang="en-US" dirty="0" err="1">
                <a:latin typeface="Book Antiqua" pitchFamily="18" charset="0"/>
              </a:rPr>
              <a:t>terlindungi</a:t>
            </a:r>
            <a:r>
              <a:rPr lang="en-US" dirty="0">
                <a:latin typeface="Book Antiqua" pitchFamily="18" charset="0"/>
              </a:rPr>
              <a:t>.</a:t>
            </a:r>
          </a:p>
          <a:p>
            <a:r>
              <a:rPr lang="en-US" dirty="0" err="1">
                <a:latin typeface="Book Antiqua" pitchFamily="18" charset="0"/>
              </a:rPr>
              <a:t>Vaksin</a:t>
            </a:r>
            <a:r>
              <a:rPr lang="en-US" dirty="0">
                <a:latin typeface="Book Antiqua" pitchFamily="18" charset="0"/>
              </a:rPr>
              <a:t> final </a:t>
            </a:r>
            <a:r>
              <a:rPr lang="en-US" dirty="0" err="1">
                <a:latin typeface="Book Antiqua" pitchFamily="18" charset="0"/>
              </a:rPr>
              <a:t>adalah</a:t>
            </a:r>
            <a:r>
              <a:rPr lang="en-US" dirty="0">
                <a:latin typeface="Book Antiqua" pitchFamily="18" charset="0"/>
              </a:rPr>
              <a:t> </a:t>
            </a:r>
            <a:r>
              <a:rPr lang="en-US" dirty="0" err="1">
                <a:latin typeface="Book Antiqua" pitchFamily="18" charset="0"/>
              </a:rPr>
              <a:t>berasal</a:t>
            </a:r>
            <a:r>
              <a:rPr lang="en-US" dirty="0">
                <a:latin typeface="Book Antiqua" pitchFamily="18" charset="0"/>
              </a:rPr>
              <a:t> </a:t>
            </a:r>
            <a:r>
              <a:rPr lang="en-US" dirty="0" err="1">
                <a:latin typeface="Book Antiqua" pitchFamily="18" charset="0"/>
              </a:rPr>
              <a:t>dari</a:t>
            </a:r>
            <a:r>
              <a:rPr lang="en-US" dirty="0">
                <a:latin typeface="Book Antiqua" pitchFamily="18" charset="0"/>
              </a:rPr>
              <a:t> material </a:t>
            </a:r>
            <a:r>
              <a:rPr lang="en-US" dirty="0" err="1">
                <a:latin typeface="Book Antiqua" pitchFamily="18" charset="0"/>
              </a:rPr>
              <a:t>awal</a:t>
            </a:r>
            <a:r>
              <a:rPr lang="en-US" dirty="0">
                <a:latin typeface="Book Antiqua" pitchFamily="18" charset="0"/>
              </a:rPr>
              <a:t>, </a:t>
            </a:r>
            <a:r>
              <a:rPr lang="en-US" dirty="0" err="1">
                <a:latin typeface="Book Antiqua" pitchFamily="18" charset="0"/>
              </a:rPr>
              <a:t>perubahan</a:t>
            </a:r>
            <a:r>
              <a:rPr lang="en-US" dirty="0">
                <a:latin typeface="Book Antiqua" pitchFamily="18" charset="0"/>
              </a:rPr>
              <a:t> </a:t>
            </a:r>
            <a:r>
              <a:rPr lang="en-US" dirty="0" err="1">
                <a:latin typeface="Book Antiqua" pitchFamily="18" charset="0"/>
              </a:rPr>
              <a:t>dalam</a:t>
            </a:r>
            <a:r>
              <a:rPr lang="en-US" dirty="0">
                <a:latin typeface="Book Antiqua" pitchFamily="18" charset="0"/>
              </a:rPr>
              <a:t> “seed” </a:t>
            </a:r>
            <a:r>
              <a:rPr lang="en-US" dirty="0" err="1">
                <a:latin typeface="Book Antiqua" pitchFamily="18" charset="0"/>
              </a:rPr>
              <a:t>akan</a:t>
            </a:r>
            <a:r>
              <a:rPr lang="en-US" dirty="0">
                <a:latin typeface="Book Antiqua" pitchFamily="18" charset="0"/>
              </a:rPr>
              <a:t> </a:t>
            </a:r>
            <a:r>
              <a:rPr lang="en-US" dirty="0" err="1">
                <a:latin typeface="Book Antiqua" pitchFamily="18" charset="0"/>
              </a:rPr>
              <a:t>mempersulit</a:t>
            </a:r>
            <a:r>
              <a:rPr lang="en-US" dirty="0">
                <a:latin typeface="Book Antiqua" pitchFamily="18" charset="0"/>
              </a:rPr>
              <a:t> </a:t>
            </a:r>
            <a:r>
              <a:rPr lang="en-US" dirty="0" err="1">
                <a:latin typeface="Book Antiqua" pitchFamily="18" charset="0"/>
              </a:rPr>
              <a:t>dalam</a:t>
            </a:r>
            <a:r>
              <a:rPr lang="en-US" dirty="0">
                <a:latin typeface="Book Antiqua" pitchFamily="18" charset="0"/>
              </a:rPr>
              <a:t> </a:t>
            </a:r>
            <a:r>
              <a:rPr lang="en-US" dirty="0" err="1">
                <a:latin typeface="Book Antiqua" pitchFamily="18" charset="0"/>
              </a:rPr>
              <a:t>produksi</a:t>
            </a:r>
            <a:r>
              <a:rPr lang="en-US" dirty="0">
                <a:latin typeface="Book Antiqua" pitchFamily="18" charset="0"/>
              </a:rPr>
              <a:t> </a:t>
            </a:r>
            <a:r>
              <a:rPr lang="en-US" dirty="0" err="1">
                <a:latin typeface="Book Antiqua" pitchFamily="18" charset="0"/>
              </a:rPr>
              <a:t>seperti</a:t>
            </a:r>
            <a:r>
              <a:rPr lang="en-US" dirty="0">
                <a:latin typeface="Book Antiqua" pitchFamily="18" charset="0"/>
              </a:rPr>
              <a:t> Membuat </a:t>
            </a:r>
            <a:r>
              <a:rPr lang="en-US" dirty="0" err="1">
                <a:latin typeface="Book Antiqua" pitchFamily="18" charset="0"/>
              </a:rPr>
              <a:t>produk</a:t>
            </a:r>
            <a:r>
              <a:rPr lang="en-US" dirty="0">
                <a:latin typeface="Book Antiqua" pitchFamily="18" charset="0"/>
              </a:rPr>
              <a:t> </a:t>
            </a:r>
            <a:r>
              <a:rPr lang="en-US" dirty="0" err="1">
                <a:latin typeface="Book Antiqua" pitchFamily="18" charset="0"/>
              </a:rPr>
              <a:t>baru</a:t>
            </a:r>
            <a:endParaRPr lang="en-US" dirty="0">
              <a:latin typeface="Book Antiqua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56442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457200"/>
            <a:ext cx="8229600" cy="6080760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Font typeface="Arial" charset="0"/>
              <a:buAutoNum type="arabicPeriod" startAt="2"/>
              <a:defRPr/>
            </a:pPr>
            <a:endParaRPr lang="en-US" dirty="0">
              <a:latin typeface="Book Antiqua" pitchFamily="18" charset="0"/>
            </a:endParaRPr>
          </a:p>
          <a:p>
            <a:pPr marL="514350" indent="-514350">
              <a:buFont typeface="Arial" charset="0"/>
              <a:buAutoNum type="arabicPeriod" startAt="2"/>
              <a:defRPr/>
            </a:pPr>
            <a:endParaRPr lang="en-US" dirty="0">
              <a:latin typeface="Book Antiqua" pitchFamily="18" charset="0"/>
            </a:endParaRPr>
          </a:p>
          <a:p>
            <a:pPr marL="514350" indent="-514350">
              <a:buFont typeface="Arial" charset="0"/>
              <a:buAutoNum type="arabicPeriod" startAt="2"/>
              <a:defRPr/>
            </a:pPr>
            <a:r>
              <a:rPr lang="en-US" dirty="0" err="1">
                <a:latin typeface="Book Antiqua" pitchFamily="18" charset="0"/>
              </a:rPr>
              <a:t>Tahap</a:t>
            </a:r>
            <a:r>
              <a:rPr lang="en-US" dirty="0">
                <a:latin typeface="Book Antiqua" pitchFamily="18" charset="0"/>
              </a:rPr>
              <a:t> </a:t>
            </a:r>
            <a:r>
              <a:rPr lang="en-US" dirty="0" err="1">
                <a:latin typeface="Book Antiqua" pitchFamily="18" charset="0"/>
              </a:rPr>
              <a:t>berikutnya</a:t>
            </a:r>
            <a:r>
              <a:rPr lang="en-US" dirty="0">
                <a:latin typeface="Book Antiqua" pitchFamily="18" charset="0"/>
              </a:rPr>
              <a:t> </a:t>
            </a:r>
            <a:r>
              <a:rPr lang="en-US" dirty="0" err="1">
                <a:latin typeface="Book Antiqua" pitchFamily="18" charset="0"/>
              </a:rPr>
              <a:t>adalah</a:t>
            </a:r>
            <a:r>
              <a:rPr lang="en-US" dirty="0">
                <a:latin typeface="Book Antiqua" pitchFamily="18" charset="0"/>
              </a:rPr>
              <a:t> </a:t>
            </a:r>
            <a:r>
              <a:rPr lang="en-US" dirty="0" err="1">
                <a:latin typeface="Book Antiqua" pitchFamily="18" charset="0"/>
              </a:rPr>
              <a:t>pelepasan</a:t>
            </a:r>
            <a:r>
              <a:rPr lang="en-US" dirty="0">
                <a:latin typeface="Book Antiqua" pitchFamily="18" charset="0"/>
              </a:rPr>
              <a:t> antigen </a:t>
            </a:r>
            <a:r>
              <a:rPr lang="en-US" dirty="0" err="1">
                <a:latin typeface="Book Antiqua" pitchFamily="18" charset="0"/>
              </a:rPr>
              <a:t>dari</a:t>
            </a:r>
            <a:r>
              <a:rPr lang="en-US" dirty="0">
                <a:latin typeface="Book Antiqua" pitchFamily="18" charset="0"/>
              </a:rPr>
              <a:t>  </a:t>
            </a:r>
            <a:r>
              <a:rPr lang="en-US" dirty="0" err="1">
                <a:latin typeface="Book Antiqua" pitchFamily="18" charset="0"/>
              </a:rPr>
              <a:t>substratnya</a:t>
            </a:r>
            <a:r>
              <a:rPr lang="en-US" dirty="0">
                <a:latin typeface="Book Antiqua" pitchFamily="18" charset="0"/>
              </a:rPr>
              <a:t> </a:t>
            </a:r>
            <a:r>
              <a:rPr lang="en-US" dirty="0" err="1">
                <a:latin typeface="Book Antiqua" pitchFamily="18" charset="0"/>
              </a:rPr>
              <a:t>dan</a:t>
            </a:r>
            <a:r>
              <a:rPr lang="en-US" dirty="0">
                <a:latin typeface="Book Antiqua" pitchFamily="18" charset="0"/>
              </a:rPr>
              <a:t> </a:t>
            </a:r>
            <a:r>
              <a:rPr lang="en-US" dirty="0" err="1">
                <a:latin typeface="Book Antiqua" pitchFamily="18" charset="0"/>
              </a:rPr>
              <a:t>mengisolasinya</a:t>
            </a:r>
            <a:r>
              <a:rPr lang="en-US" dirty="0">
                <a:latin typeface="Book Antiqua" pitchFamily="18" charset="0"/>
              </a:rPr>
              <a:t> </a:t>
            </a:r>
            <a:r>
              <a:rPr lang="en-US" dirty="0" err="1">
                <a:latin typeface="Book Antiqua" pitchFamily="18" charset="0"/>
              </a:rPr>
              <a:t>dari</a:t>
            </a:r>
            <a:r>
              <a:rPr lang="en-US" dirty="0">
                <a:latin typeface="Book Antiqua" pitchFamily="18" charset="0"/>
              </a:rPr>
              <a:t> </a:t>
            </a:r>
            <a:r>
              <a:rPr lang="en-US" dirty="0" err="1">
                <a:latin typeface="Book Antiqua" pitchFamily="18" charset="0"/>
              </a:rPr>
              <a:t>lingkungan</a:t>
            </a:r>
            <a:r>
              <a:rPr lang="en-US" dirty="0">
                <a:latin typeface="Book Antiqua" pitchFamily="18" charset="0"/>
              </a:rPr>
              <a:t> </a:t>
            </a:r>
            <a:r>
              <a:rPr lang="en-US" dirty="0" err="1">
                <a:latin typeface="Book Antiqua" pitchFamily="18" charset="0"/>
              </a:rPr>
              <a:t>pertumbuhannya</a:t>
            </a:r>
            <a:r>
              <a:rPr lang="en-US" dirty="0">
                <a:latin typeface="Book Antiqua" pitchFamily="18" charset="0"/>
              </a:rPr>
              <a:t>.</a:t>
            </a:r>
          </a:p>
          <a:p>
            <a:pPr marL="0" indent="0">
              <a:buNone/>
              <a:defRPr/>
            </a:pPr>
            <a:r>
              <a:rPr lang="en-US" dirty="0">
                <a:latin typeface="Book Antiqua" pitchFamily="18" charset="0"/>
              </a:rPr>
              <a:t>Virus </a:t>
            </a:r>
            <a:r>
              <a:rPr lang="en-US" dirty="0" err="1">
                <a:latin typeface="Book Antiqua" pitchFamily="18" charset="0"/>
              </a:rPr>
              <a:t>diisolasi</a:t>
            </a:r>
            <a:r>
              <a:rPr lang="en-US" dirty="0">
                <a:latin typeface="Book Antiqua" pitchFamily="18" charset="0"/>
              </a:rPr>
              <a:t> </a:t>
            </a:r>
            <a:r>
              <a:rPr lang="en-US" dirty="0" err="1">
                <a:latin typeface="Book Antiqua" pitchFamily="18" charset="0"/>
              </a:rPr>
              <a:t>dari</a:t>
            </a:r>
            <a:r>
              <a:rPr lang="en-US" dirty="0">
                <a:latin typeface="Book Antiqua" pitchFamily="18" charset="0"/>
              </a:rPr>
              <a:t> </a:t>
            </a:r>
            <a:r>
              <a:rPr lang="en-US" dirty="0" err="1">
                <a:latin typeface="Book Antiqua" pitchFamily="18" charset="0"/>
              </a:rPr>
              <a:t>sel</a:t>
            </a:r>
            <a:r>
              <a:rPr lang="en-US" dirty="0">
                <a:latin typeface="Book Antiqua" pitchFamily="18" charset="0"/>
              </a:rPr>
              <a:t> </a:t>
            </a:r>
            <a:r>
              <a:rPr lang="en-US" dirty="0" err="1">
                <a:latin typeface="Book Antiqua" pitchFamily="18" charset="0"/>
              </a:rPr>
              <a:t>empat</a:t>
            </a:r>
            <a:r>
              <a:rPr lang="en-US" dirty="0">
                <a:latin typeface="Book Antiqua" pitchFamily="18" charset="0"/>
              </a:rPr>
              <a:t> </a:t>
            </a:r>
            <a:r>
              <a:rPr lang="en-US" dirty="0" err="1">
                <a:latin typeface="Book Antiqua" pitchFamily="18" charset="0"/>
              </a:rPr>
              <a:t>tumbuhnya</a:t>
            </a:r>
            <a:r>
              <a:rPr lang="en-US" dirty="0">
                <a:latin typeface="Book Antiqua" pitchFamily="18" charset="0"/>
              </a:rPr>
              <a:t>, protein </a:t>
            </a:r>
            <a:r>
              <a:rPr lang="en-US" dirty="0" err="1">
                <a:latin typeface="Book Antiqua" pitchFamily="18" charset="0"/>
              </a:rPr>
              <a:t>diisolasi</a:t>
            </a:r>
            <a:r>
              <a:rPr lang="en-US" dirty="0">
                <a:latin typeface="Book Antiqua" pitchFamily="18" charset="0"/>
              </a:rPr>
              <a:t> </a:t>
            </a:r>
            <a:r>
              <a:rPr lang="en-US" dirty="0" err="1">
                <a:latin typeface="Book Antiqua" pitchFamily="18" charset="0"/>
              </a:rPr>
              <a:t>dari</a:t>
            </a:r>
            <a:r>
              <a:rPr lang="en-US" dirty="0">
                <a:latin typeface="Book Antiqua" pitchFamily="18" charset="0"/>
              </a:rPr>
              <a:t> </a:t>
            </a:r>
            <a:r>
              <a:rPr lang="en-US" dirty="0" err="1">
                <a:latin typeface="Book Antiqua" pitchFamily="18" charset="0"/>
              </a:rPr>
              <a:t>sel</a:t>
            </a:r>
            <a:r>
              <a:rPr lang="en-US" dirty="0">
                <a:latin typeface="Book Antiqua" pitchFamily="18" charset="0"/>
              </a:rPr>
              <a:t> yang </a:t>
            </a:r>
            <a:r>
              <a:rPr lang="en-US" dirty="0" err="1">
                <a:latin typeface="Book Antiqua" pitchFamily="18" charset="0"/>
              </a:rPr>
              <a:t>memproduksinya</a:t>
            </a:r>
            <a:r>
              <a:rPr lang="en-US" dirty="0">
                <a:latin typeface="Book Antiqua" pitchFamily="18" charset="0"/>
              </a:rPr>
              <a:t>, </a:t>
            </a:r>
            <a:r>
              <a:rPr lang="en-US" dirty="0" err="1">
                <a:latin typeface="Book Antiqua" pitchFamily="18" charset="0"/>
              </a:rPr>
              <a:t>atau</a:t>
            </a:r>
            <a:r>
              <a:rPr lang="en-US" dirty="0">
                <a:latin typeface="Book Antiqua" pitchFamily="18" charset="0"/>
              </a:rPr>
              <a:t> </a:t>
            </a:r>
            <a:r>
              <a:rPr lang="en-US" dirty="0" err="1">
                <a:latin typeface="Book Antiqua" pitchFamily="18" charset="0"/>
              </a:rPr>
              <a:t>diisolasi</a:t>
            </a:r>
            <a:r>
              <a:rPr lang="en-US" dirty="0">
                <a:latin typeface="Book Antiqua" pitchFamily="18" charset="0"/>
              </a:rPr>
              <a:t> </a:t>
            </a:r>
            <a:r>
              <a:rPr lang="en-US" dirty="0" err="1">
                <a:latin typeface="Book Antiqua" pitchFamily="18" charset="0"/>
              </a:rPr>
              <a:t>dari</a:t>
            </a:r>
            <a:r>
              <a:rPr lang="en-US" dirty="0">
                <a:latin typeface="Book Antiqua" pitchFamily="18" charset="0"/>
              </a:rPr>
              <a:t> </a:t>
            </a:r>
          </a:p>
          <a:p>
            <a:pPr marL="0" indent="0">
              <a:buNone/>
              <a:defRPr/>
            </a:pPr>
            <a:r>
              <a:rPr lang="en-US" dirty="0">
                <a:latin typeface="Book Antiqua" pitchFamily="18" charset="0"/>
              </a:rPr>
              <a:t>3. </a:t>
            </a:r>
            <a:r>
              <a:rPr lang="en-US" dirty="0" err="1">
                <a:latin typeface="Book Antiqua" pitchFamily="18" charset="0"/>
              </a:rPr>
              <a:t>Tahap</a:t>
            </a:r>
            <a:r>
              <a:rPr lang="en-US" dirty="0">
                <a:latin typeface="Book Antiqua" pitchFamily="18" charset="0"/>
              </a:rPr>
              <a:t> </a:t>
            </a:r>
            <a:r>
              <a:rPr lang="en-US" dirty="0" err="1">
                <a:latin typeface="Book Antiqua" pitchFamily="18" charset="0"/>
              </a:rPr>
              <a:t>berikutnya</a:t>
            </a:r>
            <a:r>
              <a:rPr lang="en-US" dirty="0">
                <a:latin typeface="Book Antiqua" pitchFamily="18" charset="0"/>
              </a:rPr>
              <a:t> </a:t>
            </a:r>
            <a:r>
              <a:rPr lang="en-US" dirty="0" err="1">
                <a:latin typeface="Book Antiqua" pitchFamily="18" charset="0"/>
              </a:rPr>
              <a:t>adalah</a:t>
            </a:r>
            <a:r>
              <a:rPr lang="en-US" dirty="0">
                <a:latin typeface="Book Antiqua" pitchFamily="18" charset="0"/>
              </a:rPr>
              <a:t> </a:t>
            </a:r>
            <a:r>
              <a:rPr lang="en-US" dirty="0" err="1">
                <a:latin typeface="Book Antiqua" pitchFamily="18" charset="0"/>
              </a:rPr>
              <a:t>purifikasi</a:t>
            </a:r>
            <a:r>
              <a:rPr lang="en-US" dirty="0">
                <a:latin typeface="Book Antiqua" pitchFamily="18" charset="0"/>
              </a:rPr>
              <a:t> antigen.</a:t>
            </a:r>
            <a:endParaRPr lang="en-US" b="1" dirty="0">
              <a:solidFill>
                <a:srgbClr val="FF0000"/>
              </a:solidFill>
              <a:latin typeface="Book Antiqua" pitchFamily="18" charset="0"/>
            </a:endParaRPr>
          </a:p>
          <a:p>
            <a:pPr marL="0" indent="0">
              <a:buNone/>
              <a:defRPr/>
            </a:pPr>
            <a:r>
              <a:rPr lang="en-US" dirty="0">
                <a:latin typeface="Book Antiqua" pitchFamily="18" charset="0"/>
              </a:rPr>
              <a:t>- </a:t>
            </a:r>
            <a:r>
              <a:rPr lang="en-US" dirty="0" err="1">
                <a:latin typeface="Book Antiqua" pitchFamily="18" charset="0"/>
              </a:rPr>
              <a:t>Untuk</a:t>
            </a:r>
            <a:r>
              <a:rPr lang="en-US" dirty="0">
                <a:latin typeface="Book Antiqua" pitchFamily="18" charset="0"/>
              </a:rPr>
              <a:t> </a:t>
            </a:r>
            <a:r>
              <a:rPr lang="en-US" dirty="0" err="1">
                <a:latin typeface="Book Antiqua" pitchFamily="18" charset="0"/>
              </a:rPr>
              <a:t>vaksin</a:t>
            </a:r>
            <a:r>
              <a:rPr lang="en-US" dirty="0">
                <a:latin typeface="Book Antiqua" pitchFamily="18" charset="0"/>
              </a:rPr>
              <a:t> yang </a:t>
            </a:r>
            <a:r>
              <a:rPr lang="en-US" dirty="0" err="1">
                <a:latin typeface="Book Antiqua" pitchFamily="18" charset="0"/>
              </a:rPr>
              <a:t>merupakan</a:t>
            </a:r>
            <a:r>
              <a:rPr lang="en-US" dirty="0">
                <a:latin typeface="Book Antiqua" pitchFamily="18" charset="0"/>
              </a:rPr>
              <a:t> protein </a:t>
            </a:r>
            <a:r>
              <a:rPr lang="en-US" dirty="0" err="1">
                <a:latin typeface="Book Antiqua" pitchFamily="18" charset="0"/>
              </a:rPr>
              <a:t>rekombinan</a:t>
            </a:r>
            <a:r>
              <a:rPr lang="en-US" dirty="0">
                <a:latin typeface="Book Antiqua" pitchFamily="18" charset="0"/>
              </a:rPr>
              <a:t>, </a:t>
            </a:r>
            <a:r>
              <a:rPr lang="en-US" dirty="0" err="1">
                <a:latin typeface="Book Antiqua" pitchFamily="18" charset="0"/>
              </a:rPr>
              <a:t>ini</a:t>
            </a:r>
            <a:r>
              <a:rPr lang="en-US" dirty="0">
                <a:latin typeface="Book Antiqua" pitchFamily="18" charset="0"/>
              </a:rPr>
              <a:t> </a:t>
            </a:r>
            <a:r>
              <a:rPr lang="en-US" dirty="0" err="1">
                <a:latin typeface="Book Antiqua" pitchFamily="18" charset="0"/>
              </a:rPr>
              <a:t>menyangkut</a:t>
            </a:r>
            <a:r>
              <a:rPr lang="en-US" dirty="0">
                <a:latin typeface="Book Antiqua" pitchFamily="18" charset="0"/>
              </a:rPr>
              <a:t> </a:t>
            </a:r>
            <a:r>
              <a:rPr lang="en-US" dirty="0" err="1">
                <a:latin typeface="Book Antiqua" pitchFamily="18" charset="0"/>
              </a:rPr>
              <a:t>metode</a:t>
            </a:r>
            <a:r>
              <a:rPr lang="en-US" dirty="0">
                <a:latin typeface="Book Antiqua" pitchFamily="18" charset="0"/>
              </a:rPr>
              <a:t> chromatography </a:t>
            </a:r>
            <a:r>
              <a:rPr lang="en-US" dirty="0" err="1">
                <a:latin typeface="Book Antiqua" pitchFamily="18" charset="0"/>
              </a:rPr>
              <a:t>dan</a:t>
            </a:r>
            <a:r>
              <a:rPr lang="en-US" dirty="0">
                <a:latin typeface="Book Antiqua" pitchFamily="18" charset="0"/>
              </a:rPr>
              <a:t> ultrafiltration. </a:t>
            </a:r>
          </a:p>
          <a:p>
            <a:pPr marL="514350" indent="-514350">
              <a:lnSpc>
                <a:spcPct val="80000"/>
              </a:lnSpc>
              <a:buFont typeface="Arial" charset="0"/>
              <a:buAutoNum type="arabicPeriod" startAt="4"/>
              <a:defRPr/>
            </a:pPr>
            <a:r>
              <a:rPr lang="en-US" dirty="0" err="1">
                <a:latin typeface="Book Antiqua" pitchFamily="18" charset="0"/>
              </a:rPr>
              <a:t>Formulasi</a:t>
            </a:r>
            <a:r>
              <a:rPr lang="en-US" dirty="0">
                <a:latin typeface="Book Antiqua" pitchFamily="18" charset="0"/>
              </a:rPr>
              <a:t> </a:t>
            </a:r>
            <a:r>
              <a:rPr lang="en-US" dirty="0" err="1">
                <a:latin typeface="Book Antiqua" pitchFamily="18" charset="0"/>
              </a:rPr>
              <a:t>vaksin</a:t>
            </a:r>
            <a:r>
              <a:rPr lang="en-US" dirty="0">
                <a:latin typeface="Book Antiqua" pitchFamily="18" charset="0"/>
              </a:rPr>
              <a:t> </a:t>
            </a:r>
            <a:r>
              <a:rPr lang="en-US" dirty="0" err="1">
                <a:latin typeface="Book Antiqua" pitchFamily="18" charset="0"/>
              </a:rPr>
              <a:t>didesain</a:t>
            </a:r>
            <a:r>
              <a:rPr lang="en-US" dirty="0">
                <a:latin typeface="Book Antiqua" pitchFamily="18" charset="0"/>
              </a:rPr>
              <a:t> </a:t>
            </a:r>
            <a:r>
              <a:rPr lang="en-US" dirty="0" err="1">
                <a:latin typeface="Book Antiqua" pitchFamily="18" charset="0"/>
              </a:rPr>
              <a:t>untuk</a:t>
            </a:r>
            <a:r>
              <a:rPr lang="en-US" dirty="0">
                <a:latin typeface="Book Antiqua" pitchFamily="18" charset="0"/>
              </a:rPr>
              <a:t> </a:t>
            </a:r>
            <a:r>
              <a:rPr lang="en-US" dirty="0" err="1">
                <a:latin typeface="Book Antiqua" pitchFamily="18" charset="0"/>
              </a:rPr>
              <a:t>memaksimalkan</a:t>
            </a:r>
            <a:r>
              <a:rPr lang="en-US" dirty="0">
                <a:latin typeface="Book Antiqua" pitchFamily="18" charset="0"/>
              </a:rPr>
              <a:t> </a:t>
            </a:r>
            <a:r>
              <a:rPr lang="en-US" dirty="0" err="1">
                <a:latin typeface="Book Antiqua" pitchFamily="18" charset="0"/>
              </a:rPr>
              <a:t>stabilitas</a:t>
            </a:r>
            <a:r>
              <a:rPr lang="en-US" dirty="0">
                <a:latin typeface="Book Antiqua" pitchFamily="18" charset="0"/>
              </a:rPr>
              <a:t> </a:t>
            </a:r>
            <a:r>
              <a:rPr lang="en-US" dirty="0" err="1">
                <a:latin typeface="Book Antiqua" pitchFamily="18" charset="0"/>
              </a:rPr>
              <a:t>vaksin</a:t>
            </a:r>
            <a:r>
              <a:rPr lang="en-US" dirty="0">
                <a:latin typeface="Book Antiqua" pitchFamily="18" charset="0"/>
              </a:rPr>
              <a:t>, Membuat </a:t>
            </a:r>
            <a:r>
              <a:rPr lang="en-US" dirty="0" err="1">
                <a:latin typeface="Book Antiqua" pitchFamily="18" charset="0"/>
              </a:rPr>
              <a:t>lebih</a:t>
            </a:r>
            <a:r>
              <a:rPr lang="en-US" dirty="0">
                <a:latin typeface="Book Antiqua" pitchFamily="18" charset="0"/>
              </a:rPr>
              <a:t> </a:t>
            </a:r>
            <a:r>
              <a:rPr lang="en-US" dirty="0" err="1">
                <a:latin typeface="Book Antiqua" pitchFamily="18" charset="0"/>
              </a:rPr>
              <a:t>efisien</a:t>
            </a:r>
            <a:r>
              <a:rPr lang="en-US" dirty="0">
                <a:latin typeface="Book Antiqua" pitchFamily="18" charset="0"/>
              </a:rPr>
              <a:t> </a:t>
            </a:r>
            <a:r>
              <a:rPr lang="en-US" dirty="0" err="1">
                <a:latin typeface="Book Antiqua" pitchFamily="18" charset="0"/>
              </a:rPr>
              <a:t>saat</a:t>
            </a:r>
            <a:r>
              <a:rPr lang="en-US" dirty="0">
                <a:latin typeface="Book Antiqua" pitchFamily="18" charset="0"/>
              </a:rPr>
              <a:t> </a:t>
            </a:r>
            <a:r>
              <a:rPr lang="en-US" dirty="0" err="1">
                <a:latin typeface="Book Antiqua" pitchFamily="18" charset="0"/>
              </a:rPr>
              <a:t>distribusi</a:t>
            </a:r>
            <a:r>
              <a:rPr lang="en-US" dirty="0">
                <a:latin typeface="Book Antiqua" pitchFamily="18" charset="0"/>
              </a:rPr>
              <a:t> </a:t>
            </a:r>
            <a:r>
              <a:rPr lang="en-US" dirty="0" err="1">
                <a:latin typeface="Book Antiqua" pitchFamily="18" charset="0"/>
              </a:rPr>
              <a:t>dan</a:t>
            </a:r>
            <a:r>
              <a:rPr lang="en-US" dirty="0">
                <a:latin typeface="Book Antiqua" pitchFamily="18" charset="0"/>
              </a:rPr>
              <a:t> </a:t>
            </a:r>
            <a:r>
              <a:rPr lang="en-US" dirty="0" err="1">
                <a:latin typeface="Book Antiqua" pitchFamily="18" charset="0"/>
              </a:rPr>
              <a:t>saat</a:t>
            </a:r>
            <a:r>
              <a:rPr lang="en-US" dirty="0">
                <a:latin typeface="Book Antiqua" pitchFamily="18" charset="0"/>
              </a:rPr>
              <a:t> </a:t>
            </a:r>
            <a:r>
              <a:rPr lang="en-US" dirty="0" err="1">
                <a:latin typeface="Book Antiqua" pitchFamily="18" charset="0"/>
              </a:rPr>
              <a:t>digunakan</a:t>
            </a:r>
            <a:r>
              <a:rPr lang="en-US" dirty="0">
                <a:latin typeface="Book Antiqua" pitchFamily="18" charset="0"/>
              </a:rPr>
              <a:t>.</a:t>
            </a:r>
          </a:p>
          <a:p>
            <a:pPr marL="457200" indent="-457200">
              <a:lnSpc>
                <a:spcPct val="80000"/>
              </a:lnSpc>
              <a:defRPr/>
            </a:pPr>
            <a:r>
              <a:rPr lang="en-US" dirty="0" err="1">
                <a:latin typeface="Book Antiqua" pitchFamily="18" charset="0"/>
              </a:rPr>
              <a:t>Berupa</a:t>
            </a:r>
            <a:r>
              <a:rPr lang="en-US" dirty="0">
                <a:latin typeface="Book Antiqua" pitchFamily="18" charset="0"/>
              </a:rPr>
              <a:t> Adjuvant, stabilizer, buffer, preservative, </a:t>
            </a:r>
            <a:r>
              <a:rPr lang="en-US" dirty="0" err="1">
                <a:latin typeface="Book Antiqua" pitchFamily="18" charset="0"/>
              </a:rPr>
              <a:t>lyophlization</a:t>
            </a:r>
            <a:r>
              <a:rPr lang="en-US" dirty="0">
                <a:latin typeface="Book Antiqua" pitchFamily="18" charset="0"/>
              </a:rPr>
              <a:t> etc. </a:t>
            </a:r>
          </a:p>
          <a:p>
            <a:pPr marL="514350" indent="-514350">
              <a:lnSpc>
                <a:spcPct val="80000"/>
              </a:lnSpc>
              <a:buFont typeface="Arial" charset="0"/>
              <a:buAutoNum type="arabicPeriod" startAt="4"/>
              <a:defRPr/>
            </a:pPr>
            <a:endParaRPr lang="en-US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85695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PRODUCTION PROCESS</a:t>
            </a:r>
          </a:p>
        </p:txBody>
      </p:sp>
      <p:pic>
        <p:nvPicPr>
          <p:cNvPr id="4" name="Picture 8" descr="20090615_404175_0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100" y="1752600"/>
            <a:ext cx="3619500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Cooking_pho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553"/>
          <a:stretch>
            <a:fillRect/>
          </a:stretch>
        </p:blipFill>
        <p:spPr bwMode="auto">
          <a:xfrm>
            <a:off x="5943600" y="3265488"/>
            <a:ext cx="4724400" cy="359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389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BIOREACTORS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736" y="1954802"/>
            <a:ext cx="6096528" cy="3999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8138922"/>
      </p:ext>
    </p:extLst>
  </p:cSld>
  <p:clrMapOvr>
    <a:masterClrMapping/>
  </p:clrMapOvr>
</p:sld>
</file>

<file path=ppt/theme/theme1.xml><?xml version="1.0" encoding="utf-8"?>
<a:theme xmlns:a="http://schemas.openxmlformats.org/drawingml/2006/main" name="Theme(PPT UEU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Theme(PPT UEU)</Template>
  <TotalTime>186</TotalTime>
  <Words>665</Words>
  <Application>Microsoft Office PowerPoint</Application>
  <PresentationFormat>Custom</PresentationFormat>
  <Paragraphs>120</Paragraphs>
  <Slides>32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Theme(PPT UEU)</vt:lpstr>
      <vt:lpstr>KULIAH 12</vt:lpstr>
      <vt:lpstr>Perkembangan Bioteknologi</vt:lpstr>
      <vt:lpstr>Sel untuk produksi vaksin</vt:lpstr>
      <vt:lpstr>Dasar pembuatan Vaksin</vt:lpstr>
      <vt:lpstr>Produksi vaksin bakteri</vt:lpstr>
      <vt:lpstr>Produksi Vaksin Virus</vt:lpstr>
      <vt:lpstr>PowerPoint Presentation</vt:lpstr>
      <vt:lpstr>PRODUCTION PROCESS</vt:lpstr>
      <vt:lpstr>BIOREACTORS</vt:lpstr>
      <vt:lpstr>Produksi Vaksin</vt:lpstr>
      <vt:lpstr>Produksi Vaksin</vt:lpstr>
      <vt:lpstr>Cell Culture Derived Flu Vaccine</vt:lpstr>
      <vt:lpstr>Produksi Vaksin</vt:lpstr>
      <vt:lpstr>Plasmid DNA Vaccines</vt:lpstr>
      <vt:lpstr>Sel untuk penelitian</vt:lpstr>
      <vt:lpstr>What is Cell Culture?</vt:lpstr>
      <vt:lpstr>Purpose of cell culture</vt:lpstr>
      <vt:lpstr>Advantages using cell culture</vt:lpstr>
      <vt:lpstr>Type of Cell Culture based on Morphology</vt:lpstr>
      <vt:lpstr>Primary culture</vt:lpstr>
      <vt:lpstr>Produksi Antibodi</vt:lpstr>
      <vt:lpstr>Produksi antibodi</vt:lpstr>
      <vt:lpstr>video</vt:lpstr>
      <vt:lpstr>Monoclonal antibodi</vt:lpstr>
      <vt:lpstr>Produksi antibodi</vt:lpstr>
      <vt:lpstr>Produksi Protein</vt:lpstr>
      <vt:lpstr>Produksi Protein</vt:lpstr>
      <vt:lpstr>Produksi protein</vt:lpstr>
      <vt:lpstr>Kultur jaringan</vt:lpstr>
      <vt:lpstr>Kultur jaringan</vt:lpstr>
      <vt:lpstr>PowerPoint Presentation</vt:lpstr>
      <vt:lpstr>Kultur jaringan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KULIAH 12</dc:title>
  <dc:creator>Aroem Naroeni</dc:creator>
  <cp:lastModifiedBy>Windows User</cp:lastModifiedBy>
  <cp:revision>16</cp:revision>
  <dcterms:created xsi:type="dcterms:W3CDTF">2016-12-08T09:30:47Z</dcterms:created>
  <dcterms:modified xsi:type="dcterms:W3CDTF">2017-12-09T02:59:14Z</dcterms:modified>
</cp:coreProperties>
</file>