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33"/>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EBA93-8AC1-48CB-9FAC-118DA308442E}" type="datetimeFigureOut">
              <a:rPr lang="en-US" smtClean="0"/>
              <a:t>11/25/2017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434CE-030E-4CF7-8D14-6E2A39EFA95D}" type="slidenum">
              <a:rPr lang="en-US" smtClean="0"/>
              <a:t>‹#›</a:t>
            </a:fld>
            <a:endParaRPr lang="en-US"/>
          </a:p>
        </p:txBody>
      </p:sp>
    </p:spTree>
    <p:extLst>
      <p:ext uri="{BB962C8B-B14F-4D97-AF65-F5344CB8AC3E}">
        <p14:creationId xmlns:p14="http://schemas.microsoft.com/office/powerpoint/2010/main" val="854018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1A757EE-A0B2-413C-ACFF-83EB16017441}" type="slidenum">
              <a:rPr lang="en-US" altLang="en-US">
                <a:latin typeface="Arial" panose="020B0604020202020204" pitchFamily="34" charset="0"/>
              </a:rPr>
              <a:pPr eaLnBrk="1" hangingPunct="1"/>
              <a:t>2</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316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4549B56-C5AE-474B-9AF9-6E2AFD13618F}"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73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3E5B55F-661B-48B2-AD33-0391007E30FD}"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95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8E70E03-85F1-4B04-AD5B-4B9967E21304}"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729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F8CF3E7-0772-4792-956C-E31A98828665}" type="slidenum">
              <a:rPr lang="en-GB" altLang="en-US">
                <a:latin typeface="Arial" panose="020B0604020202020204" pitchFamily="34" charset="0"/>
              </a:rPr>
              <a:pPr eaLnBrk="1" hangingPunct="1"/>
              <a:t>18</a:t>
            </a:fld>
            <a:endParaRPr lang="en-GB" altLang="en-US">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591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3144584-4332-4E33-AF47-49BC9D67B5D7}" type="slidenum">
              <a:rPr lang="en-US" altLang="en-US">
                <a:latin typeface="Arial" panose="020B0604020202020204" pitchFamily="34" charset="0"/>
              </a:rPr>
              <a:pPr eaLnBrk="1" hangingPunct="1"/>
              <a:t>19</a:t>
            </a:fld>
            <a:endParaRPr lang="en-US" altLang="en-US">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83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6178714-9C39-47C0-9E99-189FF6B3597C}"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51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B4C14B1-8346-4306-98FC-81E5115381F4}" type="slidenum">
              <a:rPr lang="en-GB" altLang="en-US">
                <a:latin typeface="Arial" panose="020B0604020202020204" pitchFamily="34" charset="0"/>
              </a:rPr>
              <a:pPr eaLnBrk="1" hangingPunct="1"/>
              <a:t>21</a:t>
            </a:fld>
            <a:endParaRPr lang="en-GB" altLang="en-US">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60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B933F3B-3D32-4BE6-AEF5-4A72B2C719A7}" type="slidenum">
              <a:rPr lang="en-GB" altLang="en-US">
                <a:latin typeface="Arial" panose="020B0604020202020204" pitchFamily="34" charset="0"/>
              </a:rPr>
              <a:pPr eaLnBrk="1" hangingPunct="1"/>
              <a:t>22</a:t>
            </a:fld>
            <a:endParaRPr lang="en-GB" altLang="en-US">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797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3BFFA36-30C8-4E51-B38D-1E665539EF53}" type="slidenum">
              <a:rPr lang="en-GB" altLang="en-US">
                <a:latin typeface="Arial" panose="020B0604020202020204" pitchFamily="34" charset="0"/>
              </a:rPr>
              <a:pPr eaLnBrk="1" hangingPunct="1"/>
              <a:t>23</a:t>
            </a:fld>
            <a:endParaRPr lang="en-GB" altLang="en-US">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193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59FD27A-CFAB-462A-BF5E-09A8B22C4DA1}" type="slidenum">
              <a:rPr lang="en-GB" altLang="en-US">
                <a:latin typeface="Arial" panose="020B0604020202020204" pitchFamily="34" charset="0"/>
              </a:rPr>
              <a:pPr eaLnBrk="1" hangingPunct="1"/>
              <a:t>24</a:t>
            </a:fld>
            <a:endParaRPr lang="en-GB" altLang="en-US">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78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2CCAE08-995E-4598-BBA6-398ADE832F77}"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02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48B712D-3E91-47BC-B5ED-378154F6AAE6}" type="slidenum">
              <a:rPr lang="en-GB" altLang="en-US">
                <a:latin typeface="Arial" panose="020B0604020202020204" pitchFamily="34" charset="0"/>
              </a:rPr>
              <a:pPr eaLnBrk="1" hangingPunct="1"/>
              <a:t>25</a:t>
            </a:fld>
            <a:endParaRPr lang="en-GB"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233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05A7563-BA34-4B0B-AE90-1257108693E5}" type="slidenum">
              <a:rPr lang="en-GB" altLang="en-US">
                <a:latin typeface="Arial" panose="020B0604020202020204" pitchFamily="34" charset="0"/>
              </a:rPr>
              <a:pPr eaLnBrk="1" hangingPunct="1"/>
              <a:t>26</a:t>
            </a:fld>
            <a:endParaRPr lang="en-GB" altLang="en-US">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043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F8C0FFA-55A4-428F-A7E0-E8EDA44772C1}" type="slidenum">
              <a:rPr lang="en-GB" altLang="en-US">
                <a:latin typeface="Arial" panose="020B0604020202020204" pitchFamily="34" charset="0"/>
              </a:rPr>
              <a:pPr eaLnBrk="1" hangingPunct="1"/>
              <a:t>27</a:t>
            </a:fld>
            <a:endParaRPr lang="en-GB" altLang="en-US">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363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A6484C6-DCCB-4161-B84C-6A414F3646BC}" type="slidenum">
              <a:rPr lang="en-GB" altLang="en-US">
                <a:latin typeface="Arial" panose="020B0604020202020204" pitchFamily="34" charset="0"/>
              </a:rPr>
              <a:pPr eaLnBrk="1" hangingPunct="1"/>
              <a:t>28</a:t>
            </a:fld>
            <a:endParaRPr lang="en-GB" altLang="en-US">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45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6EEF2E6-9178-4028-8BE8-498C5D8936C1}" type="slidenum">
              <a:rPr lang="en-GB" altLang="en-US">
                <a:latin typeface="Arial" panose="020B0604020202020204" pitchFamily="34" charset="0"/>
              </a:rPr>
              <a:pPr eaLnBrk="1" hangingPunct="1"/>
              <a:t>29</a:t>
            </a:fld>
            <a:endParaRPr lang="en-GB" altLang="en-US">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188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9752480-CDA3-455C-85E1-E36C7F54FFB0}" type="slidenum">
              <a:rPr lang="en-GB" altLang="en-US">
                <a:latin typeface="Arial" panose="020B0604020202020204" pitchFamily="34" charset="0"/>
              </a:rPr>
              <a:pPr eaLnBrk="1" hangingPunct="1"/>
              <a:t>30</a:t>
            </a:fld>
            <a:endParaRPr lang="en-GB" altLang="en-US">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44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43447D9-A75B-4453-8E7F-9DA2AE9C661B}"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83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9B4313A-7C74-407B-8FB1-3EEA4E8E1599}"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413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2862C0B-5525-4398-BB33-BD0690687C7A}"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48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E9E8A70-8653-46E2-88F8-1513E4AA94D7}"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88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5BA5879-4A39-476B-870B-A2DEC76C1843}"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83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8E1C2975-6DC6-45B4-903F-43255D9D57F7}"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205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4D68415-DE8E-4965-A716-654CC5B24A59}"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397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D1022-ED4B-4D19-8C3B-AA982820D41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6DB18-D6CC-444D-BCE8-6C5FDD514E2F}" type="slidenum">
              <a:rPr lang="en-US" smtClean="0"/>
              <a:t>‹#›</a:t>
            </a:fld>
            <a:endParaRPr lang="en-US"/>
          </a:p>
        </p:txBody>
      </p:sp>
      <p:pic>
        <p:nvPicPr>
          <p:cNvPr id="7"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1737360" y="200162"/>
            <a:ext cx="8717280" cy="65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24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3D1022-ED4B-4D19-8C3B-AA982820D41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6DB18-D6CC-444D-BCE8-6C5FDD514E2F}"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49" y="346800"/>
            <a:ext cx="10731251" cy="63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91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3D1022-ED4B-4D19-8C3B-AA982820D41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6DB18-D6CC-444D-BCE8-6C5FDD514E2F}"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49" y="346800"/>
            <a:ext cx="10731251" cy="63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65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fld id="{793D1022-ED4B-4D19-8C3B-AA982820D41D}" type="datetimeFigureOut">
              <a:rPr lang="en-US" smtClean="0"/>
              <a:t>11/25/2017</a:t>
            </a:fld>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31F6DB18-D6CC-444D-BCE8-6C5FDD514E2F}"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6171"/>
            <a:ext cx="10731251" cy="63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187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93D1022-ED4B-4D19-8C3B-AA982820D41D}" type="datetimeFigureOut">
              <a:rPr lang="en-US" smtClean="0"/>
              <a:t>11/25/2017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F6DB18-D6CC-444D-BCE8-6C5FDD514E2F}" type="slidenum">
              <a:rPr lang="en-US" smtClean="0"/>
              <a:t>‹#›</a:t>
            </a:fld>
            <a:endParaRPr lang="en-US"/>
          </a:p>
        </p:txBody>
      </p:sp>
    </p:spTree>
    <p:extLst>
      <p:ext uri="{BB962C8B-B14F-4D97-AF65-F5344CB8AC3E}">
        <p14:creationId xmlns:p14="http://schemas.microsoft.com/office/powerpoint/2010/main" val="141181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3D1022-ED4B-4D19-8C3B-AA982820D41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6DB18-D6CC-444D-BCE8-6C5FDD514E2F}"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49" y="346800"/>
            <a:ext cx="10731251" cy="63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1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3D1022-ED4B-4D19-8C3B-AA982820D41D}" type="datetimeFigureOut">
              <a:rPr lang="en-US" smtClean="0"/>
              <a:t>11/25/2017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6DB18-D6CC-444D-BCE8-6C5FDD514E2F}"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49" y="346800"/>
            <a:ext cx="10731251" cy="63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3D1022-ED4B-4D19-8C3B-AA982820D41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6DB18-D6CC-444D-BCE8-6C5FDD514E2F}"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49" y="346800"/>
            <a:ext cx="10731251" cy="63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21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D1022-ED4B-4D19-8C3B-AA982820D41D}" type="datetimeFigureOut">
              <a:rPr lang="en-US" smtClean="0"/>
              <a:t>11/25/2017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6DB18-D6CC-444D-BCE8-6C5FDD514E2F}" type="slidenum">
              <a:rPr lang="en-US" smtClean="0"/>
              <a:t>‹#›</a:t>
            </a:fld>
            <a:endParaRPr lang="en-US"/>
          </a:p>
        </p:txBody>
      </p:sp>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49" y="346800"/>
            <a:ext cx="10731251" cy="63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26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3D1022-ED4B-4D19-8C3B-AA982820D41D}" type="datetimeFigureOut">
              <a:rPr lang="en-US" smtClean="0"/>
              <a:t>11/25/2017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6DB18-D6CC-444D-BCE8-6C5FDD514E2F}" type="slidenum">
              <a:rPr lang="en-US" smtClean="0"/>
              <a:t>‹#›</a:t>
            </a:fld>
            <a:endParaRPr 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49" y="346800"/>
            <a:ext cx="10731251" cy="63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59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D1022-ED4B-4D19-8C3B-AA982820D41D}" type="datetimeFigureOut">
              <a:rPr lang="en-US" smtClean="0"/>
              <a:t>11/25/2017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6DB18-D6CC-444D-BCE8-6C5FDD514E2F}" type="slidenum">
              <a:rPr lang="en-US" smtClean="0"/>
              <a:t>‹#›</a:t>
            </a:fld>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49" y="346800"/>
            <a:ext cx="10731251" cy="63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61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3D1022-ED4B-4D19-8C3B-AA982820D41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6DB18-D6CC-444D-BCE8-6C5FDD514E2F}"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49" y="346800"/>
            <a:ext cx="10731251" cy="63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3D1022-ED4B-4D19-8C3B-AA982820D41D}" type="datetimeFigureOut">
              <a:rPr lang="en-US" smtClean="0"/>
              <a:t>11/25/2017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6DB18-D6CC-444D-BCE8-6C5FDD514E2F}"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49" y="346800"/>
            <a:ext cx="10731251" cy="63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72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1022-ED4B-4D19-8C3B-AA982820D41D}" type="datetimeFigureOut">
              <a:rPr lang="en-US" smtClean="0"/>
              <a:t>11/25/2017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6DB18-D6CC-444D-BCE8-6C5FDD514E2F}" type="slidenum">
              <a:rPr lang="en-US" smtClean="0"/>
              <a:t>‹#›</a:t>
            </a:fld>
            <a:endParaRPr lang="en-US"/>
          </a:p>
        </p:txBody>
      </p:sp>
      <p:pic>
        <p:nvPicPr>
          <p:cNvPr id="7" name="Picture 2" descr="C:\Users\arsil\Desktop\Smartcreative.jpg"/>
          <p:cNvPicPr>
            <a:picLocks noChangeAspect="1" noChangeArrowheads="1"/>
          </p:cNvPicPr>
          <p:nvPr/>
        </p:nvPicPr>
        <p:blipFill>
          <a:blip r:embed="rId15">
            <a:extLst>
              <a:ext uri="{28A0092B-C50C-407E-A947-70E740481C1C}">
                <a14:useLocalDpi xmlns:a14="http://schemas.microsoft.com/office/drawing/2010/main" val="0"/>
              </a:ext>
            </a:extLst>
          </a:blip>
          <a:srcRect l="1051" r="800" b="504"/>
          <a:stretch>
            <a:fillRect/>
          </a:stretch>
        </p:blipFill>
        <p:spPr bwMode="auto">
          <a:xfrm>
            <a:off x="1737360" y="200162"/>
            <a:ext cx="8717280" cy="65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arsil\Desktop\Smartcreative.jpg"/>
          <p:cNvPicPr>
            <a:picLocks noChangeAspect="1" noChangeArrowheads="1"/>
          </p:cNvPicPr>
          <p:nvPr userDrawn="1"/>
        </p:nvPicPr>
        <p:blipFill>
          <a:blip r:embed="rId15">
            <a:extLst>
              <a:ext uri="{28A0092B-C50C-407E-A947-70E740481C1C}">
                <a14:useLocalDpi xmlns:a14="http://schemas.microsoft.com/office/drawing/2010/main" val="0"/>
              </a:ext>
            </a:extLst>
          </a:blip>
          <a:srcRect l="1051" r="800" b="504"/>
          <a:stretch>
            <a:fillRect/>
          </a:stretch>
        </p:blipFill>
        <p:spPr bwMode="auto">
          <a:xfrm>
            <a:off x="1737360" y="200162"/>
            <a:ext cx="8717280" cy="65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39351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6330" y="3387726"/>
            <a:ext cx="5063490" cy="1470025"/>
          </a:xfrm>
        </p:spPr>
        <p:txBody>
          <a:bodyPr>
            <a:normAutofit/>
          </a:bodyPr>
          <a:lstStyle/>
          <a:p>
            <a:r>
              <a:rPr lang="en-US" sz="3200" dirty="0" err="1"/>
              <a:t>Biologi</a:t>
            </a:r>
            <a:r>
              <a:rPr lang="en-US" sz="3200" dirty="0"/>
              <a:t> </a:t>
            </a:r>
            <a:r>
              <a:rPr lang="en-US" sz="3200" dirty="0" err="1"/>
              <a:t>Sel</a:t>
            </a:r>
            <a:br>
              <a:rPr lang="en-US" sz="3200" dirty="0"/>
            </a:br>
            <a:r>
              <a:rPr lang="en-US" sz="3200" dirty="0" err="1"/>
              <a:t>Bagian</a:t>
            </a:r>
            <a:r>
              <a:rPr lang="en-US" sz="3200" dirty="0"/>
              <a:t> II : </a:t>
            </a:r>
            <a:r>
              <a:rPr lang="en-US" sz="3200" dirty="0" err="1"/>
              <a:t>Struktur</a:t>
            </a:r>
            <a:r>
              <a:rPr lang="en-US" sz="3200" dirty="0"/>
              <a:t> Kimia </a:t>
            </a:r>
            <a:r>
              <a:rPr lang="en-US" sz="3200" dirty="0" err="1"/>
              <a:t>Sel</a:t>
            </a:r>
            <a:endParaRPr lang="en-US" sz="3200" dirty="0"/>
          </a:p>
        </p:txBody>
      </p:sp>
    </p:spTree>
    <p:extLst>
      <p:ext uri="{BB962C8B-B14F-4D97-AF65-F5344CB8AC3E}">
        <p14:creationId xmlns:p14="http://schemas.microsoft.com/office/powerpoint/2010/main" val="406892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39" y="576264"/>
            <a:ext cx="618172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873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0"/>
            <a:ext cx="9296400" cy="6858000"/>
          </a:xfrm>
        </p:spPr>
        <p:txBody>
          <a:bodyPr/>
          <a:lstStyle/>
          <a:p>
            <a:pPr algn="l" eaLnBrk="1" hangingPunct="1"/>
            <a:r>
              <a:rPr lang="en-US" altLang="en-US" sz="2800" dirty="0" err="1">
                <a:latin typeface="Calibri" panose="020F0502020204030204" pitchFamily="34" charset="0"/>
              </a:rPr>
              <a:t>Bakteri</a:t>
            </a:r>
            <a:r>
              <a:rPr lang="en-US" altLang="en-US" sz="2800" dirty="0">
                <a:latin typeface="Calibri" panose="020F0502020204030204" pitchFamily="34" charset="0"/>
              </a:rPr>
              <a:t> </a:t>
            </a:r>
            <a:r>
              <a:rPr lang="en-US" altLang="en-US" sz="2800" dirty="0" err="1">
                <a:latin typeface="Calibri" panose="020F0502020204030204" pitchFamily="34" charset="0"/>
              </a:rPr>
              <a:t>berkembang</a:t>
            </a:r>
            <a:r>
              <a:rPr lang="en-US" altLang="en-US" sz="2800" dirty="0">
                <a:latin typeface="Calibri" panose="020F0502020204030204" pitchFamily="34" charset="0"/>
              </a:rPr>
              <a:t> </a:t>
            </a:r>
            <a:r>
              <a:rPr lang="en-US" altLang="en-US" sz="2800" dirty="0" err="1">
                <a:latin typeface="Calibri" panose="020F0502020204030204" pitchFamily="34" charset="0"/>
              </a:rPr>
              <a:t>biak</a:t>
            </a:r>
            <a:r>
              <a:rPr lang="en-US" altLang="en-US" sz="2800" dirty="0">
                <a:latin typeface="Calibri" panose="020F0502020204030204" pitchFamily="34" charset="0"/>
              </a:rPr>
              <a:t> (</a:t>
            </a:r>
            <a:r>
              <a:rPr lang="en-US" altLang="en-US" sz="2800" dirty="0" err="1">
                <a:latin typeface="Calibri" panose="020F0502020204030204" pitchFamily="34" charset="0"/>
              </a:rPr>
              <a:t>reproduksi</a:t>
            </a:r>
            <a:r>
              <a:rPr lang="en-US" altLang="en-US" sz="2800" dirty="0">
                <a:latin typeface="Calibri" panose="020F0502020204030204" pitchFamily="34" charset="0"/>
              </a:rPr>
              <a:t>) </a:t>
            </a:r>
            <a:r>
              <a:rPr lang="en-US" altLang="en-US" sz="2800" dirty="0" err="1">
                <a:latin typeface="Calibri" panose="020F0502020204030204" pitchFamily="34" charset="0"/>
              </a:rPr>
              <a:t>dengan</a:t>
            </a:r>
            <a:r>
              <a:rPr lang="en-US" altLang="en-US" sz="2800" dirty="0">
                <a:latin typeface="Calibri" panose="020F0502020204030204" pitchFamily="34" charset="0"/>
              </a:rPr>
              <a:t> </a:t>
            </a:r>
            <a:r>
              <a:rPr lang="en-US" altLang="en-US" sz="2800" dirty="0" err="1">
                <a:latin typeface="Calibri" panose="020F0502020204030204" pitchFamily="34" charset="0"/>
              </a:rPr>
              <a:t>cara</a:t>
            </a:r>
            <a:r>
              <a:rPr lang="en-US" altLang="en-US" sz="2800" dirty="0">
                <a:latin typeface="Calibri" panose="020F0502020204030204" pitchFamily="34" charset="0"/>
              </a:rPr>
              <a:t> </a:t>
            </a:r>
            <a:r>
              <a:rPr lang="en-US" altLang="en-US" sz="2800" dirty="0" err="1">
                <a:latin typeface="Calibri" panose="020F0502020204030204" pitchFamily="34" charset="0"/>
              </a:rPr>
              <a:t>sederhana</a:t>
            </a:r>
            <a:r>
              <a:rPr lang="en-US" altLang="en-US" sz="2800" dirty="0">
                <a:latin typeface="Calibri" panose="020F0502020204030204" pitchFamily="34" charset="0"/>
              </a:rPr>
              <a:t> :</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a:latin typeface="Calibri" panose="020F0502020204030204" pitchFamily="34" charset="0"/>
              </a:rPr>
              <a:t>DNA </a:t>
            </a:r>
            <a:r>
              <a:rPr lang="en-US" altLang="en-US" sz="2800" dirty="0" err="1">
                <a:latin typeface="Calibri" panose="020F0502020204030204" pitchFamily="34" charset="0"/>
              </a:rPr>
              <a:t>berasosiasi</a:t>
            </a:r>
            <a:r>
              <a:rPr lang="en-US" altLang="en-US" sz="2800" dirty="0">
                <a:latin typeface="Calibri" panose="020F0502020204030204" pitchFamily="34" charset="0"/>
              </a:rPr>
              <a:t> </a:t>
            </a:r>
            <a:r>
              <a:rPr lang="en-US" altLang="en-US" sz="2800" dirty="0" err="1">
                <a:latin typeface="Calibri" panose="020F0502020204030204" pitchFamily="34" charset="0"/>
              </a:rPr>
              <a:t>dengan</a:t>
            </a:r>
            <a:r>
              <a:rPr lang="en-US" altLang="en-US" sz="2800" dirty="0">
                <a:latin typeface="Calibri" panose="020F0502020204030204" pitchFamily="34" charset="0"/>
              </a:rPr>
              <a:t> </a:t>
            </a:r>
            <a:r>
              <a:rPr lang="en-US" altLang="en-US" sz="2800" dirty="0" err="1">
                <a:latin typeface="Calibri" panose="020F0502020204030204" pitchFamily="34" charset="0"/>
              </a:rPr>
              <a:t>membran</a:t>
            </a:r>
            <a:r>
              <a:rPr lang="en-US" altLang="en-US" sz="2800" dirty="0">
                <a:latin typeface="Calibri" panose="020F0502020204030204" pitchFamily="34" charset="0"/>
              </a:rPr>
              <a:t> plasma, </a:t>
            </a:r>
            <a:r>
              <a:rPr lang="en-US" altLang="en-US" sz="2800" dirty="0" err="1">
                <a:latin typeface="Calibri" panose="020F0502020204030204" pitchFamily="34" charset="0"/>
              </a:rPr>
              <a:t>bereplikasi</a:t>
            </a:r>
            <a:r>
              <a:rPr lang="en-US" altLang="en-US" sz="2800" dirty="0">
                <a:latin typeface="Calibri" panose="020F0502020204030204" pitchFamily="34" charset="0"/>
              </a:rPr>
              <a:t> </a:t>
            </a:r>
            <a:r>
              <a:rPr lang="en-US" altLang="en-US" sz="2800" dirty="0" err="1">
                <a:latin typeface="Calibri" panose="020F0502020204030204" pitchFamily="34" charset="0"/>
              </a:rPr>
              <a:t>sehingga</a:t>
            </a:r>
            <a:r>
              <a:rPr lang="en-US" altLang="en-US" sz="2800" dirty="0">
                <a:latin typeface="Calibri" panose="020F0502020204030204" pitchFamily="34" charset="0"/>
              </a:rPr>
              <a:t> </a:t>
            </a:r>
            <a:r>
              <a:rPr lang="en-US" altLang="en-US" sz="2800" dirty="0" err="1">
                <a:latin typeface="Calibri" panose="020F0502020204030204" pitchFamily="34" charset="0"/>
              </a:rPr>
              <a:t>terbentuk</a:t>
            </a:r>
            <a:r>
              <a:rPr lang="en-US" altLang="en-US" sz="2800" dirty="0">
                <a:latin typeface="Calibri" panose="020F0502020204030204" pitchFamily="34" charset="0"/>
              </a:rPr>
              <a:t> 2 DNA </a:t>
            </a:r>
            <a:r>
              <a:rPr lang="en-US" altLang="en-US" sz="2800" dirty="0" err="1">
                <a:latin typeface="Calibri" panose="020F0502020204030204" pitchFamily="34" charset="0"/>
              </a:rPr>
              <a:t>baru</a:t>
            </a:r>
            <a:r>
              <a:rPr lang="en-US" altLang="en-US" sz="2800" dirty="0">
                <a:latin typeface="Calibri" panose="020F0502020204030204" pitchFamily="34" charset="0"/>
              </a:rPr>
              <a:t> &amp; </a:t>
            </a:r>
            <a:r>
              <a:rPr lang="en-US" altLang="en-US" sz="2800" dirty="0" err="1">
                <a:latin typeface="Calibri" panose="020F0502020204030204" pitchFamily="34" charset="0"/>
              </a:rPr>
              <a:t>diikuti</a:t>
            </a:r>
            <a:r>
              <a:rPr lang="en-US" altLang="en-US" sz="2800" dirty="0">
                <a:latin typeface="Calibri" panose="020F0502020204030204" pitchFamily="34" charset="0"/>
              </a:rPr>
              <a:t> </a:t>
            </a:r>
            <a:r>
              <a:rPr lang="en-US" altLang="en-US" sz="2800" dirty="0" err="1">
                <a:latin typeface="Calibri" panose="020F0502020204030204" pitchFamily="34" charset="0"/>
              </a:rPr>
              <a:t>segmentasi</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dengan</a:t>
            </a:r>
            <a:r>
              <a:rPr lang="en-US" altLang="en-US" sz="2800" dirty="0">
                <a:latin typeface="Calibri" panose="020F0502020204030204" pitchFamily="34" charset="0"/>
              </a:rPr>
              <a:t> </a:t>
            </a:r>
            <a:r>
              <a:rPr lang="en-US" altLang="en-US" sz="2800" dirty="0" err="1">
                <a:latin typeface="Calibri" panose="020F0502020204030204" pitchFamily="34" charset="0"/>
              </a:rPr>
              <a:t>pembentukan</a:t>
            </a:r>
            <a:r>
              <a:rPr lang="en-US" altLang="en-US" sz="2800" dirty="0">
                <a:latin typeface="Calibri" panose="020F0502020204030204" pitchFamily="34" charset="0"/>
              </a:rPr>
              <a:t> </a:t>
            </a:r>
            <a:r>
              <a:rPr lang="en-US" altLang="en-US" sz="2800" dirty="0" err="1">
                <a:latin typeface="Calibri" panose="020F0502020204030204" pitchFamily="34" charset="0"/>
              </a:rPr>
              <a:t>membran</a:t>
            </a:r>
            <a:r>
              <a:rPr lang="en-US" altLang="en-US" sz="2800" dirty="0">
                <a:latin typeface="Calibri" panose="020F0502020204030204" pitchFamily="34" charset="0"/>
              </a:rPr>
              <a:t> plasma/</a:t>
            </a:r>
            <a:r>
              <a:rPr lang="en-US" altLang="en-US" sz="2800" dirty="0" err="1">
                <a:latin typeface="Calibri" panose="020F0502020204030204" pitchFamily="34" charset="0"/>
              </a:rPr>
              <a:t>dinding</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yang </a:t>
            </a:r>
            <a:r>
              <a:rPr lang="en-US" altLang="en-US" sz="2800" dirty="0" err="1">
                <a:latin typeface="Calibri" panose="020F0502020204030204" pitchFamily="34" charset="0"/>
              </a:rPr>
              <a:t>membagi</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menjadi</a:t>
            </a:r>
            <a:r>
              <a:rPr lang="en-US" altLang="en-US" sz="2800" dirty="0">
                <a:latin typeface="Calibri" panose="020F0502020204030204" pitchFamily="34" charset="0"/>
              </a:rPr>
              <a:t> </a:t>
            </a:r>
            <a:r>
              <a:rPr lang="en-US" altLang="en-US" sz="2800" dirty="0" err="1">
                <a:latin typeface="Calibri" panose="020F0502020204030204" pitchFamily="34" charset="0"/>
              </a:rPr>
              <a:t>dua</a:t>
            </a:r>
            <a:r>
              <a:rPr lang="en-US" altLang="en-US" sz="2800" dirty="0">
                <a:latin typeface="Calibri" panose="020F0502020204030204" pitchFamily="34" charset="0"/>
              </a:rPr>
              <a:t> </a:t>
            </a:r>
            <a:r>
              <a:rPr lang="en-US" altLang="en-US" sz="2800" dirty="0" err="1">
                <a:latin typeface="Calibri" panose="020F0502020204030204" pitchFamily="34" charset="0"/>
              </a:rPr>
              <a:t>bagian</a:t>
            </a:r>
            <a:r>
              <a:rPr lang="en-US" altLang="en-US" sz="2800" dirty="0">
                <a:latin typeface="Calibri" panose="020F0502020204030204" pitchFamily="34" charset="0"/>
              </a:rPr>
              <a:t>.</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Dalam</a:t>
            </a:r>
            <a:r>
              <a:rPr lang="en-US" altLang="en-US" sz="2800" dirty="0">
                <a:latin typeface="Calibri" panose="020F0502020204030204" pitchFamily="34" charset="0"/>
              </a:rPr>
              <a:t> media </a:t>
            </a:r>
            <a:r>
              <a:rPr lang="en-US" altLang="en-US" sz="2800" dirty="0" err="1">
                <a:latin typeface="Calibri" panose="020F0502020204030204" pitchFamily="34" charset="0"/>
              </a:rPr>
              <a:t>biakan</a:t>
            </a:r>
            <a:r>
              <a:rPr lang="en-US" altLang="en-US" sz="2800" dirty="0">
                <a:latin typeface="Calibri" panose="020F0502020204030204" pitchFamily="34" charset="0"/>
              </a:rPr>
              <a:t> </a:t>
            </a:r>
            <a:r>
              <a:rPr lang="en-US" altLang="en-US" sz="2800" dirty="0" err="1">
                <a:latin typeface="Calibri" panose="020F0502020204030204" pitchFamily="34" charset="0"/>
              </a:rPr>
              <a:t>replikasi</a:t>
            </a:r>
            <a:r>
              <a:rPr lang="en-US" altLang="en-US" sz="2800" dirty="0">
                <a:latin typeface="Calibri" panose="020F0502020204030204" pitchFamily="34" charset="0"/>
              </a:rPr>
              <a:t> </a:t>
            </a:r>
            <a:r>
              <a:rPr lang="en-US" altLang="en-US" sz="2800" dirty="0" err="1">
                <a:latin typeface="Calibri" panose="020F0502020204030204" pitchFamily="34" charset="0"/>
              </a:rPr>
              <a:t>akan</a:t>
            </a:r>
            <a:r>
              <a:rPr lang="en-US" altLang="en-US" sz="2800" dirty="0">
                <a:latin typeface="Calibri" panose="020F0502020204030204" pitchFamily="34" charset="0"/>
              </a:rPr>
              <a:t> </a:t>
            </a:r>
            <a:r>
              <a:rPr lang="en-US" altLang="en-US" sz="2800" dirty="0" err="1">
                <a:latin typeface="Calibri" panose="020F0502020204030204" pitchFamily="34" charset="0"/>
              </a:rPr>
              <a:t>menghasilkan</a:t>
            </a:r>
            <a:r>
              <a:rPr lang="en-US" altLang="en-US" sz="2800" dirty="0">
                <a:latin typeface="Calibri" panose="020F0502020204030204" pitchFamily="34" charset="0"/>
              </a:rPr>
              <a:t> </a:t>
            </a:r>
            <a:r>
              <a:rPr lang="en-US" altLang="en-US" sz="2800" dirty="0" err="1">
                <a:latin typeface="Calibri" panose="020F0502020204030204" pitchFamily="34" charset="0"/>
              </a:rPr>
              <a:t>koloni</a:t>
            </a:r>
            <a:r>
              <a:rPr lang="en-US" altLang="en-US" sz="2800" dirty="0">
                <a:latin typeface="Calibri" panose="020F0502020204030204" pitchFamily="34" charset="0"/>
              </a:rPr>
              <a:t> yang </a:t>
            </a:r>
            <a:r>
              <a:rPr lang="en-US" altLang="en-US" sz="2800" dirty="0" err="1">
                <a:latin typeface="Calibri" panose="020F0502020204030204" pitchFamily="34" charset="0"/>
              </a:rPr>
              <a:t>terdiri</a:t>
            </a:r>
            <a:r>
              <a:rPr lang="en-US" altLang="en-US" sz="2800" dirty="0">
                <a:latin typeface="Calibri" panose="020F0502020204030204" pitchFamily="34" charset="0"/>
              </a:rPr>
              <a:t> </a:t>
            </a:r>
            <a:r>
              <a:rPr lang="en-US" altLang="en-US" sz="2800" dirty="0" err="1">
                <a:latin typeface="Calibri" panose="020F0502020204030204" pitchFamily="34" charset="0"/>
              </a:rPr>
              <a:t>dari</a:t>
            </a:r>
            <a:r>
              <a:rPr lang="en-US" altLang="en-US" sz="2800" dirty="0">
                <a:latin typeface="Calibri" panose="020F0502020204030204" pitchFamily="34" charset="0"/>
              </a:rPr>
              <a:t> </a:t>
            </a:r>
            <a:r>
              <a:rPr lang="en-US" altLang="en-US" sz="2800" dirty="0" err="1">
                <a:latin typeface="Calibri" panose="020F0502020204030204" pitchFamily="34" charset="0"/>
              </a:rPr>
              <a:t>jutaan</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dalam</a:t>
            </a:r>
            <a:r>
              <a:rPr lang="en-US" altLang="en-US" sz="2800" dirty="0">
                <a:latin typeface="Calibri" panose="020F0502020204030204" pitchFamily="34" charset="0"/>
              </a:rPr>
              <a:t> </a:t>
            </a:r>
            <a:r>
              <a:rPr lang="en-US" altLang="en-US" sz="2800" dirty="0" err="1">
                <a:latin typeface="Calibri" panose="020F0502020204030204" pitchFamily="34" charset="0"/>
              </a:rPr>
              <a:t>waktu</a:t>
            </a:r>
            <a:r>
              <a:rPr lang="en-US" altLang="en-US" sz="2800" dirty="0">
                <a:latin typeface="Calibri" panose="020F0502020204030204" pitchFamily="34" charset="0"/>
              </a:rPr>
              <a:t> </a:t>
            </a:r>
            <a:r>
              <a:rPr lang="en-US" altLang="en-US" sz="2800" dirty="0" err="1">
                <a:latin typeface="Calibri" panose="020F0502020204030204" pitchFamily="34" charset="0"/>
              </a:rPr>
              <a:t>singkat</a:t>
            </a:r>
            <a:r>
              <a:rPr lang="en-US" altLang="en-US" sz="2800" dirty="0">
                <a:latin typeface="Calibri" panose="020F0502020204030204" pitchFamily="34" charset="0"/>
              </a:rPr>
              <a:t>.</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sym typeface="Symbol" panose="05050102010706020507" pitchFamily="18" charset="2"/>
              </a:rPr>
              <a:t>Beberapa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bakteri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membentuk</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endospora</a:t>
            </a: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struktur</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miniatur</a:t>
            </a:r>
            <a:r>
              <a:rPr lang="en-US" altLang="en-US" sz="2800" dirty="0">
                <a:latin typeface="Calibri" panose="020F0502020204030204" pitchFamily="34" charset="0"/>
                <a:sym typeface="Symbol" panose="05050102010706020507" pitchFamily="18" charset="2"/>
              </a:rPr>
              <a:t> yang </a:t>
            </a:r>
            <a:r>
              <a:rPr lang="en-US" altLang="en-US" sz="2800" dirty="0" err="1">
                <a:latin typeface="Calibri" panose="020F0502020204030204" pitchFamily="34" charset="0"/>
                <a:sym typeface="Symbol" panose="05050102010706020507" pitchFamily="18" charset="2"/>
              </a:rPr>
              <a:t>dpt</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membentuk</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baru</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secara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vegetatif</a:t>
            </a:r>
            <a:br>
              <a:rPr lang="en-US" altLang="en-US" sz="2800" dirty="0">
                <a:latin typeface="Calibri" panose="020F0502020204030204" pitchFamily="34" charset="0"/>
                <a:sym typeface="Symbol" panose="05050102010706020507" pitchFamily="18" charset="2"/>
              </a:rPr>
            </a:br>
            <a:endParaRPr lang="en-US" altLang="en-US" sz="2800" dirty="0">
              <a:latin typeface="Calibri" panose="020F0502020204030204" pitchFamily="34" charset="0"/>
              <a:sym typeface="Symbol" panose="05050102010706020507" pitchFamily="18" charset="2"/>
            </a:endParaRPr>
          </a:p>
        </p:txBody>
      </p:sp>
    </p:spTree>
    <p:extLst>
      <p:ext uri="{BB962C8B-B14F-4D97-AF65-F5344CB8AC3E}">
        <p14:creationId xmlns:p14="http://schemas.microsoft.com/office/powerpoint/2010/main" val="150052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71550" y="914400"/>
            <a:ext cx="10073640" cy="6629400"/>
          </a:xfrm>
        </p:spPr>
        <p:txBody>
          <a:bodyPr/>
          <a:lstStyle/>
          <a:p>
            <a:pPr algn="l" eaLnBrk="1" hangingPunct="1"/>
            <a:r>
              <a:rPr lang="en-US" altLang="en-US" sz="2800" dirty="0" err="1">
                <a:latin typeface="Calibri" panose="020F0502020204030204" pitchFamily="34" charset="0"/>
              </a:rPr>
              <a:t>Eukariota</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dengan</a:t>
            </a:r>
            <a:r>
              <a:rPr lang="en-US" altLang="en-US" sz="2800" dirty="0">
                <a:latin typeface="Calibri" panose="020F0502020204030204" pitchFamily="34" charset="0"/>
              </a:rPr>
              <a:t> </a:t>
            </a:r>
            <a:r>
              <a:rPr lang="en-US" altLang="en-US" sz="2800" dirty="0" err="1">
                <a:latin typeface="Calibri" panose="020F0502020204030204" pitchFamily="34" charset="0"/>
              </a:rPr>
              <a:t>tingkat</a:t>
            </a:r>
            <a:r>
              <a:rPr lang="en-US" altLang="en-US" sz="2800" dirty="0">
                <a:latin typeface="Calibri" panose="020F0502020204030204" pitchFamily="34" charset="0"/>
              </a:rPr>
              <a:t> </a:t>
            </a:r>
            <a:r>
              <a:rPr lang="en-US" altLang="en-US" sz="2800" dirty="0" err="1">
                <a:latin typeface="Calibri" panose="020F0502020204030204" pitchFamily="34" charset="0"/>
              </a:rPr>
              <a:t>evolusi</a:t>
            </a:r>
            <a:r>
              <a:rPr lang="en-US" altLang="en-US" sz="2800" dirty="0">
                <a:latin typeface="Calibri" panose="020F0502020204030204" pitchFamily="34" charset="0"/>
              </a:rPr>
              <a:t> </a:t>
            </a:r>
            <a:r>
              <a:rPr lang="en-US" altLang="en-US" sz="2800" dirty="0" err="1">
                <a:latin typeface="Calibri" panose="020F0502020204030204" pitchFamily="34" charset="0"/>
              </a:rPr>
              <a:t>sempurna</a:t>
            </a:r>
            <a:r>
              <a:rPr lang="en-US" altLang="en-US" sz="2800" dirty="0">
                <a:latin typeface="Calibri" panose="020F0502020204030204" pitchFamily="34" charset="0"/>
              </a:rPr>
              <a:t>.</a:t>
            </a:r>
            <a:br>
              <a:rPr lang="en-US" altLang="en-US" sz="2800" dirty="0">
                <a:latin typeface="Calibri" panose="020F0502020204030204" pitchFamily="34" charset="0"/>
              </a:rPr>
            </a:br>
            <a:br>
              <a:rPr lang="en-US" altLang="en-US" sz="2800" dirty="0">
                <a:latin typeface="Calibri" panose="020F0502020204030204" pitchFamily="34" charset="0"/>
              </a:rPr>
            </a:br>
            <a:r>
              <a:rPr lang="id-ID" altLang="en-US" sz="2800" dirty="0">
                <a:latin typeface="Calibri" panose="020F0502020204030204" pitchFamily="34" charset="0"/>
              </a:rPr>
              <a:t>U</a:t>
            </a:r>
            <a:r>
              <a:rPr lang="en-US" altLang="en-US" sz="2800" dirty="0" err="1">
                <a:latin typeface="Calibri" panose="020F0502020204030204" pitchFamily="34" charset="0"/>
              </a:rPr>
              <a:t>niseluler</a:t>
            </a:r>
            <a:r>
              <a:rPr lang="en-US" altLang="en-US" sz="2800" dirty="0">
                <a:latin typeface="Calibri" panose="020F0502020204030204" pitchFamily="34" charset="0"/>
              </a:rPr>
              <a:t>	 </a:t>
            </a:r>
            <a:r>
              <a:rPr lang="id-ID" altLang="en-US" sz="2800" dirty="0">
                <a:latin typeface="Calibri" panose="020F0502020204030204" pitchFamily="34" charset="0"/>
              </a:rPr>
              <a:t>  </a:t>
            </a:r>
            <a:r>
              <a:rPr lang="en-US" altLang="en-US" sz="2800" dirty="0">
                <a:latin typeface="Calibri" panose="020F0502020204030204" pitchFamily="34" charset="0"/>
              </a:rPr>
              <a:t>: yeast, </a:t>
            </a:r>
            <a:r>
              <a:rPr lang="en-US" altLang="en-US" sz="2800" dirty="0" err="1">
                <a:latin typeface="Calibri" panose="020F0502020204030204" pitchFamily="34" charset="0"/>
              </a:rPr>
              <a:t>amuba</a:t>
            </a:r>
            <a:r>
              <a:rPr lang="en-US" altLang="en-US" sz="2800" dirty="0">
                <a:latin typeface="Calibri" panose="020F0502020204030204" pitchFamily="34" charset="0"/>
              </a:rPr>
              <a:t>, protozoa.</a:t>
            </a:r>
            <a:br>
              <a:rPr lang="en-US" altLang="en-US" sz="2800" dirty="0">
                <a:latin typeface="Calibri" panose="020F0502020204030204" pitchFamily="34" charset="0"/>
              </a:rPr>
            </a:br>
            <a:r>
              <a:rPr lang="en-US" altLang="en-US" sz="2800" dirty="0" err="1">
                <a:latin typeface="Calibri" panose="020F0502020204030204" pitchFamily="34" charset="0"/>
              </a:rPr>
              <a:t>Multiseluler</a:t>
            </a:r>
            <a:r>
              <a:rPr lang="id-ID" altLang="en-US" sz="2800" dirty="0">
                <a:latin typeface="Calibri" panose="020F0502020204030204" pitchFamily="34" charset="0"/>
              </a:rPr>
              <a:t>  </a:t>
            </a:r>
            <a:r>
              <a:rPr lang="en-US" altLang="en-US" sz="2800" dirty="0">
                <a:latin typeface="Calibri" panose="020F0502020204030204" pitchFamily="34" charset="0"/>
              </a:rPr>
              <a:t>: </a:t>
            </a:r>
            <a:r>
              <a:rPr lang="en-US" altLang="en-US" sz="2800" dirty="0" err="1">
                <a:latin typeface="Calibri" panose="020F0502020204030204" pitchFamily="34" charset="0"/>
              </a:rPr>
              <a:t>binatang</a:t>
            </a:r>
            <a:r>
              <a:rPr lang="en-US" altLang="en-US" sz="2800" dirty="0">
                <a:latin typeface="Calibri" panose="020F0502020204030204" pitchFamily="34" charset="0"/>
              </a:rPr>
              <a:t> &amp; </a:t>
            </a:r>
            <a:r>
              <a:rPr lang="en-US" altLang="en-US" sz="2800" dirty="0" err="1">
                <a:latin typeface="Calibri" panose="020F0502020204030204" pitchFamily="34" charset="0"/>
              </a:rPr>
              <a:t>tumbuh-tumbuhan</a:t>
            </a:r>
            <a:br>
              <a:rPr lang="en-US" altLang="en-US" sz="2800" dirty="0">
                <a:latin typeface="Calibri" panose="020F0502020204030204" pitchFamily="34" charset="0"/>
              </a:rPr>
            </a:br>
            <a:r>
              <a:rPr lang="en-US" altLang="en-US" sz="2800" dirty="0">
                <a:latin typeface="Calibri" panose="020F0502020204030204" pitchFamily="34" charset="0"/>
              </a:rPr>
              <a:t>		</a:t>
            </a:r>
            <a:r>
              <a:rPr lang="id-ID" altLang="en-US" sz="2800" dirty="0">
                <a:latin typeface="Calibri" panose="020F0502020204030204" pitchFamily="34" charset="0"/>
              </a:rPr>
              <a:t>   </a:t>
            </a:r>
            <a:r>
              <a:rPr lang="en-US" altLang="en-US" sz="2800" dirty="0">
                <a:latin typeface="Calibri" panose="020F0502020204030204" pitchFamily="34" charset="0"/>
              </a:rPr>
              <a:t>  </a:t>
            </a:r>
            <a:r>
              <a:rPr lang="en-US" altLang="en-US" sz="2800" dirty="0" err="1">
                <a:latin typeface="Calibri" panose="020F0502020204030204" pitchFamily="34" charset="0"/>
              </a:rPr>
              <a:t>terorganisasi</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jaringan</a:t>
            </a:r>
            <a:r>
              <a:rPr lang="en-US" altLang="en-US" sz="2800" dirty="0">
                <a:latin typeface="Calibri" panose="020F0502020204030204" pitchFamily="34" charset="0"/>
                <a:sym typeface="Symbol" panose="05050102010706020507" pitchFamily="18" charset="2"/>
              </a:rPr>
              <a:t>  organ</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r>
              <a:rPr lang="en-US" altLang="en-US" sz="2800" dirty="0" err="1">
                <a:latin typeface="Calibri" panose="020F0502020204030204" pitchFamily="34" charset="0"/>
                <a:sym typeface="Symbol" panose="05050102010706020507" pitchFamily="18" charset="2"/>
              </a:rPr>
              <a:t>Komposisi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sel</a:t>
            </a: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sistem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membran</a:t>
            </a: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organel</a:t>
            </a: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sitosol</a:t>
            </a: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sitoskeleton</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br>
              <a:rPr lang="en-US" altLang="en-US" sz="2800" dirty="0">
                <a:latin typeface="Comic Sans MS" panose="030F0702030302020204" pitchFamily="66" charset="0"/>
                <a:sym typeface="Symbol" panose="05050102010706020507" pitchFamily="18" charset="2"/>
              </a:rPr>
            </a:br>
            <a:endParaRPr lang="en-US" altLang="en-US" sz="2800" dirty="0">
              <a:latin typeface="Comic Sans MS" panose="030F0702030302020204" pitchFamily="66" charset="0"/>
              <a:sym typeface="Symbol" panose="05050102010706020507" pitchFamily="18" charset="2"/>
            </a:endParaRPr>
          </a:p>
        </p:txBody>
      </p:sp>
    </p:spTree>
    <p:extLst>
      <p:ext uri="{BB962C8B-B14F-4D97-AF65-F5344CB8AC3E}">
        <p14:creationId xmlns:p14="http://schemas.microsoft.com/office/powerpoint/2010/main" val="53312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609600"/>
            <a:ext cx="6400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61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0"/>
            <a:ext cx="9144000" cy="6858000"/>
          </a:xfrm>
        </p:spPr>
        <p:txBody>
          <a:bodyPr/>
          <a:lstStyle/>
          <a:p>
            <a:pPr algn="l" eaLnBrk="1" hangingPunct="1"/>
            <a:r>
              <a:rPr lang="en-US" altLang="en-US" sz="2800" dirty="0" err="1">
                <a:latin typeface="Calibri" panose="020F0502020204030204" pitchFamily="34" charset="0"/>
              </a:rPr>
              <a:t>Sistem</a:t>
            </a:r>
            <a:r>
              <a:rPr lang="en-US" altLang="en-US" sz="2800" dirty="0">
                <a:latin typeface="Calibri" panose="020F0502020204030204" pitchFamily="34" charset="0"/>
              </a:rPr>
              <a:t> </a:t>
            </a:r>
            <a:r>
              <a:rPr lang="en-US" altLang="en-US" sz="2800" dirty="0" err="1">
                <a:latin typeface="Calibri" panose="020F0502020204030204" pitchFamily="34" charset="0"/>
              </a:rPr>
              <a:t>membran</a:t>
            </a:r>
            <a:r>
              <a:rPr lang="en-US" altLang="en-US" sz="2800" dirty="0">
                <a:latin typeface="Calibri" panose="020F0502020204030204" pitchFamily="34" charset="0"/>
              </a:rPr>
              <a:t> :</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Terdiri</a:t>
            </a:r>
            <a:r>
              <a:rPr lang="en-US" altLang="en-US" sz="2800" dirty="0">
                <a:latin typeface="Calibri" panose="020F0502020204030204" pitchFamily="34" charset="0"/>
              </a:rPr>
              <a:t> </a:t>
            </a:r>
            <a:r>
              <a:rPr lang="en-US" altLang="en-US" sz="2800" dirty="0" err="1">
                <a:latin typeface="Calibri" panose="020F0502020204030204" pitchFamily="34" charset="0"/>
              </a:rPr>
              <a:t>dari</a:t>
            </a:r>
            <a:r>
              <a:rPr lang="en-US" altLang="en-US" sz="2800" dirty="0">
                <a:latin typeface="Calibri" panose="020F0502020204030204" pitchFamily="34" charset="0"/>
              </a:rPr>
              <a:t> lipid lapis </a:t>
            </a:r>
            <a:r>
              <a:rPr lang="en-US" altLang="en-US" sz="2800" dirty="0" err="1">
                <a:latin typeface="Calibri" panose="020F0502020204030204" pitchFamily="34" charset="0"/>
              </a:rPr>
              <a:t>ganda</a:t>
            </a:r>
            <a:r>
              <a:rPr lang="en-US" altLang="en-US" sz="2800" dirty="0">
                <a:latin typeface="Calibri" panose="020F0502020204030204" pitchFamily="34" charset="0"/>
              </a:rPr>
              <a:t> (bilayer) </a:t>
            </a:r>
            <a:r>
              <a:rPr lang="en-US" altLang="en-US" sz="2800" dirty="0" err="1">
                <a:latin typeface="Calibri" panose="020F0502020204030204" pitchFamily="34" charset="0"/>
              </a:rPr>
              <a:t>dan</a:t>
            </a:r>
            <a:r>
              <a:rPr lang="en-US" altLang="en-US" sz="2800" dirty="0">
                <a:latin typeface="Calibri" panose="020F0502020204030204" pitchFamily="34" charset="0"/>
              </a:rPr>
              <a:t> protein </a:t>
            </a:r>
            <a:r>
              <a:rPr lang="en-US" altLang="en-US" sz="2800" dirty="0" err="1">
                <a:latin typeface="Calibri" panose="020F0502020204030204" pitchFamily="34" charset="0"/>
              </a:rPr>
              <a:t>tersusun</a:t>
            </a:r>
            <a:r>
              <a:rPr lang="en-US" altLang="en-US" sz="2800" dirty="0">
                <a:latin typeface="Calibri" panose="020F0502020204030204" pitchFamily="34" charset="0"/>
              </a:rPr>
              <a:t> </a:t>
            </a:r>
            <a:r>
              <a:rPr lang="en-US" altLang="en-US" sz="2800" dirty="0" err="1">
                <a:latin typeface="Calibri" panose="020F0502020204030204" pitchFamily="34" charset="0"/>
              </a:rPr>
              <a:t>secara</a:t>
            </a:r>
            <a:r>
              <a:rPr lang="en-US" altLang="en-US" sz="2800" dirty="0">
                <a:latin typeface="Calibri" panose="020F0502020204030204" pitchFamily="34" charset="0"/>
              </a:rPr>
              <a:t> </a:t>
            </a:r>
            <a:r>
              <a:rPr lang="en-US" altLang="en-US" sz="2800" dirty="0" err="1">
                <a:latin typeface="Calibri" panose="020F0502020204030204" pitchFamily="34" charset="0"/>
              </a:rPr>
              <a:t>mosaik</a:t>
            </a:r>
            <a:r>
              <a:rPr lang="en-US" altLang="en-US" sz="2800" dirty="0">
                <a:latin typeface="Calibri" panose="020F0502020204030204" pitchFamily="34" charset="0"/>
              </a:rPr>
              <a:t>. </a:t>
            </a:r>
            <a:r>
              <a:rPr lang="en-US" altLang="en-US" sz="2800" dirty="0" err="1">
                <a:latin typeface="Calibri" panose="020F0502020204030204" pitchFamily="34" charset="0"/>
              </a:rPr>
              <a:t>Molekul</a:t>
            </a:r>
            <a:r>
              <a:rPr lang="en-US" altLang="en-US" sz="2800" dirty="0">
                <a:latin typeface="Calibri" panose="020F0502020204030204" pitchFamily="34" charset="0"/>
              </a:rPr>
              <a:t> protein </a:t>
            </a:r>
            <a:r>
              <a:rPr lang="en-US" altLang="en-US" sz="2800" dirty="0" err="1">
                <a:latin typeface="Calibri" panose="020F0502020204030204" pitchFamily="34" charset="0"/>
              </a:rPr>
              <a:t>dan</a:t>
            </a:r>
            <a:r>
              <a:rPr lang="en-US" altLang="en-US" sz="2800" dirty="0">
                <a:latin typeface="Calibri" panose="020F0502020204030204" pitchFamily="34" charset="0"/>
              </a:rPr>
              <a:t> lipid </a:t>
            </a:r>
            <a:r>
              <a:rPr lang="en-US" altLang="en-US" sz="2800" dirty="0" err="1">
                <a:latin typeface="Calibri" panose="020F0502020204030204" pitchFamily="34" charset="0"/>
              </a:rPr>
              <a:t>berinteraksi</a:t>
            </a:r>
            <a:r>
              <a:rPr lang="en-US" altLang="en-US" sz="2800" dirty="0">
                <a:latin typeface="Calibri" panose="020F0502020204030204" pitchFamily="34" charset="0"/>
              </a:rPr>
              <a:t> </a:t>
            </a:r>
            <a:r>
              <a:rPr lang="en-US" altLang="en-US" sz="2800" dirty="0" err="1">
                <a:latin typeface="Calibri" panose="020F0502020204030204" pitchFamily="34" charset="0"/>
              </a:rPr>
              <a:t>dengan</a:t>
            </a:r>
            <a:r>
              <a:rPr lang="en-US" altLang="en-US" sz="2800" dirty="0">
                <a:latin typeface="Calibri" panose="020F0502020204030204" pitchFamily="34" charset="0"/>
              </a:rPr>
              <a:t> </a:t>
            </a:r>
            <a:r>
              <a:rPr lang="en-US" altLang="en-US" sz="2800" dirty="0" err="1">
                <a:latin typeface="Calibri" panose="020F0502020204030204" pitchFamily="34" charset="0"/>
              </a:rPr>
              <a:t>ikatan</a:t>
            </a:r>
            <a:r>
              <a:rPr lang="en-US" altLang="en-US" sz="2800" dirty="0">
                <a:latin typeface="Calibri" panose="020F0502020204030204" pitchFamily="34" charset="0"/>
              </a:rPr>
              <a:t> </a:t>
            </a:r>
            <a:r>
              <a:rPr lang="en-US" altLang="en-US" sz="2800" dirty="0" err="1">
                <a:latin typeface="Calibri" panose="020F0502020204030204" pitchFamily="34" charset="0"/>
              </a:rPr>
              <a:t>nonkovalen</a:t>
            </a:r>
            <a:r>
              <a:rPr lang="en-US" altLang="en-US" sz="2800" dirty="0">
                <a:latin typeface="Calibri" panose="020F0502020204030204" pitchFamily="34" charset="0"/>
              </a:rPr>
              <a:t>.</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Komposisi</a:t>
            </a:r>
            <a:r>
              <a:rPr lang="en-US" altLang="en-US" sz="2800" dirty="0">
                <a:latin typeface="Calibri" panose="020F0502020204030204" pitchFamily="34" charset="0"/>
              </a:rPr>
              <a:t> </a:t>
            </a:r>
            <a:r>
              <a:rPr lang="en-US" altLang="en-US" sz="2800" dirty="0" err="1">
                <a:latin typeface="Calibri" panose="020F0502020204030204" pitchFamily="34" charset="0"/>
              </a:rPr>
              <a:t>dan</a:t>
            </a:r>
            <a:r>
              <a:rPr lang="en-US" altLang="en-US" sz="2800" dirty="0">
                <a:latin typeface="Calibri" panose="020F0502020204030204" pitchFamily="34" charset="0"/>
              </a:rPr>
              <a:t> </a:t>
            </a:r>
            <a:r>
              <a:rPr lang="en-US" altLang="en-US" sz="2800" dirty="0" err="1">
                <a:latin typeface="Calibri" panose="020F0502020204030204" pitchFamily="34" charset="0"/>
              </a:rPr>
              <a:t>jenis</a:t>
            </a:r>
            <a:r>
              <a:rPr lang="en-US" altLang="en-US" sz="2800" dirty="0">
                <a:latin typeface="Calibri" panose="020F0502020204030204" pitchFamily="34" charset="0"/>
              </a:rPr>
              <a:t> lipid/protein yang </a:t>
            </a:r>
            <a:r>
              <a:rPr lang="en-US" altLang="en-US" sz="2800" dirty="0" err="1">
                <a:latin typeface="Calibri" panose="020F0502020204030204" pitchFamily="34" charset="0"/>
              </a:rPr>
              <a:t>menyusun</a:t>
            </a:r>
            <a:r>
              <a:rPr lang="en-US" altLang="en-US" sz="2800" dirty="0">
                <a:latin typeface="Calibri" panose="020F0502020204030204" pitchFamily="34" charset="0"/>
              </a:rPr>
              <a:t> </a:t>
            </a:r>
            <a:r>
              <a:rPr lang="en-US" altLang="en-US" sz="2800" dirty="0" err="1">
                <a:latin typeface="Calibri" panose="020F0502020204030204" pitchFamily="34" charset="0"/>
              </a:rPr>
              <a:t>membran</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bervariasi</a:t>
            </a:r>
            <a:r>
              <a:rPr lang="en-US" altLang="en-US" sz="2800" dirty="0">
                <a:latin typeface="Calibri" panose="020F0502020204030204" pitchFamily="34" charset="0"/>
              </a:rPr>
              <a:t> </a:t>
            </a:r>
            <a:r>
              <a:rPr lang="en-US" altLang="en-US" sz="2800" dirty="0" err="1">
                <a:latin typeface="Calibri" panose="020F0502020204030204" pitchFamily="34" charset="0"/>
              </a:rPr>
              <a:t>menurut</a:t>
            </a:r>
            <a:r>
              <a:rPr lang="en-US" altLang="en-US" sz="2800" dirty="0">
                <a:latin typeface="Calibri" panose="020F0502020204030204" pitchFamily="34" charset="0"/>
              </a:rPr>
              <a:t> </a:t>
            </a:r>
            <a:r>
              <a:rPr lang="en-US" altLang="en-US" sz="2800" dirty="0" err="1">
                <a:latin typeface="Calibri" panose="020F0502020204030204" pitchFamily="34" charset="0"/>
              </a:rPr>
              <a:t>jenis</a:t>
            </a:r>
            <a:r>
              <a:rPr lang="en-US" altLang="en-US" sz="2800" dirty="0">
                <a:latin typeface="Calibri" panose="020F0502020204030204" pitchFamily="34" charset="0"/>
              </a:rPr>
              <a:t>, </a:t>
            </a:r>
            <a:r>
              <a:rPr lang="en-US" altLang="en-US" sz="2800" dirty="0" err="1">
                <a:latin typeface="Calibri" panose="020F0502020204030204" pitchFamily="34" charset="0"/>
              </a:rPr>
              <a:t>fungsi</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dan</a:t>
            </a:r>
            <a:r>
              <a:rPr lang="en-US" altLang="en-US" sz="2800" dirty="0">
                <a:latin typeface="Calibri" panose="020F0502020204030204" pitchFamily="34" charset="0"/>
              </a:rPr>
              <a:t> </a:t>
            </a:r>
            <a:r>
              <a:rPr lang="en-US" altLang="en-US" sz="2800" dirty="0" err="1">
                <a:latin typeface="Calibri" panose="020F0502020204030204" pitchFamily="34" charset="0"/>
              </a:rPr>
              <a:t>spesies</a:t>
            </a:r>
            <a:r>
              <a:rPr lang="en-US" altLang="en-US" sz="2800" dirty="0">
                <a:latin typeface="Calibri" panose="020F0502020204030204" pitchFamily="34" charset="0"/>
              </a:rPr>
              <a:t>.</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Membran</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eukariota</a:t>
            </a:r>
            <a:r>
              <a:rPr lang="en-US" altLang="en-US" sz="2800" dirty="0">
                <a:latin typeface="Calibri" panose="020F0502020204030204" pitchFamily="34" charset="0"/>
              </a:rPr>
              <a:t> </a:t>
            </a:r>
            <a:r>
              <a:rPr lang="en-US" altLang="en-US" sz="2800" dirty="0" err="1">
                <a:latin typeface="Calibri" panose="020F0502020204030204" pitchFamily="34" charset="0"/>
              </a:rPr>
              <a:t>melipat</a:t>
            </a:r>
            <a:r>
              <a:rPr lang="en-US" altLang="en-US" sz="2800" dirty="0">
                <a:latin typeface="Calibri" panose="020F0502020204030204" pitchFamily="34" charset="0"/>
              </a:rPr>
              <a:t>/</a:t>
            </a:r>
            <a:r>
              <a:rPr lang="en-US" altLang="en-US" sz="2800" dirty="0" err="1">
                <a:latin typeface="Calibri" panose="020F0502020204030204" pitchFamily="34" charset="0"/>
              </a:rPr>
              <a:t>melekuk</a:t>
            </a:r>
            <a:r>
              <a:rPr lang="en-US" altLang="en-US" sz="2800" dirty="0">
                <a:latin typeface="Calibri" panose="020F0502020204030204" pitchFamily="34" charset="0"/>
              </a:rPr>
              <a:t> </a:t>
            </a:r>
            <a:r>
              <a:rPr lang="en-US" altLang="en-US" sz="2800" dirty="0" err="1">
                <a:latin typeface="Calibri" panose="020F0502020204030204" pitchFamily="34" charset="0"/>
              </a:rPr>
              <a:t>ke</a:t>
            </a:r>
            <a:r>
              <a:rPr lang="en-US" altLang="en-US" sz="2800" dirty="0">
                <a:latin typeface="Calibri" panose="020F0502020204030204" pitchFamily="34" charset="0"/>
              </a:rPr>
              <a:t> </a:t>
            </a:r>
            <a:r>
              <a:rPr lang="en-US" altLang="en-US" sz="2800" dirty="0" err="1">
                <a:latin typeface="Calibri" panose="020F0502020204030204" pitchFamily="34" charset="0"/>
              </a:rPr>
              <a:t>dalam</a:t>
            </a:r>
            <a:r>
              <a:rPr lang="en-US" altLang="en-US" sz="2800" dirty="0">
                <a:latin typeface="Calibri" panose="020F0502020204030204" pitchFamily="34" charset="0"/>
              </a:rPr>
              <a:t> </a:t>
            </a:r>
            <a:r>
              <a:rPr lang="en-US" altLang="en-US" sz="2800" dirty="0" err="1">
                <a:latin typeface="Calibri" panose="020F0502020204030204" pitchFamily="34" charset="0"/>
              </a:rPr>
              <a:t>sitoplasma</a:t>
            </a:r>
            <a:r>
              <a:rPr lang="en-US" altLang="en-US" sz="2800" dirty="0">
                <a:latin typeface="Calibri" panose="020F0502020204030204" pitchFamily="34" charset="0"/>
              </a:rPr>
              <a:t> &amp; </a:t>
            </a:r>
            <a:r>
              <a:rPr lang="en-US" altLang="en-US" sz="2800" dirty="0" err="1">
                <a:latin typeface="Calibri" panose="020F0502020204030204" pitchFamily="34" charset="0"/>
              </a:rPr>
              <a:t>bermodifikasi</a:t>
            </a:r>
            <a:r>
              <a:rPr lang="en-US" altLang="en-US" sz="2800" dirty="0">
                <a:latin typeface="Calibri" panose="020F0502020204030204" pitchFamily="34" charset="0"/>
              </a:rPr>
              <a:t> </a:t>
            </a:r>
            <a:r>
              <a:rPr lang="en-US" altLang="en-US" sz="2800" dirty="0" err="1">
                <a:latin typeface="Calibri" panose="020F0502020204030204" pitchFamily="34" charset="0"/>
              </a:rPr>
              <a:t>membentuk</a:t>
            </a:r>
            <a:r>
              <a:rPr lang="en-US" altLang="en-US" sz="2800" dirty="0">
                <a:latin typeface="Calibri" panose="020F0502020204030204" pitchFamily="34" charset="0"/>
              </a:rPr>
              <a:t> </a:t>
            </a:r>
            <a:r>
              <a:rPr lang="en-US" altLang="en-US" sz="2800" dirty="0" err="1">
                <a:latin typeface="Calibri" panose="020F0502020204030204" pitchFamily="34" charset="0"/>
              </a:rPr>
              <a:t>organel</a:t>
            </a:r>
            <a:r>
              <a:rPr lang="en-US" altLang="en-US" sz="2800" dirty="0">
                <a:latin typeface="Calibri" panose="020F0502020204030204" pitchFamily="34" charset="0"/>
              </a:rPr>
              <a:t>.</a:t>
            </a:r>
          </a:p>
        </p:txBody>
      </p:sp>
    </p:spTree>
    <p:extLst>
      <p:ext uri="{BB962C8B-B14F-4D97-AF65-F5344CB8AC3E}">
        <p14:creationId xmlns:p14="http://schemas.microsoft.com/office/powerpoint/2010/main" val="325052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SCN2296"/>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l="1563" t="14583" b="18750"/>
          <a:stretch>
            <a:fillRect/>
          </a:stretch>
        </p:blipFill>
        <p:spPr bwMode="auto">
          <a:xfrm>
            <a:off x="1828800" y="6858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4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1524000" y="0"/>
            <a:ext cx="9144000" cy="6858000"/>
          </a:xfrm>
        </p:spPr>
        <p:txBody>
          <a:bodyPr>
            <a:normAutofit fontScale="90000"/>
          </a:bodyPr>
          <a:lstStyle/>
          <a:p>
            <a:pPr algn="l" eaLnBrk="1" hangingPunct="1">
              <a:buFont typeface="Symbol" panose="05050102010706020507" pitchFamily="18" charset="2"/>
              <a:buNone/>
            </a:pPr>
            <a:br>
              <a:rPr lang="en-US" altLang="en-US" sz="2400" dirty="0">
                <a:latin typeface="Comic Sans MS" panose="030F0702030302020204" pitchFamily="66" charset="0"/>
              </a:rPr>
            </a:br>
            <a:br>
              <a:rPr lang="en-US" altLang="en-US" sz="2400" dirty="0">
                <a:latin typeface="Comic Sans MS" panose="030F0702030302020204" pitchFamily="66" charset="0"/>
              </a:rPr>
            </a:br>
            <a:br>
              <a:rPr lang="id-ID" altLang="en-US" sz="2400" dirty="0">
                <a:latin typeface="Comic Sans MS" panose="030F0702030302020204" pitchFamily="66" charset="0"/>
              </a:rPr>
            </a:br>
            <a:r>
              <a:rPr lang="en-US" altLang="en-US" sz="2400" dirty="0">
                <a:latin typeface="Comic Sans MS" panose="030F0702030302020204" pitchFamily="66" charset="0"/>
                <a:sym typeface="Symbol" panose="05050102010706020507" pitchFamily="18" charset="2"/>
              </a:rPr>
              <a:t></a:t>
            </a:r>
            <a:r>
              <a:rPr lang="en-US" altLang="en-US" sz="2400" dirty="0">
                <a:latin typeface="Comic Sans MS" panose="030F0702030302020204" pitchFamily="66" charset="0"/>
              </a:rPr>
              <a:t>  </a:t>
            </a:r>
            <a:r>
              <a:rPr lang="en-US" altLang="en-US" sz="2800" dirty="0">
                <a:latin typeface="Calibri" panose="020F0502020204030204" pitchFamily="34" charset="0"/>
              </a:rPr>
              <a:t>Lipid </a:t>
            </a:r>
            <a:r>
              <a:rPr lang="en-US" altLang="en-US" sz="2800" dirty="0" err="1">
                <a:latin typeface="Calibri" panose="020F0502020204030204" pitchFamily="34" charset="0"/>
              </a:rPr>
              <a:t>membran</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a:latin typeface="Calibri" panose="020F0502020204030204" pitchFamily="34" charset="0"/>
                <a:sym typeface="Symbol" panose="05050102010706020507" pitchFamily="18" charset="2"/>
              </a:rPr>
              <a:t></a:t>
            </a:r>
            <a:r>
              <a:rPr lang="en-US" altLang="en-US" sz="2800" dirty="0">
                <a:latin typeface="Calibri" panose="020F0502020204030204" pitchFamily="34" charset="0"/>
              </a:rPr>
              <a:t>  </a:t>
            </a:r>
            <a:r>
              <a:rPr lang="en-US" altLang="en-US" sz="2800" dirty="0" err="1">
                <a:latin typeface="Calibri" panose="020F0502020204030204" pitchFamily="34" charset="0"/>
              </a:rPr>
              <a:t>Fosfolipid</a:t>
            </a:r>
            <a:r>
              <a:rPr lang="en-US" altLang="en-US" sz="2800" dirty="0">
                <a:latin typeface="Calibri" panose="020F0502020204030204" pitchFamily="34" charset="0"/>
              </a:rPr>
              <a:t> (bag. </a:t>
            </a:r>
            <a:r>
              <a:rPr lang="en-US" altLang="en-US" sz="2800" dirty="0" err="1">
                <a:latin typeface="Calibri" panose="020F0502020204030204" pitchFamily="34" charset="0"/>
              </a:rPr>
              <a:t>terbesar</a:t>
            </a:r>
            <a:r>
              <a:rPr lang="en-US" altLang="en-US" sz="2800" dirty="0">
                <a:latin typeface="Calibri" panose="020F0502020204030204" pitchFamily="34" charset="0"/>
              </a:rPr>
              <a:t>)</a:t>
            </a:r>
            <a:br>
              <a:rPr lang="en-US" altLang="en-US" sz="2800" dirty="0">
                <a:latin typeface="Calibri" panose="020F0502020204030204" pitchFamily="34" charset="0"/>
              </a:rPr>
            </a:br>
            <a:r>
              <a:rPr lang="en-US" altLang="en-US" sz="2800" dirty="0">
                <a:latin typeface="Calibri" panose="020F0502020204030204" pitchFamily="34" charset="0"/>
              </a:rPr>
              <a:t> </a:t>
            </a:r>
            <a:r>
              <a:rPr lang="id-ID" altLang="en-US" sz="2800" dirty="0">
                <a:latin typeface="Calibri" panose="020F0502020204030204" pitchFamily="34" charset="0"/>
              </a:rPr>
              <a:t>   </a:t>
            </a:r>
            <a:r>
              <a:rPr lang="en-US" altLang="en-US" sz="2800" dirty="0" err="1">
                <a:latin typeface="Calibri" panose="020F0502020204030204" pitchFamily="34" charset="0"/>
              </a:rPr>
              <a:t>bersifat</a:t>
            </a:r>
            <a:r>
              <a:rPr lang="en-US" altLang="en-US" sz="2800" dirty="0">
                <a:latin typeface="Calibri" panose="020F0502020204030204" pitchFamily="34" charset="0"/>
              </a:rPr>
              <a:t> </a:t>
            </a:r>
            <a:r>
              <a:rPr lang="en-US" altLang="en-US" sz="2800" dirty="0" err="1">
                <a:latin typeface="Calibri" panose="020F0502020204030204" pitchFamily="34" charset="0"/>
              </a:rPr>
              <a:t>amfifatik</a:t>
            </a:r>
            <a:r>
              <a:rPr lang="en-US" altLang="en-US" sz="2800" dirty="0">
                <a:latin typeface="Calibri" panose="020F0502020204030204" pitchFamily="34" charset="0"/>
              </a:rPr>
              <a:t> </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mempunyai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bagian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hidrofobik</a:t>
            </a:r>
            <a:r>
              <a:rPr lang="en-US" altLang="en-US" sz="2800" dirty="0">
                <a:latin typeface="Calibri" panose="020F0502020204030204" pitchFamily="34" charset="0"/>
                <a:sym typeface="Symbol" panose="05050102010706020507" pitchFamily="18" charset="2"/>
              </a:rPr>
              <a:t> </a:t>
            </a:r>
            <a:r>
              <a:rPr lang="id-ID" altLang="en-US" sz="2800" dirty="0">
                <a:latin typeface="Calibri" panose="020F0502020204030204" pitchFamily="34" charset="0"/>
                <a:sym typeface="Symbol" panose="05050102010706020507" pitchFamily="18" charset="2"/>
              </a:rPr>
              <a:t> </a:t>
            </a:r>
            <a:br>
              <a:rPr lang="id-ID" altLang="en-US" sz="2800" dirty="0">
                <a:latin typeface="Calibri" panose="020F0502020204030204" pitchFamily="34" charset="0"/>
                <a:sym typeface="Symbol" panose="05050102010706020507" pitchFamily="18" charset="2"/>
              </a:rPr>
            </a:br>
            <a:r>
              <a:rPr lang="id-ID" altLang="en-US" sz="2800" dirty="0">
                <a:latin typeface="Calibri" panose="020F0502020204030204" pitchFamily="34" charset="0"/>
                <a:sym typeface="Symbol" panose="05050102010706020507" pitchFamily="18" charset="2"/>
              </a:rPr>
              <a:t>    </a:t>
            </a:r>
            <a:r>
              <a:rPr lang="en-US" altLang="en-US" sz="2800" dirty="0">
                <a:latin typeface="Calibri" panose="020F0502020204030204" pitchFamily="34" charset="0"/>
                <a:sym typeface="Symbol" panose="05050102010706020507" pitchFamily="18" charset="2"/>
              </a:rPr>
              <a:t>&amp; </a:t>
            </a:r>
            <a:r>
              <a:rPr lang="en-US" altLang="en-US" sz="2800" dirty="0" err="1">
                <a:latin typeface="Calibri" panose="020F0502020204030204" pitchFamily="34" charset="0"/>
                <a:sym typeface="Symbol" panose="05050102010706020507" pitchFamily="18" charset="2"/>
              </a:rPr>
              <a:t>hidrofilik</a:t>
            </a: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membentuk</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misel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dalam</a:t>
            </a:r>
            <a:r>
              <a:rPr lang="en-US" altLang="en-US" sz="2800" dirty="0">
                <a:latin typeface="Calibri" panose="020F0502020204030204" pitchFamily="34" charset="0"/>
                <a:sym typeface="Symbol" panose="05050102010706020507" pitchFamily="18" charset="2"/>
              </a:rPr>
              <a:t> air/</a:t>
            </a:r>
            <a:r>
              <a:rPr lang="en-US" altLang="en-US" sz="2800" dirty="0" err="1">
                <a:latin typeface="Calibri" panose="020F0502020204030204" pitchFamily="34" charset="0"/>
                <a:sym typeface="Symbol" panose="05050102010706020507" pitchFamily="18" charset="2"/>
              </a:rPr>
              <a:t>larutan</a:t>
            </a:r>
            <a:r>
              <a:rPr lang="en-US" altLang="en-US" sz="2800" dirty="0">
                <a:latin typeface="Calibri" panose="020F0502020204030204" pitchFamily="34" charset="0"/>
                <a:sym typeface="Symbol" panose="05050102010706020507" pitchFamily="18" charset="2"/>
              </a:rPr>
              <a:t>.</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a:t>
            </a:r>
            <a:r>
              <a:rPr lang="id-ID" altLang="en-US" sz="2800" dirty="0">
                <a:latin typeface="Calibri" panose="020F0502020204030204" pitchFamily="34" charset="0"/>
                <a:sym typeface="Symbol" panose="05050102010706020507" pitchFamily="18" charset="2"/>
              </a:rPr>
              <a:t> </a:t>
            </a:r>
            <a:r>
              <a:rPr lang="en-US" altLang="en-US" sz="2800" dirty="0">
                <a:latin typeface="Calibri" panose="020F0502020204030204" pitchFamily="34" charset="0"/>
                <a:sym typeface="Symbol" panose="05050102010706020507" pitchFamily="18" charset="2"/>
              </a:rPr>
              <a:t>Protein </a:t>
            </a:r>
            <a:r>
              <a:rPr lang="en-US" altLang="en-US" sz="2800" dirty="0" err="1">
                <a:latin typeface="Calibri" panose="020F0502020204030204" pitchFamily="34" charset="0"/>
                <a:sym typeface="Symbol" panose="05050102010706020507" pitchFamily="18" charset="2"/>
              </a:rPr>
              <a:t>membran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sel</a:t>
            </a: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intrinsik</a:t>
            </a:r>
            <a:r>
              <a:rPr lang="en-US" altLang="en-US" sz="2800" dirty="0">
                <a:latin typeface="Calibri" panose="020F0502020204030204" pitchFamily="34" charset="0"/>
                <a:sym typeface="Symbol" panose="05050102010706020507" pitchFamily="18" charset="2"/>
              </a:rPr>
              <a:t> /integral</a:t>
            </a: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a:t>
            </a:r>
            <a:r>
              <a:rPr lang="id-ID"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extrinsik</a:t>
            </a:r>
            <a:r>
              <a:rPr lang="en-US" altLang="en-US" sz="2800" dirty="0">
                <a:latin typeface="Calibri" panose="020F0502020204030204" pitchFamily="34" charset="0"/>
                <a:sym typeface="Symbol" panose="05050102010706020507" pitchFamily="18" charset="2"/>
              </a:rPr>
              <a:t>/peripheral</a:t>
            </a: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fungsi</a:t>
            </a:r>
            <a:r>
              <a:rPr lang="en-US" altLang="en-US" sz="2800" dirty="0">
                <a:latin typeface="Calibri" panose="020F0502020204030204" pitchFamily="34" charset="0"/>
                <a:sym typeface="Symbol" panose="05050102010706020507" pitchFamily="18" charset="2"/>
              </a:rPr>
              <a:t> protein </a:t>
            </a:r>
            <a:r>
              <a:rPr lang="en-US" altLang="en-US" sz="2800" dirty="0" err="1">
                <a:latin typeface="Calibri" panose="020F0502020204030204" pitchFamily="34" charset="0"/>
                <a:sym typeface="Symbol" panose="05050102010706020507" pitchFamily="18" charset="2"/>
              </a:rPr>
              <a:t>membran</a:t>
            </a:r>
            <a:r>
              <a:rPr lang="en-US" altLang="en-US" sz="2800" dirty="0">
                <a:latin typeface="Calibri" panose="020F0502020204030204" pitchFamily="34" charset="0"/>
                <a:sym typeface="Symbol" panose="05050102010706020507" pitchFamily="18" charset="2"/>
              </a:rPr>
              <a:t> : </a:t>
            </a: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komponen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struktural</a:t>
            </a: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saluran</a:t>
            </a:r>
            <a:r>
              <a:rPr lang="en-US" altLang="en-US" sz="2800" dirty="0">
                <a:latin typeface="Calibri" panose="020F0502020204030204" pitchFamily="34" charset="0"/>
                <a:sym typeface="Symbol" panose="05050102010706020507" pitchFamily="18" charset="2"/>
              </a:rPr>
              <a:t>/channel/</a:t>
            </a:r>
            <a:r>
              <a:rPr lang="en-US" altLang="en-US" sz="2800" dirty="0" err="1">
                <a:latin typeface="Calibri" panose="020F0502020204030204" pitchFamily="34" charset="0"/>
                <a:sym typeface="Symbol" panose="05050102010706020507" pitchFamily="18" charset="2"/>
              </a:rPr>
              <a:t>pori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melewatkan</a:t>
            </a:r>
            <a:r>
              <a:rPr lang="en-US" altLang="en-US" sz="2800" dirty="0">
                <a:latin typeface="Calibri" panose="020F0502020204030204" pitchFamily="34" charset="0"/>
                <a:sym typeface="Symbol" panose="05050102010706020507" pitchFamily="18" charset="2"/>
              </a:rPr>
              <a:t> ion &amp; </a:t>
            </a:r>
            <a:r>
              <a:rPr lang="en-US" altLang="en-US" sz="2800" dirty="0" err="1">
                <a:latin typeface="Calibri" panose="020F0502020204030204" pitchFamily="34" charset="0"/>
                <a:sym typeface="Symbol" panose="05050102010706020507" pitchFamily="18" charset="2"/>
              </a:rPr>
              <a:t>molekul</a:t>
            </a:r>
            <a:r>
              <a:rPr lang="en-US" altLang="en-US" sz="2800" dirty="0">
                <a:latin typeface="Calibri" panose="020F0502020204030204" pitchFamily="34" charset="0"/>
                <a:sym typeface="Symbol" panose="05050102010706020507" pitchFamily="18" charset="2"/>
              </a:rPr>
              <a:t>).</a:t>
            </a: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enzim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kofaktor</a:t>
            </a: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reseptor</a:t>
            </a: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 marker (</a:t>
            </a:r>
            <a:r>
              <a:rPr lang="en-US" altLang="en-US" sz="2800" dirty="0" err="1">
                <a:latin typeface="Calibri" panose="020F0502020204030204" pitchFamily="34" charset="0"/>
                <a:sym typeface="Symbol" panose="05050102010706020507" pitchFamily="18" charset="2"/>
              </a:rPr>
              <a:t>penanda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genetik</a:t>
            </a:r>
            <a:r>
              <a:rPr lang="id-ID" altLang="en-US" sz="2800" dirty="0">
                <a:latin typeface="Calibri" panose="020F0502020204030204" pitchFamily="34" charset="0"/>
                <a:sym typeface="Symbol" panose="05050102010706020507" pitchFamily="18" charset="2"/>
              </a:rPr>
              <a:t>, dll.</a:t>
            </a:r>
            <a:br>
              <a:rPr lang="id-ID"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a:t>
            </a: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a:t>
            </a:r>
            <a:r>
              <a:rPr lang="id-ID"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Karbohidrat</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terikat</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pada</a:t>
            </a:r>
            <a:r>
              <a:rPr lang="en-US" altLang="en-US" sz="2800" dirty="0">
                <a:latin typeface="Calibri" panose="020F0502020204030204" pitchFamily="34" charset="0"/>
                <a:sym typeface="Symbol" panose="05050102010706020507" pitchFamily="18" charset="2"/>
              </a:rPr>
              <a:t> lipid &amp; protein di </a:t>
            </a:r>
            <a:br>
              <a:rPr lang="id-ID" altLang="en-US" sz="2800" dirty="0">
                <a:latin typeface="Calibri" panose="020F0502020204030204" pitchFamily="34" charset="0"/>
                <a:sym typeface="Symbol" panose="05050102010706020507" pitchFamily="18" charset="2"/>
              </a:rPr>
            </a:br>
            <a:r>
              <a:rPr lang="id-ID"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permukaan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luar</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membran</a:t>
            </a:r>
            <a:r>
              <a:rPr lang="en-US" altLang="en-US" sz="2800" dirty="0">
                <a:latin typeface="Calibri" panose="020F0502020204030204" pitchFamily="34" charset="0"/>
                <a:sym typeface="Symbol" panose="05050102010706020507" pitchFamily="18" charset="2"/>
              </a:rPr>
              <a:t> sel</a:t>
            </a:r>
            <a:r>
              <a:rPr lang="en-US" altLang="en-US" sz="3200" dirty="0">
                <a:latin typeface="Calibri" panose="020F0502020204030204" pitchFamily="34" charset="0"/>
                <a:sym typeface="Symbol" panose="05050102010706020507" pitchFamily="18" charset="2"/>
              </a:rPr>
              <a:t>.</a:t>
            </a:r>
            <a:br>
              <a:rPr lang="en-US" altLang="en-US" sz="3200" dirty="0">
                <a:latin typeface="Calibri" panose="020F0502020204030204" pitchFamily="34" charset="0"/>
                <a:sym typeface="Symbol" panose="05050102010706020507" pitchFamily="18" charset="2"/>
              </a:rPr>
            </a:br>
            <a:br>
              <a:rPr lang="en-US" altLang="en-US" sz="3200" dirty="0">
                <a:latin typeface="Comic Sans MS" panose="030F0702030302020204" pitchFamily="66" charset="0"/>
                <a:sym typeface="Symbol" panose="05050102010706020507" pitchFamily="18" charset="2"/>
              </a:rPr>
            </a:br>
            <a:endParaRPr lang="en-US" altLang="en-US" sz="3200" dirty="0">
              <a:latin typeface="Comic Sans MS" panose="030F0702030302020204" pitchFamily="66" charset="0"/>
              <a:sym typeface="Symbol" panose="05050102010706020507" pitchFamily="18" charset="2"/>
            </a:endParaRPr>
          </a:p>
        </p:txBody>
      </p:sp>
    </p:spTree>
    <p:extLst>
      <p:ext uri="{BB962C8B-B14F-4D97-AF65-F5344CB8AC3E}">
        <p14:creationId xmlns:p14="http://schemas.microsoft.com/office/powerpoint/2010/main" val="280364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SCN2297"/>
          <p:cNvPicPr>
            <a:picLocks noChangeAspect="1" noChangeArrowheads="1"/>
          </p:cNvPicPr>
          <p:nvPr/>
        </p:nvPicPr>
        <p:blipFill>
          <a:blip r:embed="rId3">
            <a:lum bright="26000" contrast="38000"/>
            <a:extLst>
              <a:ext uri="{28A0092B-C50C-407E-A947-70E740481C1C}">
                <a14:useLocalDpi xmlns:a14="http://schemas.microsoft.com/office/drawing/2010/main" val="0"/>
              </a:ext>
            </a:extLst>
          </a:blip>
          <a:srcRect l="15649" t="5118" r="17200" b="16634"/>
          <a:stretch>
            <a:fillRect/>
          </a:stretch>
        </p:blipFill>
        <p:spPr bwMode="auto">
          <a:xfrm>
            <a:off x="2670175" y="455613"/>
            <a:ext cx="66246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91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1524000" y="0"/>
            <a:ext cx="9372600" cy="6858000"/>
          </a:xfrm>
        </p:spPr>
        <p:txBody>
          <a:bodyPr/>
          <a:lstStyle/>
          <a:p>
            <a:pPr algn="l" eaLnBrk="1" hangingPunct="1"/>
            <a:r>
              <a:rPr lang="en-US" altLang="en-US" sz="2800" dirty="0" err="1">
                <a:latin typeface="Calibri" panose="020F0502020204030204" pitchFamily="34" charset="0"/>
              </a:rPr>
              <a:t>Organel</a:t>
            </a:r>
            <a:r>
              <a:rPr lang="en-US" altLang="en-US" sz="2800" dirty="0">
                <a:latin typeface="Calibri" panose="020F0502020204030204" pitchFamily="34" charset="0"/>
              </a:rPr>
              <a:t> yang </a:t>
            </a:r>
            <a:r>
              <a:rPr lang="en-US" altLang="en-US" sz="2800" dirty="0" err="1">
                <a:latin typeface="Calibri" panose="020F0502020204030204" pitchFamily="34" charset="0"/>
              </a:rPr>
              <a:t>dibentuk</a:t>
            </a:r>
            <a:r>
              <a:rPr lang="en-US" altLang="en-US" sz="2800" dirty="0">
                <a:latin typeface="Calibri" panose="020F0502020204030204" pitchFamily="34" charset="0"/>
              </a:rPr>
              <a:t> </a:t>
            </a:r>
            <a:r>
              <a:rPr lang="en-US" altLang="en-US" sz="2800" dirty="0" err="1">
                <a:latin typeface="Calibri" panose="020F0502020204030204" pitchFamily="34" charset="0"/>
              </a:rPr>
              <a:t>dari</a:t>
            </a:r>
            <a:r>
              <a:rPr lang="en-US" altLang="en-US" sz="2800" dirty="0">
                <a:latin typeface="Calibri" panose="020F0502020204030204" pitchFamily="34" charset="0"/>
              </a:rPr>
              <a:t> </a:t>
            </a:r>
            <a:r>
              <a:rPr lang="en-US" altLang="en-US" sz="2800" dirty="0" err="1">
                <a:latin typeface="Calibri" panose="020F0502020204030204" pitchFamily="34" charset="0"/>
              </a:rPr>
              <a:t>sistem</a:t>
            </a:r>
            <a:r>
              <a:rPr lang="en-US" altLang="en-US" sz="2800" dirty="0">
                <a:latin typeface="Calibri" panose="020F0502020204030204" pitchFamily="34" charset="0"/>
              </a:rPr>
              <a:t> </a:t>
            </a:r>
            <a:r>
              <a:rPr lang="en-US" altLang="en-US" sz="2800" dirty="0" err="1">
                <a:latin typeface="Calibri" panose="020F0502020204030204" pitchFamily="34" charset="0"/>
              </a:rPr>
              <a:t>membran</a:t>
            </a:r>
            <a:r>
              <a:rPr lang="en-US" altLang="en-US" sz="2800" dirty="0">
                <a:latin typeface="Calibri" panose="020F0502020204030204" pitchFamily="34" charset="0"/>
              </a:rPr>
              <a:t> :</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a:latin typeface="Calibri" panose="020F0502020204030204" pitchFamily="34" charset="0"/>
              </a:rPr>
              <a:t>1. </a:t>
            </a:r>
            <a:r>
              <a:rPr lang="en-US" altLang="en-US" sz="2800" dirty="0" err="1">
                <a:latin typeface="Calibri" panose="020F0502020204030204" pitchFamily="34" charset="0"/>
              </a:rPr>
              <a:t>Nukleus</a:t>
            </a:r>
            <a:br>
              <a:rPr lang="en-US" altLang="en-US" sz="2800" dirty="0">
                <a:latin typeface="Calibri" panose="020F0502020204030204" pitchFamily="34" charset="0"/>
              </a:rPr>
            </a:br>
            <a:r>
              <a:rPr lang="en-US" altLang="en-US" sz="2800" dirty="0">
                <a:latin typeface="Calibri" panose="020F0502020204030204" pitchFamily="34" charset="0"/>
              </a:rPr>
              <a:t>- </a:t>
            </a:r>
            <a:r>
              <a:rPr lang="en-US" altLang="en-US" sz="2800" dirty="0" err="1">
                <a:latin typeface="Calibri" panose="020F0502020204030204" pitchFamily="34" charset="0"/>
              </a:rPr>
              <a:t>organel</a:t>
            </a:r>
            <a:r>
              <a:rPr lang="en-US" altLang="en-US" sz="2800" dirty="0">
                <a:latin typeface="Calibri" panose="020F0502020204030204" pitchFamily="34" charset="0"/>
              </a:rPr>
              <a:t> </a:t>
            </a:r>
            <a:r>
              <a:rPr lang="en-US" altLang="en-US" sz="2800" dirty="0" err="1">
                <a:latin typeface="Calibri" panose="020F0502020204030204" pitchFamily="34" charset="0"/>
              </a:rPr>
              <a:t>mempunyai</a:t>
            </a:r>
            <a:r>
              <a:rPr lang="en-US" altLang="en-US" sz="2800" dirty="0">
                <a:latin typeface="Calibri" panose="020F0502020204030204" pitchFamily="34" charset="0"/>
              </a:rPr>
              <a:t> </a:t>
            </a:r>
            <a:r>
              <a:rPr lang="en-US" altLang="en-US" sz="2800" dirty="0" err="1">
                <a:latin typeface="Calibri" panose="020F0502020204030204" pitchFamily="34" charset="0"/>
              </a:rPr>
              <a:t>ukuran</a:t>
            </a:r>
            <a:r>
              <a:rPr lang="en-US" altLang="en-US" sz="2800" dirty="0">
                <a:latin typeface="Calibri" panose="020F0502020204030204" pitchFamily="34" charset="0"/>
              </a:rPr>
              <a:t> paling </a:t>
            </a:r>
            <a:r>
              <a:rPr lang="en-US" altLang="en-US" sz="2800" dirty="0" err="1">
                <a:latin typeface="Calibri" panose="020F0502020204030204" pitchFamily="34" charset="0"/>
              </a:rPr>
              <a:t>besar</a:t>
            </a:r>
            <a:r>
              <a:rPr lang="en-US" altLang="en-US" sz="2800" dirty="0">
                <a:latin typeface="Calibri" panose="020F0502020204030204" pitchFamily="34" charset="0"/>
              </a:rPr>
              <a:t>.</a:t>
            </a:r>
            <a:br>
              <a:rPr lang="en-US" altLang="en-US" sz="2800" dirty="0">
                <a:latin typeface="Calibri" panose="020F0502020204030204" pitchFamily="34" charset="0"/>
              </a:rPr>
            </a:br>
            <a:r>
              <a:rPr lang="en-US" altLang="en-US" sz="2800" dirty="0">
                <a:latin typeface="Calibri" panose="020F0502020204030204" pitchFamily="34" charset="0"/>
              </a:rPr>
              <a:t>- </a:t>
            </a:r>
            <a:r>
              <a:rPr lang="en-US" altLang="en-US" sz="2800" dirty="0" err="1">
                <a:latin typeface="Calibri" panose="020F0502020204030204" pitchFamily="34" charset="0"/>
              </a:rPr>
              <a:t>terdiri</a:t>
            </a:r>
            <a:r>
              <a:rPr lang="en-US" altLang="en-US" sz="2800" dirty="0">
                <a:latin typeface="Calibri" panose="020F0502020204030204" pitchFamily="34" charset="0"/>
              </a:rPr>
              <a:t> </a:t>
            </a:r>
            <a:r>
              <a:rPr lang="en-US" altLang="en-US" sz="2800" dirty="0" err="1">
                <a:latin typeface="Calibri" panose="020F0502020204030204" pitchFamily="34" charset="0"/>
              </a:rPr>
              <a:t>dari</a:t>
            </a:r>
            <a:r>
              <a:rPr lang="en-US" altLang="en-US" sz="2800" dirty="0">
                <a:latin typeface="Calibri" panose="020F0502020204030204" pitchFamily="34" charset="0"/>
              </a:rPr>
              <a:t> 2 lapis </a:t>
            </a:r>
            <a:r>
              <a:rPr lang="en-US" altLang="en-US" sz="2800" dirty="0" err="1">
                <a:latin typeface="Calibri" panose="020F0502020204030204" pitchFamily="34" charset="0"/>
              </a:rPr>
              <a:t>membran</a:t>
            </a:r>
            <a:r>
              <a:rPr lang="en-US" altLang="en-US" sz="2800" dirty="0">
                <a:latin typeface="Calibri" panose="020F0502020204030204" pitchFamily="34" charset="0"/>
              </a:rPr>
              <a:t> : </a:t>
            </a:r>
            <a:r>
              <a:rPr lang="en-US" altLang="en-US" sz="2800" dirty="0" err="1">
                <a:latin typeface="Calibri" panose="020F0502020204030204" pitchFamily="34" charset="0"/>
              </a:rPr>
              <a:t>membran</a:t>
            </a:r>
            <a:r>
              <a:rPr lang="en-US" altLang="en-US" sz="2800" dirty="0">
                <a:latin typeface="Calibri" panose="020F0502020204030204" pitchFamily="34" charset="0"/>
              </a:rPr>
              <a:t> </a:t>
            </a:r>
            <a:r>
              <a:rPr lang="en-US" altLang="en-US" sz="2800" dirty="0" err="1">
                <a:latin typeface="Calibri" panose="020F0502020204030204" pitchFamily="34" charset="0"/>
              </a:rPr>
              <a:t>luar</a:t>
            </a:r>
            <a:r>
              <a:rPr lang="en-US" altLang="en-US" sz="2800" dirty="0">
                <a:latin typeface="Calibri" panose="020F0502020204030204" pitchFamily="34" charset="0"/>
              </a:rPr>
              <a:t> &amp;  </a:t>
            </a:r>
            <a:br>
              <a:rPr lang="en-US" altLang="en-US" sz="2800" dirty="0">
                <a:latin typeface="Calibri" panose="020F0502020204030204" pitchFamily="34" charset="0"/>
              </a:rPr>
            </a:br>
            <a:r>
              <a:rPr lang="en-US" altLang="en-US" sz="2800" dirty="0">
                <a:latin typeface="Calibri" panose="020F0502020204030204" pitchFamily="34" charset="0"/>
              </a:rPr>
              <a:t>   </a:t>
            </a:r>
            <a:r>
              <a:rPr lang="en-US" altLang="en-US" sz="2800" dirty="0" err="1">
                <a:latin typeface="Calibri" panose="020F0502020204030204" pitchFamily="34" charset="0"/>
              </a:rPr>
              <a:t>membran</a:t>
            </a:r>
            <a:r>
              <a:rPr lang="en-US" altLang="en-US" sz="2800" dirty="0">
                <a:latin typeface="Calibri" panose="020F0502020204030204" pitchFamily="34" charset="0"/>
              </a:rPr>
              <a:t> </a:t>
            </a:r>
            <a:r>
              <a:rPr lang="en-US" altLang="en-US" sz="2800" dirty="0" err="1">
                <a:latin typeface="Calibri" panose="020F0502020204030204" pitchFamily="34" charset="0"/>
              </a:rPr>
              <a:t>dalam</a:t>
            </a:r>
            <a:r>
              <a:rPr lang="en-US" altLang="en-US" sz="2800" dirty="0">
                <a:latin typeface="Calibri" panose="020F0502020204030204" pitchFamily="34" charset="0"/>
              </a:rPr>
              <a:t> </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membentuk</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porus</a:t>
            </a:r>
            <a:r>
              <a:rPr lang="en-US" altLang="en-US" sz="2800" dirty="0">
                <a:latin typeface="Calibri" panose="020F0502020204030204" pitchFamily="34" charset="0"/>
                <a:sym typeface="Symbol" panose="05050102010706020507" pitchFamily="18" charset="2"/>
              </a:rPr>
              <a:t>.</a:t>
            </a:r>
            <a:br>
              <a:rPr lang="en-US" altLang="en-US" sz="2800" dirty="0">
                <a:latin typeface="Calibri" panose="020F0502020204030204" pitchFamily="34" charset="0"/>
              </a:rPr>
            </a:br>
            <a:r>
              <a:rPr lang="en-US" altLang="en-US" sz="2800" dirty="0">
                <a:latin typeface="Calibri" panose="020F0502020204030204" pitchFamily="34" charset="0"/>
              </a:rPr>
              <a:t>- </a:t>
            </a:r>
            <a:r>
              <a:rPr lang="id-ID" altLang="en-US" sz="2800" dirty="0">
                <a:latin typeface="Calibri" panose="020F0502020204030204" pitchFamily="34" charset="0"/>
              </a:rPr>
              <a:t>d</a:t>
            </a:r>
            <a:r>
              <a:rPr lang="en-US" altLang="en-US" sz="2800" dirty="0" err="1">
                <a:latin typeface="Calibri" panose="020F0502020204030204" pitchFamily="34" charset="0"/>
              </a:rPr>
              <a:t>i</a:t>
            </a:r>
            <a:r>
              <a:rPr lang="en-US" altLang="en-US" sz="2800" dirty="0">
                <a:latin typeface="Calibri" panose="020F0502020204030204" pitchFamily="34" charset="0"/>
              </a:rPr>
              <a:t> </a:t>
            </a:r>
            <a:r>
              <a:rPr lang="en-US" altLang="en-US" sz="2800" dirty="0" err="1">
                <a:latin typeface="Calibri" panose="020F0502020204030204" pitchFamily="34" charset="0"/>
              </a:rPr>
              <a:t>dalam</a:t>
            </a:r>
            <a:r>
              <a:rPr lang="en-US" altLang="en-US" sz="2800" dirty="0">
                <a:latin typeface="Calibri" panose="020F0502020204030204" pitchFamily="34" charset="0"/>
              </a:rPr>
              <a:t> </a:t>
            </a:r>
            <a:r>
              <a:rPr lang="en-US" altLang="en-US" sz="2800" dirty="0" err="1">
                <a:latin typeface="Calibri" panose="020F0502020204030204" pitchFamily="34" charset="0"/>
              </a:rPr>
              <a:t>nukleus</a:t>
            </a:r>
            <a:r>
              <a:rPr lang="en-US" altLang="en-US" sz="2800" dirty="0">
                <a:latin typeface="Calibri" panose="020F0502020204030204" pitchFamily="34" charset="0"/>
              </a:rPr>
              <a:t> </a:t>
            </a:r>
            <a:r>
              <a:rPr lang="en-US" altLang="en-US" sz="2800" dirty="0" err="1">
                <a:latin typeface="Calibri" panose="020F0502020204030204" pitchFamily="34" charset="0"/>
              </a:rPr>
              <a:t>terdapat</a:t>
            </a:r>
            <a:r>
              <a:rPr lang="en-US" altLang="en-US" sz="2800" dirty="0">
                <a:latin typeface="Calibri" panose="020F0502020204030204" pitchFamily="34" charset="0"/>
              </a:rPr>
              <a:t> </a:t>
            </a:r>
            <a:r>
              <a:rPr lang="en-US" altLang="en-US" sz="2800" dirty="0" err="1">
                <a:latin typeface="Calibri" panose="020F0502020204030204" pitchFamily="34" charset="0"/>
              </a:rPr>
              <a:t>materi</a:t>
            </a:r>
            <a:r>
              <a:rPr lang="en-US" altLang="en-US" sz="2800" dirty="0">
                <a:latin typeface="Calibri" panose="020F0502020204030204" pitchFamily="34" charset="0"/>
              </a:rPr>
              <a:t> </a:t>
            </a:r>
            <a:r>
              <a:rPr lang="en-US" altLang="en-US" sz="2800" dirty="0" err="1">
                <a:latin typeface="Calibri" panose="020F0502020204030204" pitchFamily="34" charset="0"/>
              </a:rPr>
              <a:t>genetik</a:t>
            </a:r>
            <a:r>
              <a:rPr lang="en-US" altLang="en-US" sz="2800" dirty="0">
                <a:latin typeface="Calibri" panose="020F0502020204030204" pitchFamily="34" charset="0"/>
              </a:rPr>
              <a:t> DNA  </a:t>
            </a:r>
            <a:br>
              <a:rPr lang="en-US" altLang="en-US" sz="2800" dirty="0">
                <a:latin typeface="Calibri" panose="020F0502020204030204" pitchFamily="34" charset="0"/>
              </a:rPr>
            </a:br>
            <a:r>
              <a:rPr lang="en-US" altLang="en-US" sz="2800" dirty="0">
                <a:latin typeface="Calibri" panose="020F0502020204030204" pitchFamily="34" charset="0"/>
              </a:rPr>
              <a:t>   yang </a:t>
            </a:r>
            <a:r>
              <a:rPr lang="en-US" altLang="en-US" sz="2800" dirty="0" err="1">
                <a:latin typeface="Calibri" panose="020F0502020204030204" pitchFamily="34" charset="0"/>
              </a:rPr>
              <a:t>berinteraksi</a:t>
            </a:r>
            <a:r>
              <a:rPr lang="en-US" altLang="en-US" sz="2800" dirty="0">
                <a:latin typeface="Calibri" panose="020F0502020204030204" pitchFamily="34" charset="0"/>
              </a:rPr>
              <a:t> </a:t>
            </a:r>
            <a:r>
              <a:rPr lang="en-US" altLang="en-US" sz="2800" dirty="0" err="1">
                <a:latin typeface="Calibri" panose="020F0502020204030204" pitchFamily="34" charset="0"/>
              </a:rPr>
              <a:t>dengan</a:t>
            </a:r>
            <a:r>
              <a:rPr lang="en-US" altLang="en-US" sz="2800" dirty="0">
                <a:latin typeface="Calibri" panose="020F0502020204030204" pitchFamily="34" charset="0"/>
              </a:rPr>
              <a:t> </a:t>
            </a:r>
            <a:r>
              <a:rPr lang="en-US" altLang="en-US" sz="2800" dirty="0" err="1">
                <a:latin typeface="Calibri" panose="020F0502020204030204" pitchFamily="34" charset="0"/>
              </a:rPr>
              <a:t>oktamer</a:t>
            </a:r>
            <a:r>
              <a:rPr lang="en-US" altLang="en-US" sz="2800" dirty="0">
                <a:latin typeface="Calibri" panose="020F0502020204030204" pitchFamily="34" charset="0"/>
              </a:rPr>
              <a:t> </a:t>
            </a:r>
            <a:r>
              <a:rPr lang="en-US" altLang="en-US" sz="2800" dirty="0" err="1">
                <a:latin typeface="Calibri" panose="020F0502020204030204" pitchFamily="34" charset="0"/>
              </a:rPr>
              <a:t>histon</a:t>
            </a:r>
            <a:r>
              <a:rPr lang="en-US" altLang="en-US" sz="2800" dirty="0">
                <a:latin typeface="Calibri" panose="020F0502020204030204" pitchFamily="34" charset="0"/>
              </a:rPr>
              <a:t> &amp; </a:t>
            </a:r>
            <a:br>
              <a:rPr lang="en-US" altLang="en-US" sz="2800" dirty="0">
                <a:latin typeface="Calibri" panose="020F0502020204030204" pitchFamily="34" charset="0"/>
              </a:rPr>
            </a:br>
            <a:r>
              <a:rPr lang="en-US" altLang="en-US" sz="2800" dirty="0">
                <a:latin typeface="Calibri" panose="020F0502020204030204" pitchFamily="34" charset="0"/>
              </a:rPr>
              <a:t>   </a:t>
            </a:r>
            <a:r>
              <a:rPr lang="en-US" altLang="en-US" sz="2800" dirty="0" err="1">
                <a:latin typeface="Calibri" panose="020F0502020204030204" pitchFamily="34" charset="0"/>
              </a:rPr>
              <a:t>terorganisasi</a:t>
            </a:r>
            <a:r>
              <a:rPr lang="en-US" altLang="en-US" sz="2800" dirty="0">
                <a:latin typeface="Calibri" panose="020F0502020204030204" pitchFamily="34" charset="0"/>
              </a:rPr>
              <a:t> </a:t>
            </a:r>
            <a:r>
              <a:rPr lang="en-US" altLang="en-US" sz="2800" dirty="0" err="1">
                <a:latin typeface="Calibri" panose="020F0502020204030204" pitchFamily="34" charset="0"/>
              </a:rPr>
              <a:t>membentuk</a:t>
            </a:r>
            <a:r>
              <a:rPr lang="en-US" altLang="en-US" sz="2800" dirty="0">
                <a:latin typeface="Calibri" panose="020F0502020204030204" pitchFamily="34" charset="0"/>
              </a:rPr>
              <a:t> </a:t>
            </a:r>
            <a:r>
              <a:rPr lang="en-US" altLang="en-US" sz="2800" dirty="0" err="1">
                <a:latin typeface="Calibri" panose="020F0502020204030204" pitchFamily="34" charset="0"/>
              </a:rPr>
              <a:t>khromatin</a:t>
            </a:r>
            <a:r>
              <a:rPr lang="en-US" altLang="en-US" sz="2800" dirty="0">
                <a:latin typeface="Calibri" panose="020F0502020204030204" pitchFamily="34" charset="0"/>
              </a:rPr>
              <a:t>. </a:t>
            </a:r>
            <a:r>
              <a:rPr lang="en-US" altLang="en-US" sz="2800" dirty="0" err="1">
                <a:latin typeface="Calibri" panose="020F0502020204030204" pitchFamily="34" charset="0"/>
              </a:rPr>
              <a:t>Khromatin</a:t>
            </a:r>
            <a:r>
              <a:rPr lang="en-US" altLang="en-US" sz="2800" dirty="0">
                <a:latin typeface="Calibri" panose="020F0502020204030204" pitchFamily="34" charset="0"/>
              </a:rPr>
              <a:t> </a:t>
            </a:r>
            <a:br>
              <a:rPr lang="en-US" altLang="en-US" sz="2800" dirty="0">
                <a:latin typeface="Calibri" panose="020F0502020204030204" pitchFamily="34" charset="0"/>
              </a:rPr>
            </a:br>
            <a:r>
              <a:rPr lang="en-US" altLang="en-US" sz="2800" dirty="0">
                <a:latin typeface="Calibri" panose="020F0502020204030204" pitchFamily="34" charset="0"/>
              </a:rPr>
              <a:t>   </a:t>
            </a:r>
            <a:r>
              <a:rPr lang="en-US" altLang="en-US" sz="2800" dirty="0" err="1">
                <a:latin typeface="Calibri" panose="020F0502020204030204" pitchFamily="34" charset="0"/>
              </a:rPr>
              <a:t>berkondensasi</a:t>
            </a:r>
            <a:r>
              <a:rPr lang="en-US" altLang="en-US" sz="2800" dirty="0">
                <a:latin typeface="Calibri" panose="020F0502020204030204" pitchFamily="34" charset="0"/>
              </a:rPr>
              <a:t> </a:t>
            </a:r>
            <a:r>
              <a:rPr lang="en-US" altLang="en-US" sz="2800" dirty="0" err="1">
                <a:latin typeface="Calibri" panose="020F0502020204030204" pitchFamily="34" charset="0"/>
              </a:rPr>
              <a:t>membentuk</a:t>
            </a:r>
            <a:r>
              <a:rPr lang="en-US" altLang="en-US" sz="2800" dirty="0">
                <a:latin typeface="Calibri" panose="020F0502020204030204" pitchFamily="34" charset="0"/>
              </a:rPr>
              <a:t> </a:t>
            </a:r>
            <a:r>
              <a:rPr lang="en-US" altLang="en-US" sz="2800" dirty="0" err="1">
                <a:latin typeface="Calibri" panose="020F0502020204030204" pitchFamily="34" charset="0"/>
              </a:rPr>
              <a:t>khromosom</a:t>
            </a:r>
            <a:r>
              <a:rPr lang="en-US" altLang="en-US" sz="2800" dirty="0">
                <a:latin typeface="Calibri" panose="020F0502020204030204" pitchFamily="34" charset="0"/>
              </a:rPr>
              <a:t> </a:t>
            </a:r>
            <a:r>
              <a:rPr lang="en-US" altLang="en-US" sz="2800" dirty="0" err="1">
                <a:latin typeface="Calibri" panose="020F0502020204030204" pitchFamily="34" charset="0"/>
              </a:rPr>
              <a:t>pada</a:t>
            </a:r>
            <a:r>
              <a:rPr lang="en-US" altLang="en-US" sz="2800" dirty="0">
                <a:latin typeface="Calibri" panose="020F0502020204030204" pitchFamily="34" charset="0"/>
              </a:rPr>
              <a:t> </a:t>
            </a:r>
            <a:r>
              <a:rPr lang="en-US" altLang="en-US" sz="2800" dirty="0" err="1">
                <a:latin typeface="Calibri" panose="020F0502020204030204" pitchFamily="34" charset="0"/>
              </a:rPr>
              <a:t>waktu</a:t>
            </a:r>
            <a:r>
              <a:rPr lang="en-US" altLang="en-US" sz="2800" dirty="0">
                <a:latin typeface="Calibri" panose="020F0502020204030204" pitchFamily="34" charset="0"/>
              </a:rPr>
              <a:t> </a:t>
            </a:r>
            <a:br>
              <a:rPr lang="en-US" altLang="en-US" sz="2800" dirty="0">
                <a:latin typeface="Calibri" panose="020F0502020204030204" pitchFamily="34" charset="0"/>
              </a:rPr>
            </a:br>
            <a:r>
              <a:rPr lang="en-US" altLang="en-US" sz="2800" dirty="0">
                <a:latin typeface="Calibri" panose="020F0502020204030204" pitchFamily="34" charset="0"/>
              </a:rPr>
              <a:t>   mitosis.</a:t>
            </a:r>
            <a:br>
              <a:rPr lang="en-US" altLang="en-US" sz="2800" dirty="0">
                <a:latin typeface="Calibri" panose="020F0502020204030204" pitchFamily="34" charset="0"/>
              </a:rPr>
            </a:br>
            <a:br>
              <a:rPr lang="en-US" altLang="en-US" sz="2800" dirty="0">
                <a:latin typeface="Comic Sans MS" panose="030F0702030302020204" pitchFamily="66" charset="0"/>
              </a:rPr>
            </a:br>
            <a:endParaRPr lang="en-US" altLang="en-US" sz="2800" dirty="0">
              <a:latin typeface="Comic Sans MS" panose="030F0702030302020204" pitchFamily="66" charset="0"/>
            </a:endParaRPr>
          </a:p>
        </p:txBody>
      </p:sp>
    </p:spTree>
    <p:extLst>
      <p:ext uri="{BB962C8B-B14F-4D97-AF65-F5344CB8AC3E}">
        <p14:creationId xmlns:p14="http://schemas.microsoft.com/office/powerpoint/2010/main" val="4240920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1524000" y="0"/>
            <a:ext cx="9144000" cy="6858000"/>
          </a:xfrm>
        </p:spPr>
        <p:txBody>
          <a:bodyPr/>
          <a:lstStyle/>
          <a:p>
            <a:pPr algn="l" eaLnBrk="1" hangingPunct="1"/>
            <a:r>
              <a:rPr lang="en-US" altLang="en-US" sz="2800" dirty="0" err="1">
                <a:latin typeface="Calibri" panose="020F0502020204030204" pitchFamily="34" charset="0"/>
              </a:rPr>
              <a:t>Materi</a:t>
            </a:r>
            <a:r>
              <a:rPr lang="en-US" altLang="en-US" sz="2800" dirty="0">
                <a:latin typeface="Calibri" panose="020F0502020204030204" pitchFamily="34" charset="0"/>
              </a:rPr>
              <a:t> </a:t>
            </a:r>
            <a:r>
              <a:rPr lang="en-US" altLang="en-US" sz="2800" dirty="0" err="1">
                <a:latin typeface="Calibri" panose="020F0502020204030204" pitchFamily="34" charset="0"/>
              </a:rPr>
              <a:t>genetik</a:t>
            </a:r>
            <a:r>
              <a:rPr lang="en-US" altLang="en-US" sz="2800" dirty="0">
                <a:latin typeface="Calibri" panose="020F0502020204030204" pitchFamily="34" charset="0"/>
              </a:rPr>
              <a:t> (DNA) </a:t>
            </a:r>
            <a:r>
              <a:rPr lang="en-US" altLang="en-US" sz="2800" dirty="0" err="1">
                <a:latin typeface="Calibri" panose="020F0502020204030204" pitchFamily="34" charset="0"/>
              </a:rPr>
              <a:t>tdpt</a:t>
            </a:r>
            <a:r>
              <a:rPr lang="en-US" altLang="en-US" sz="2800" dirty="0">
                <a:latin typeface="Calibri" panose="020F0502020204030204" pitchFamily="34" charset="0"/>
              </a:rPr>
              <a:t> </a:t>
            </a:r>
            <a:r>
              <a:rPr lang="en-US" altLang="en-US" sz="2800" dirty="0" err="1">
                <a:latin typeface="Calibri" panose="020F0502020204030204" pitchFamily="34" charset="0"/>
              </a:rPr>
              <a:t>dalam</a:t>
            </a:r>
            <a:r>
              <a:rPr lang="en-US" altLang="en-US" sz="2800" dirty="0">
                <a:latin typeface="Calibri" panose="020F0502020204030204" pitchFamily="34" charset="0"/>
              </a:rPr>
              <a:t> </a:t>
            </a:r>
            <a:r>
              <a:rPr lang="en-US" altLang="en-US" sz="2800" dirty="0" err="1">
                <a:latin typeface="Calibri" panose="020F0502020204030204" pitchFamily="34" charset="0"/>
              </a:rPr>
              <a:t>organel</a:t>
            </a:r>
            <a:r>
              <a:rPr lang="en-US" altLang="en-US" sz="2800" dirty="0">
                <a:latin typeface="Calibri" panose="020F0502020204030204" pitchFamily="34" charset="0"/>
              </a:rPr>
              <a:t> </a:t>
            </a:r>
            <a:r>
              <a:rPr lang="en-US" altLang="en-US" sz="2800" dirty="0" err="1">
                <a:latin typeface="Calibri" panose="020F0502020204030204" pitchFamily="34" charset="0"/>
              </a:rPr>
              <a:t>nukleus</a:t>
            </a:r>
            <a:r>
              <a:rPr lang="en-US" altLang="en-US" sz="2800" dirty="0">
                <a:latin typeface="Calibri" panose="020F0502020204030204" pitchFamily="34" charset="0"/>
              </a:rPr>
              <a:t> &amp; </a:t>
            </a:r>
            <a:r>
              <a:rPr lang="en-US" altLang="en-US" sz="2800" dirty="0" err="1">
                <a:latin typeface="Calibri" panose="020F0502020204030204" pitchFamily="34" charset="0"/>
              </a:rPr>
              <a:t>mitokhondria</a:t>
            </a:r>
            <a:r>
              <a:rPr lang="en-US" altLang="en-US" sz="2800" dirty="0">
                <a:latin typeface="Calibri" panose="020F0502020204030204" pitchFamily="34" charset="0"/>
              </a:rPr>
              <a:t>.</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a:latin typeface="Calibri" panose="020F0502020204030204" pitchFamily="34" charset="0"/>
              </a:rPr>
              <a:t>Di </a:t>
            </a:r>
            <a:r>
              <a:rPr lang="en-US" altLang="en-US" sz="2800" dirty="0" err="1">
                <a:latin typeface="Calibri" panose="020F0502020204030204" pitchFamily="34" charset="0"/>
              </a:rPr>
              <a:t>dalam</a:t>
            </a:r>
            <a:r>
              <a:rPr lang="en-US" altLang="en-US" sz="2800" dirty="0">
                <a:latin typeface="Calibri" panose="020F0502020204030204" pitchFamily="34" charset="0"/>
              </a:rPr>
              <a:t> </a:t>
            </a:r>
            <a:r>
              <a:rPr lang="en-US" altLang="en-US" sz="2800" dirty="0" err="1">
                <a:latin typeface="Calibri" panose="020F0502020204030204" pitchFamily="34" charset="0"/>
              </a:rPr>
              <a:t>nukleus</a:t>
            </a:r>
            <a:r>
              <a:rPr lang="en-US" altLang="en-US" sz="2800" dirty="0">
                <a:latin typeface="Calibri" panose="020F0502020204030204" pitchFamily="34" charset="0"/>
              </a:rPr>
              <a:t> DNA </a:t>
            </a:r>
            <a:r>
              <a:rPr lang="en-US" altLang="en-US" sz="2800" dirty="0" err="1">
                <a:latin typeface="Calibri" panose="020F0502020204030204" pitchFamily="34" charset="0"/>
              </a:rPr>
              <a:t>dikemas</a:t>
            </a:r>
            <a:r>
              <a:rPr lang="en-US" altLang="en-US" sz="2800" dirty="0">
                <a:latin typeface="Calibri" panose="020F0502020204030204" pitchFamily="34" charset="0"/>
              </a:rPr>
              <a:t> </a:t>
            </a:r>
            <a:r>
              <a:rPr lang="en-US" altLang="en-US" sz="2800" dirty="0" err="1">
                <a:latin typeface="Calibri" panose="020F0502020204030204" pitchFamily="34" charset="0"/>
              </a:rPr>
              <a:t>berikatan</a:t>
            </a:r>
            <a:r>
              <a:rPr lang="en-US" altLang="en-US" sz="2800" dirty="0">
                <a:latin typeface="Calibri" panose="020F0502020204030204" pitchFamily="34" charset="0"/>
              </a:rPr>
              <a:t> </a:t>
            </a:r>
            <a:r>
              <a:rPr lang="en-US" altLang="en-US" sz="2800" dirty="0" err="1">
                <a:latin typeface="Calibri" panose="020F0502020204030204" pitchFamily="34" charset="0"/>
              </a:rPr>
              <a:t>dengan</a:t>
            </a:r>
            <a:r>
              <a:rPr lang="en-US" altLang="en-US" sz="2800" dirty="0">
                <a:latin typeface="Calibri" panose="020F0502020204030204" pitchFamily="34" charset="0"/>
              </a:rPr>
              <a:t> </a:t>
            </a:r>
            <a:r>
              <a:rPr lang="en-US" altLang="en-US" sz="2800" dirty="0" err="1">
                <a:latin typeface="Calibri" panose="020F0502020204030204" pitchFamily="34" charset="0"/>
              </a:rPr>
              <a:t>histon</a:t>
            </a:r>
            <a:r>
              <a:rPr lang="en-US" altLang="en-US" sz="2800" dirty="0">
                <a:latin typeface="Calibri" panose="020F0502020204030204" pitchFamily="34" charset="0"/>
              </a:rPr>
              <a:t> </a:t>
            </a:r>
            <a:r>
              <a:rPr lang="en-US" altLang="en-US" sz="2800" dirty="0" err="1">
                <a:latin typeface="Calibri" panose="020F0502020204030204" pitchFamily="34" charset="0"/>
              </a:rPr>
              <a:t>oktamer</a:t>
            </a:r>
            <a:r>
              <a:rPr lang="en-US" altLang="en-US" sz="2800" dirty="0">
                <a:latin typeface="Calibri" panose="020F0502020204030204" pitchFamily="34" charset="0"/>
              </a:rPr>
              <a:t> (H</a:t>
            </a:r>
            <a:r>
              <a:rPr lang="en-US" altLang="en-US" sz="2800" baseline="-25000" dirty="0">
                <a:latin typeface="Calibri" panose="020F0502020204030204" pitchFamily="34" charset="0"/>
              </a:rPr>
              <a:t>2A</a:t>
            </a:r>
            <a:r>
              <a:rPr lang="en-US" altLang="en-US" sz="2800" dirty="0">
                <a:latin typeface="Calibri" panose="020F0502020204030204" pitchFamily="34" charset="0"/>
              </a:rPr>
              <a:t> H</a:t>
            </a:r>
            <a:r>
              <a:rPr lang="en-US" altLang="en-US" sz="2800" baseline="-25000" dirty="0">
                <a:latin typeface="Calibri" panose="020F0502020204030204" pitchFamily="34" charset="0"/>
              </a:rPr>
              <a:t>2B </a:t>
            </a:r>
            <a:r>
              <a:rPr lang="en-US" altLang="en-US" sz="2800" dirty="0">
                <a:latin typeface="Calibri" panose="020F0502020204030204" pitchFamily="34" charset="0"/>
              </a:rPr>
              <a:t>H</a:t>
            </a:r>
            <a:r>
              <a:rPr lang="en-US" altLang="en-US" sz="2800" baseline="-25000" dirty="0">
                <a:latin typeface="Calibri" panose="020F0502020204030204" pitchFamily="34" charset="0"/>
              </a:rPr>
              <a:t>3 </a:t>
            </a:r>
            <a:r>
              <a:rPr lang="en-US" altLang="en-US" sz="2800" dirty="0">
                <a:latin typeface="Calibri" panose="020F0502020204030204" pitchFamily="34" charset="0"/>
              </a:rPr>
              <a:t>H</a:t>
            </a:r>
            <a:r>
              <a:rPr lang="en-US" altLang="en-US" sz="2800" baseline="-25000" dirty="0">
                <a:latin typeface="Calibri" panose="020F0502020204030204" pitchFamily="34" charset="0"/>
              </a:rPr>
              <a:t>4 </a:t>
            </a:r>
            <a:r>
              <a:rPr lang="en-US" altLang="en-US" sz="2800" dirty="0">
                <a:latin typeface="Calibri" panose="020F0502020204030204" pitchFamily="34" charset="0"/>
              </a:rPr>
              <a:t>)</a:t>
            </a:r>
            <a:r>
              <a:rPr lang="en-US" altLang="en-US" sz="2800" baseline="-25000" dirty="0">
                <a:latin typeface="Calibri" panose="020F0502020204030204" pitchFamily="34" charset="0"/>
              </a:rPr>
              <a:t>2 </a:t>
            </a:r>
            <a:r>
              <a:rPr lang="en-US" altLang="en-US" sz="2800" dirty="0">
                <a:latin typeface="Calibri" panose="020F0502020204030204" pitchFamily="34" charset="0"/>
              </a:rPr>
              <a:t>H</a:t>
            </a:r>
            <a:r>
              <a:rPr lang="en-US" altLang="en-US" sz="2800" baseline="-25000" dirty="0">
                <a:latin typeface="Calibri" panose="020F0502020204030204" pitchFamily="34" charset="0"/>
              </a:rPr>
              <a:t>1</a:t>
            </a:r>
            <a:r>
              <a:rPr lang="en-US" altLang="en-US" sz="2800" dirty="0">
                <a:latin typeface="Calibri" panose="020F0502020204030204" pitchFamily="34" charset="0"/>
              </a:rPr>
              <a:t> </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nukleosom</a:t>
            </a:r>
            <a:r>
              <a:rPr lang="en-US" altLang="en-US" sz="2800" dirty="0">
                <a:latin typeface="Calibri" panose="020F0502020204030204" pitchFamily="34" charset="0"/>
                <a:sym typeface="Symbol" panose="05050102010706020507" pitchFamily="18" charset="2"/>
              </a:rPr>
              <a:t>.</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r>
              <a:rPr lang="en-US" altLang="en-US" sz="2800" dirty="0" err="1">
                <a:latin typeface="Calibri" panose="020F0502020204030204" pitchFamily="34" charset="0"/>
                <a:sym typeface="Symbol" panose="05050102010706020507" pitchFamily="18" charset="2"/>
              </a:rPr>
              <a:t>Polimer</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nukleosom</a:t>
            </a: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khromatin</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r>
              <a:rPr lang="en-US" altLang="en-US" sz="2800" dirty="0" err="1">
                <a:latin typeface="Calibri" panose="020F0502020204030204" pitchFamily="34" charset="0"/>
                <a:sym typeface="Symbol" panose="05050102010706020507" pitchFamily="18" charset="2"/>
              </a:rPr>
              <a:t>Kondensasi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khromatin</a:t>
            </a: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Khromosom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waktu</a:t>
            </a:r>
            <a:r>
              <a:rPr lang="en-US" altLang="en-US" sz="2800" dirty="0">
                <a:latin typeface="Calibri" panose="020F0502020204030204" pitchFamily="34" charset="0"/>
                <a:sym typeface="Symbol" panose="05050102010706020507" pitchFamily="18" charset="2"/>
              </a:rPr>
              <a:t> mitosis)</a:t>
            </a:r>
          </a:p>
        </p:txBody>
      </p:sp>
    </p:spTree>
    <p:extLst>
      <p:ext uri="{BB962C8B-B14F-4D97-AF65-F5344CB8AC3E}">
        <p14:creationId xmlns:p14="http://schemas.microsoft.com/office/powerpoint/2010/main" val="368931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77240" y="0"/>
            <a:ext cx="10972800" cy="6858000"/>
          </a:xfrm>
        </p:spPr>
        <p:txBody>
          <a:bodyPr/>
          <a:lstStyle/>
          <a:p>
            <a:pPr algn="l" eaLnBrk="1" hangingPunct="1"/>
            <a:r>
              <a:rPr lang="en-US" altLang="en-US" sz="2800" dirty="0">
                <a:latin typeface="Calibri" panose="020F0502020204030204" pitchFamily="34" charset="0"/>
              </a:rPr>
              <a:t>Virus</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Terdiri</a:t>
            </a:r>
            <a:r>
              <a:rPr lang="en-US" altLang="en-US" sz="2800" dirty="0">
                <a:latin typeface="Calibri" panose="020F0502020204030204" pitchFamily="34" charset="0"/>
              </a:rPr>
              <a:t> </a:t>
            </a:r>
            <a:r>
              <a:rPr lang="en-US" altLang="en-US" sz="2800" dirty="0" err="1">
                <a:latin typeface="Calibri" panose="020F0502020204030204" pitchFamily="34" charset="0"/>
              </a:rPr>
              <a:t>dari</a:t>
            </a:r>
            <a:r>
              <a:rPr lang="en-US" altLang="en-US" sz="2800" dirty="0">
                <a:latin typeface="Calibri" panose="020F0502020204030204" pitchFamily="34" charset="0"/>
              </a:rPr>
              <a:t> </a:t>
            </a:r>
            <a:r>
              <a:rPr lang="en-US" altLang="en-US" sz="2800" dirty="0" err="1">
                <a:latin typeface="Calibri" panose="020F0502020204030204" pitchFamily="34" charset="0"/>
              </a:rPr>
              <a:t>materi</a:t>
            </a:r>
            <a:r>
              <a:rPr lang="en-US" altLang="en-US" sz="2800" dirty="0">
                <a:latin typeface="Calibri" panose="020F0502020204030204" pitchFamily="34" charset="0"/>
              </a:rPr>
              <a:t> </a:t>
            </a:r>
            <a:r>
              <a:rPr lang="en-US" altLang="en-US" sz="2800" dirty="0" err="1">
                <a:latin typeface="Calibri" panose="020F0502020204030204" pitchFamily="34" charset="0"/>
              </a:rPr>
              <a:t>genetik</a:t>
            </a:r>
            <a:r>
              <a:rPr lang="en-US" altLang="en-US" sz="2800" dirty="0">
                <a:latin typeface="Calibri" panose="020F0502020204030204" pitchFamily="34" charset="0"/>
              </a:rPr>
              <a:t> DNA </a:t>
            </a:r>
            <a:r>
              <a:rPr lang="en-US" altLang="en-US" sz="2800" dirty="0" err="1">
                <a:latin typeface="Calibri" panose="020F0502020204030204" pitchFamily="34" charset="0"/>
              </a:rPr>
              <a:t>atau</a:t>
            </a:r>
            <a:r>
              <a:rPr lang="en-US" altLang="en-US" sz="2800" dirty="0">
                <a:latin typeface="Calibri" panose="020F0502020204030204" pitchFamily="34" charset="0"/>
              </a:rPr>
              <a:t> RNA linier </a:t>
            </a:r>
            <a:r>
              <a:rPr lang="en-US" altLang="en-US" sz="2800" dirty="0" err="1">
                <a:latin typeface="Calibri" panose="020F0502020204030204" pitchFamily="34" charset="0"/>
              </a:rPr>
              <a:t>atau</a:t>
            </a:r>
            <a:r>
              <a:rPr lang="en-US" altLang="en-US" sz="2800" dirty="0">
                <a:latin typeface="Calibri" panose="020F0502020204030204" pitchFamily="34" charset="0"/>
              </a:rPr>
              <a:t> </a:t>
            </a:r>
            <a:r>
              <a:rPr lang="en-US" altLang="en-US" sz="2800" dirty="0" err="1">
                <a:latin typeface="Calibri" panose="020F0502020204030204" pitchFamily="34" charset="0"/>
              </a:rPr>
              <a:t>sirkuler</a:t>
            </a:r>
            <a:r>
              <a:rPr lang="en-US" altLang="en-US" sz="2800" dirty="0">
                <a:latin typeface="Calibri" panose="020F0502020204030204" pitchFamily="34" charset="0"/>
              </a:rPr>
              <a:t> </a:t>
            </a:r>
            <a:r>
              <a:rPr lang="en-US" altLang="en-US" sz="2800" dirty="0" err="1">
                <a:latin typeface="Calibri" panose="020F0502020204030204" pitchFamily="34" charset="0"/>
              </a:rPr>
              <a:t>dalam</a:t>
            </a:r>
            <a:r>
              <a:rPr lang="en-US" altLang="en-US" sz="2800" dirty="0">
                <a:latin typeface="Calibri" panose="020F0502020204030204" pitchFamily="34" charset="0"/>
              </a:rPr>
              <a:t> mantel protein </a:t>
            </a:r>
            <a:r>
              <a:rPr lang="en-US" altLang="en-US" sz="2800" dirty="0" err="1">
                <a:latin typeface="Calibri" panose="020F0502020204030204" pitchFamily="34" charset="0"/>
              </a:rPr>
              <a:t>dsbt</a:t>
            </a:r>
            <a:r>
              <a:rPr lang="en-US" altLang="en-US" sz="2800" dirty="0">
                <a:latin typeface="Calibri" panose="020F0502020204030204" pitchFamily="34" charset="0"/>
              </a:rPr>
              <a:t> </a:t>
            </a:r>
            <a:r>
              <a:rPr lang="en-US" altLang="en-US" sz="2800" dirty="0" err="1">
                <a:latin typeface="Calibri" panose="020F0502020204030204" pitchFamily="34" charset="0"/>
              </a:rPr>
              <a:t>kapsid</a:t>
            </a:r>
            <a:r>
              <a:rPr lang="en-US" altLang="en-US" sz="2800" dirty="0">
                <a:latin typeface="Calibri" panose="020F0502020204030204" pitchFamily="34" charset="0"/>
              </a:rPr>
              <a:t>. </a:t>
            </a:r>
            <a:r>
              <a:rPr lang="en-US" altLang="en-US" sz="2800" dirty="0" err="1">
                <a:latin typeface="Calibri" panose="020F0502020204030204" pitchFamily="34" charset="0"/>
              </a:rPr>
              <a:t>Beberapa</a:t>
            </a:r>
            <a:r>
              <a:rPr lang="en-US" altLang="en-US" sz="2800" dirty="0">
                <a:latin typeface="Calibri" panose="020F0502020204030204" pitchFamily="34" charset="0"/>
              </a:rPr>
              <a:t> virus </a:t>
            </a:r>
            <a:r>
              <a:rPr lang="en-US" altLang="en-US" sz="2800" dirty="0" err="1">
                <a:latin typeface="Calibri" panose="020F0502020204030204" pitchFamily="34" charset="0"/>
              </a:rPr>
              <a:t>diluar</a:t>
            </a:r>
            <a:r>
              <a:rPr lang="en-US" altLang="en-US" sz="2800" dirty="0">
                <a:latin typeface="Calibri" panose="020F0502020204030204" pitchFamily="34" charset="0"/>
              </a:rPr>
              <a:t> </a:t>
            </a:r>
            <a:r>
              <a:rPr lang="en-US" altLang="en-US" sz="2800" dirty="0" err="1">
                <a:latin typeface="Calibri" panose="020F0502020204030204" pitchFamily="34" charset="0"/>
              </a:rPr>
              <a:t>kapsid</a:t>
            </a:r>
            <a:r>
              <a:rPr lang="en-US" altLang="en-US" sz="2800" dirty="0">
                <a:latin typeface="Calibri" panose="020F0502020204030204" pitchFamily="34" charset="0"/>
              </a:rPr>
              <a:t> </a:t>
            </a:r>
            <a:r>
              <a:rPr lang="en-US" altLang="en-US" sz="2800" dirty="0" err="1">
                <a:latin typeface="Calibri" panose="020F0502020204030204" pitchFamily="34" charset="0"/>
              </a:rPr>
              <a:t>diselubungi</a:t>
            </a:r>
            <a:r>
              <a:rPr lang="en-US" altLang="en-US" sz="2800" dirty="0">
                <a:latin typeface="Calibri" panose="020F0502020204030204" pitchFamily="34" charset="0"/>
              </a:rPr>
              <a:t> envelope lipoprotein; virus </a:t>
            </a:r>
            <a:r>
              <a:rPr lang="en-US" altLang="en-US" sz="2800" dirty="0" err="1">
                <a:latin typeface="Calibri" panose="020F0502020204030204" pitchFamily="34" charset="0"/>
              </a:rPr>
              <a:t>berukuran</a:t>
            </a:r>
            <a:r>
              <a:rPr lang="en-US" altLang="en-US" sz="2800" dirty="0">
                <a:latin typeface="Calibri" panose="020F0502020204030204" pitchFamily="34" charset="0"/>
              </a:rPr>
              <a:t> 10 – 275 nm.</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a:latin typeface="Calibri" panose="020F0502020204030204" pitchFamily="34" charset="0"/>
              </a:rPr>
              <a:t>Virus yang </a:t>
            </a:r>
            <a:r>
              <a:rPr lang="en-US" altLang="en-US" sz="2800" dirty="0" err="1">
                <a:latin typeface="Calibri" panose="020F0502020204030204" pitchFamily="34" charset="0"/>
              </a:rPr>
              <a:t>bebas</a:t>
            </a:r>
            <a:r>
              <a:rPr lang="en-US" altLang="en-US" sz="2800" dirty="0">
                <a:latin typeface="Calibri" panose="020F0502020204030204" pitchFamily="34" charset="0"/>
              </a:rPr>
              <a:t> </a:t>
            </a:r>
            <a:r>
              <a:rPr lang="en-US" altLang="en-US" sz="2800" dirty="0" err="1">
                <a:latin typeface="Calibri" panose="020F0502020204030204" pitchFamily="34" charset="0"/>
              </a:rPr>
              <a:t>diluar</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virion</a:t>
            </a:r>
            <a:r>
              <a:rPr lang="en-US" altLang="en-US" sz="2800" dirty="0">
                <a:latin typeface="Calibri" panose="020F0502020204030204" pitchFamily="34" charset="0"/>
              </a:rPr>
              <a:t>) </a:t>
            </a:r>
            <a:r>
              <a:rPr lang="en-US" altLang="en-US" sz="2800" dirty="0" err="1">
                <a:latin typeface="Calibri" panose="020F0502020204030204" pitchFamily="34" charset="0"/>
              </a:rPr>
              <a:t>bersifat</a:t>
            </a:r>
            <a:r>
              <a:rPr lang="en-US" altLang="en-US" sz="2800" dirty="0">
                <a:latin typeface="Calibri" panose="020F0502020204030204" pitchFamily="34" charset="0"/>
              </a:rPr>
              <a:t> inert (</a:t>
            </a:r>
            <a:r>
              <a:rPr lang="en-US" altLang="en-US" sz="2800" dirty="0" err="1">
                <a:latin typeface="Calibri" panose="020F0502020204030204" pitchFamily="34" charset="0"/>
              </a:rPr>
              <a:t>tidak</a:t>
            </a:r>
            <a:r>
              <a:rPr lang="en-US" altLang="en-US" sz="2800" dirty="0">
                <a:latin typeface="Calibri" panose="020F0502020204030204" pitchFamily="34" charset="0"/>
              </a:rPr>
              <a:t> </a:t>
            </a:r>
            <a:r>
              <a:rPr lang="en-US" altLang="en-US" sz="2800" dirty="0" err="1">
                <a:latin typeface="Calibri" panose="020F0502020204030204" pitchFamily="34" charset="0"/>
              </a:rPr>
              <a:t>aktif</a:t>
            </a:r>
            <a:r>
              <a:rPr lang="en-US" altLang="en-US" sz="2800" dirty="0">
                <a:latin typeface="Calibri" panose="020F0502020204030204" pitchFamily="34" charset="0"/>
              </a:rPr>
              <a:t>) </a:t>
            </a:r>
            <a:r>
              <a:rPr lang="en-US" altLang="en-US" sz="2800" dirty="0" err="1">
                <a:latin typeface="Calibri" panose="020F0502020204030204" pitchFamily="34" charset="0"/>
              </a:rPr>
              <a:t>karena</a:t>
            </a:r>
            <a:r>
              <a:rPr lang="en-US" altLang="en-US" sz="2800" dirty="0">
                <a:latin typeface="Calibri" panose="020F0502020204030204" pitchFamily="34" charset="0"/>
              </a:rPr>
              <a:t> </a:t>
            </a:r>
            <a:r>
              <a:rPr lang="en-US" altLang="en-US" sz="2800" dirty="0" err="1">
                <a:latin typeface="Calibri" panose="020F0502020204030204" pitchFamily="34" charset="0"/>
              </a:rPr>
              <a:t>tidak</a:t>
            </a:r>
            <a:r>
              <a:rPr lang="en-US" altLang="en-US" sz="2800" dirty="0">
                <a:latin typeface="Calibri" panose="020F0502020204030204" pitchFamily="34" charset="0"/>
              </a:rPr>
              <a:t> </a:t>
            </a:r>
            <a:r>
              <a:rPr lang="en-US" altLang="en-US" sz="2800" dirty="0" err="1">
                <a:latin typeface="Calibri" panose="020F0502020204030204" pitchFamily="34" charset="0"/>
              </a:rPr>
              <a:t>mempunyai</a:t>
            </a:r>
            <a:r>
              <a:rPr lang="en-US" altLang="en-US" sz="2800" dirty="0">
                <a:latin typeface="Calibri" panose="020F0502020204030204" pitchFamily="34" charset="0"/>
              </a:rPr>
              <a:t> </a:t>
            </a:r>
            <a:r>
              <a:rPr lang="en-US" altLang="en-US" sz="2800" dirty="0" err="1">
                <a:latin typeface="Calibri" panose="020F0502020204030204" pitchFamily="34" charset="0"/>
              </a:rPr>
              <a:t>perangkat</a:t>
            </a:r>
            <a:r>
              <a:rPr lang="en-US" altLang="en-US" sz="2800" dirty="0">
                <a:latin typeface="Calibri" panose="020F0502020204030204" pitchFamily="34" charset="0"/>
              </a:rPr>
              <a:t> </a:t>
            </a:r>
            <a:r>
              <a:rPr lang="en-US" altLang="en-US" sz="2800" dirty="0" err="1">
                <a:latin typeface="Calibri" panose="020F0502020204030204" pitchFamily="34" charset="0"/>
              </a:rPr>
              <a:t>untuk</a:t>
            </a:r>
            <a:r>
              <a:rPr lang="en-US" altLang="en-US" sz="2800" dirty="0">
                <a:latin typeface="Calibri" panose="020F0502020204030204" pitchFamily="34" charset="0"/>
              </a:rPr>
              <a:t> </a:t>
            </a:r>
            <a:r>
              <a:rPr lang="en-US" altLang="en-US" sz="2800" dirty="0" err="1">
                <a:latin typeface="Calibri" panose="020F0502020204030204" pitchFamily="34" charset="0"/>
              </a:rPr>
              <a:t>transformasi</a:t>
            </a:r>
            <a:r>
              <a:rPr lang="en-US" altLang="en-US" sz="2800" dirty="0">
                <a:latin typeface="Calibri" panose="020F0502020204030204" pitchFamily="34" charset="0"/>
              </a:rPr>
              <a:t> </a:t>
            </a:r>
            <a:r>
              <a:rPr lang="en-US" altLang="en-US" sz="2800" dirty="0" err="1">
                <a:latin typeface="Calibri" panose="020F0502020204030204" pitchFamily="34" charset="0"/>
              </a:rPr>
              <a:t>energi</a:t>
            </a:r>
            <a:r>
              <a:rPr lang="en-US" altLang="en-US" sz="2800" dirty="0">
                <a:latin typeface="Calibri" panose="020F0502020204030204" pitchFamily="34" charset="0"/>
              </a:rPr>
              <a:t>, </a:t>
            </a:r>
            <a:r>
              <a:rPr lang="en-US" altLang="en-US" sz="2800" dirty="0" err="1">
                <a:latin typeface="Calibri" panose="020F0502020204030204" pitchFamily="34" charset="0"/>
              </a:rPr>
              <a:t>replikasi</a:t>
            </a:r>
            <a:r>
              <a:rPr lang="en-US" altLang="en-US" sz="2800" dirty="0">
                <a:latin typeface="Calibri" panose="020F0502020204030204" pitchFamily="34" charset="0"/>
              </a:rPr>
              <a:t>, </a:t>
            </a:r>
            <a:r>
              <a:rPr lang="en-US" altLang="en-US" sz="2800" dirty="0" err="1">
                <a:latin typeface="Calibri" panose="020F0502020204030204" pitchFamily="34" charset="0"/>
              </a:rPr>
              <a:t>transkripsi</a:t>
            </a:r>
            <a:r>
              <a:rPr lang="en-US" altLang="en-US" sz="2800" dirty="0">
                <a:latin typeface="Calibri" panose="020F0502020204030204" pitchFamily="34" charset="0"/>
              </a:rPr>
              <a:t> </a:t>
            </a:r>
            <a:r>
              <a:rPr lang="en-US" altLang="en-US" sz="2800" dirty="0" err="1">
                <a:latin typeface="Calibri" panose="020F0502020204030204" pitchFamily="34" charset="0"/>
              </a:rPr>
              <a:t>dan</a:t>
            </a:r>
            <a:r>
              <a:rPr lang="en-US" altLang="en-US" sz="2800" dirty="0">
                <a:latin typeface="Calibri" panose="020F0502020204030204" pitchFamily="34" charset="0"/>
              </a:rPr>
              <a:t> </a:t>
            </a:r>
            <a:r>
              <a:rPr lang="en-US" altLang="en-US" sz="2800" dirty="0" err="1">
                <a:latin typeface="Calibri" panose="020F0502020204030204" pitchFamily="34" charset="0"/>
              </a:rPr>
              <a:t>translasi</a:t>
            </a:r>
            <a:r>
              <a:rPr lang="en-US" altLang="en-US" sz="2800" dirty="0">
                <a:latin typeface="Calibri" panose="020F0502020204030204" pitchFamily="34" charset="0"/>
              </a:rPr>
              <a:t>.</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Bila</a:t>
            </a:r>
            <a:r>
              <a:rPr lang="en-US" altLang="en-US" sz="2800" dirty="0">
                <a:latin typeface="Calibri" panose="020F0502020204030204" pitchFamily="34" charset="0"/>
              </a:rPr>
              <a:t> virus </a:t>
            </a:r>
            <a:r>
              <a:rPr lang="en-US" altLang="en-US" sz="2800" dirty="0" err="1">
                <a:latin typeface="Calibri" panose="020F0502020204030204" pitchFamily="34" charset="0"/>
              </a:rPr>
              <a:t>menginfeksi</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virus </a:t>
            </a:r>
            <a:r>
              <a:rPr lang="en-US" altLang="en-US" sz="2800" dirty="0" err="1">
                <a:latin typeface="Calibri" panose="020F0502020204030204" pitchFamily="34" charset="0"/>
              </a:rPr>
              <a:t>melepaskan</a:t>
            </a:r>
            <a:r>
              <a:rPr lang="en-US" altLang="en-US" sz="2800" dirty="0">
                <a:latin typeface="Calibri" panose="020F0502020204030204" pitchFamily="34" charset="0"/>
              </a:rPr>
              <a:t> </a:t>
            </a:r>
            <a:r>
              <a:rPr lang="en-US" altLang="en-US" sz="2800" dirty="0" err="1">
                <a:latin typeface="Calibri" panose="020F0502020204030204" pitchFamily="34" charset="0"/>
              </a:rPr>
              <a:t>materi</a:t>
            </a:r>
            <a:r>
              <a:rPr lang="en-US" altLang="en-US" sz="2800" dirty="0">
                <a:latin typeface="Calibri" panose="020F0502020204030204" pitchFamily="34" charset="0"/>
              </a:rPr>
              <a:t> </a:t>
            </a:r>
            <a:r>
              <a:rPr lang="en-US" altLang="en-US" sz="2800" dirty="0" err="1">
                <a:latin typeface="Calibri" panose="020F0502020204030204" pitchFamily="34" charset="0"/>
              </a:rPr>
              <a:t>genetik</a:t>
            </a:r>
            <a:r>
              <a:rPr lang="en-US" altLang="en-US" sz="2800" dirty="0">
                <a:latin typeface="Calibri" panose="020F0502020204030204" pitchFamily="34" charset="0"/>
              </a:rPr>
              <a:t> </a:t>
            </a:r>
            <a:r>
              <a:rPr lang="en-US" altLang="en-US" sz="2800" dirty="0" err="1">
                <a:latin typeface="Calibri" panose="020F0502020204030204" pitchFamily="34" charset="0"/>
              </a:rPr>
              <a:t>kedalam</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dan</a:t>
            </a:r>
            <a:r>
              <a:rPr lang="en-US" altLang="en-US" sz="2800" dirty="0">
                <a:latin typeface="Calibri" panose="020F0502020204030204" pitchFamily="34" charset="0"/>
              </a:rPr>
              <a:t> </a:t>
            </a:r>
            <a:r>
              <a:rPr lang="en-US" altLang="en-US" sz="2800" dirty="0" err="1">
                <a:latin typeface="Calibri" panose="020F0502020204030204" pitchFamily="34" charset="0"/>
              </a:rPr>
              <a:t>meninggalkan</a:t>
            </a:r>
            <a:r>
              <a:rPr lang="en-US" altLang="en-US" sz="2800" dirty="0">
                <a:latin typeface="Calibri" panose="020F0502020204030204" pitchFamily="34" charset="0"/>
              </a:rPr>
              <a:t> </a:t>
            </a:r>
            <a:r>
              <a:rPr lang="en-US" altLang="en-US" sz="2800" dirty="0" err="1">
                <a:latin typeface="Calibri" panose="020F0502020204030204" pitchFamily="34" charset="0"/>
              </a:rPr>
              <a:t>kapsul</a:t>
            </a:r>
            <a:r>
              <a:rPr lang="en-US" altLang="en-US" sz="2800" dirty="0">
                <a:latin typeface="Calibri" panose="020F0502020204030204" pitchFamily="34" charset="0"/>
              </a:rPr>
              <a:t>/ envelope </a:t>
            </a:r>
            <a:r>
              <a:rPr lang="en-US" altLang="en-US" sz="2800" dirty="0" err="1">
                <a:latin typeface="Calibri" panose="020F0502020204030204" pitchFamily="34" charset="0"/>
              </a:rPr>
              <a:t>diluar</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atau</a:t>
            </a:r>
            <a:r>
              <a:rPr lang="en-US" altLang="en-US" sz="2800" dirty="0">
                <a:latin typeface="Calibri" panose="020F0502020204030204" pitchFamily="34" charset="0"/>
              </a:rPr>
              <a:t> </a:t>
            </a:r>
            <a:r>
              <a:rPr lang="en-US" altLang="en-US" sz="2800" dirty="0" err="1">
                <a:latin typeface="Calibri" panose="020F0502020204030204" pitchFamily="34" charset="0"/>
              </a:rPr>
              <a:t>mengalami</a:t>
            </a:r>
            <a:r>
              <a:rPr lang="en-US" altLang="en-US" sz="2800" dirty="0">
                <a:latin typeface="Calibri" panose="020F0502020204030204" pitchFamily="34" charset="0"/>
              </a:rPr>
              <a:t> </a:t>
            </a:r>
            <a:r>
              <a:rPr lang="en-US" altLang="en-US" sz="2800" dirty="0" err="1">
                <a:latin typeface="Calibri" panose="020F0502020204030204" pitchFamily="34" charset="0"/>
              </a:rPr>
              <a:t>uncoating</a:t>
            </a:r>
            <a:r>
              <a:rPr lang="en-US" altLang="en-US" sz="2800" dirty="0">
                <a:latin typeface="Calibri" panose="020F0502020204030204" pitchFamily="34" charset="0"/>
              </a:rPr>
              <a:t> di </a:t>
            </a:r>
            <a:r>
              <a:rPr lang="en-US" altLang="en-US" sz="2800" dirty="0" err="1">
                <a:latin typeface="Calibri" panose="020F0502020204030204" pitchFamily="34" charset="0"/>
              </a:rPr>
              <a:t>dalam</a:t>
            </a:r>
            <a:r>
              <a:rPr lang="en-US" altLang="en-US" sz="2800" dirty="0">
                <a:latin typeface="Calibri" panose="020F0502020204030204" pitchFamily="34" charset="0"/>
              </a:rPr>
              <a:t> sel.</a:t>
            </a:r>
          </a:p>
        </p:txBody>
      </p:sp>
    </p:spTree>
    <p:extLst>
      <p:ext uri="{BB962C8B-B14F-4D97-AF65-F5344CB8AC3E}">
        <p14:creationId xmlns:p14="http://schemas.microsoft.com/office/powerpoint/2010/main" val="2318739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mar 061"/>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t="9697" r="39999" b="22424"/>
          <a:stretch>
            <a:fillRect/>
          </a:stretch>
        </p:blipFill>
        <p:spPr bwMode="auto">
          <a:xfrm>
            <a:off x="2209800" y="990600"/>
            <a:ext cx="3048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amar 062"/>
          <p:cNvPicPr>
            <a:picLocks noChangeAspect="1" noChangeArrowheads="1"/>
          </p:cNvPicPr>
          <p:nvPr/>
        </p:nvPicPr>
        <p:blipFill>
          <a:blip r:embed="rId4">
            <a:lum bright="18000" contrast="48000"/>
            <a:extLst>
              <a:ext uri="{28A0092B-C50C-407E-A947-70E740481C1C}">
                <a14:useLocalDpi xmlns:a14="http://schemas.microsoft.com/office/drawing/2010/main" val="0"/>
              </a:ext>
            </a:extLst>
          </a:blip>
          <a:srcRect t="42310"/>
          <a:stretch>
            <a:fillRect/>
          </a:stretch>
        </p:blipFill>
        <p:spPr bwMode="auto">
          <a:xfrm>
            <a:off x="3124200" y="3657601"/>
            <a:ext cx="63246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033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Rot="1" noChangeArrowheads="1"/>
          </p:cNvSpPr>
          <p:nvPr>
            <p:ph type="title"/>
          </p:nvPr>
        </p:nvSpPr>
        <p:spPr>
          <a:xfrm>
            <a:off x="1524000" y="244476"/>
            <a:ext cx="9144000" cy="6308725"/>
          </a:xfrm>
        </p:spPr>
        <p:txBody>
          <a:bodyPr>
            <a:normAutofit fontScale="90000"/>
          </a:bodyPr>
          <a:lstStyle/>
          <a:p>
            <a:pPr algn="l" eaLnBrk="1" hangingPunct="1"/>
            <a:br>
              <a:rPr lang="en-US" altLang="en-US" sz="2800" dirty="0">
                <a:latin typeface="Comic Sans MS" panose="030F0702030302020204" pitchFamily="66" charset="0"/>
              </a:rPr>
            </a:br>
            <a:br>
              <a:rPr lang="en-US" altLang="en-US" sz="2800" dirty="0">
                <a:latin typeface="Comic Sans MS" panose="030F0702030302020204" pitchFamily="66" charset="0"/>
              </a:rPr>
            </a:br>
            <a:r>
              <a:rPr lang="en-US" altLang="en-US" sz="2800" dirty="0">
                <a:latin typeface="Calibri" panose="020F0502020204030204" pitchFamily="34" charset="0"/>
              </a:rPr>
              <a:t>2. </a:t>
            </a:r>
            <a:r>
              <a:rPr lang="en-US" altLang="en-US" sz="2800" dirty="0" err="1">
                <a:latin typeface="Calibri" panose="020F0502020204030204" pitchFamily="34" charset="0"/>
              </a:rPr>
              <a:t>Endoplasmik</a:t>
            </a:r>
            <a:r>
              <a:rPr lang="en-US" altLang="en-US" sz="2800" dirty="0">
                <a:latin typeface="Calibri" panose="020F0502020204030204" pitchFamily="34" charset="0"/>
              </a:rPr>
              <a:t> </a:t>
            </a:r>
            <a:r>
              <a:rPr lang="en-US" altLang="en-US" sz="2800" dirty="0" err="1">
                <a:latin typeface="Calibri" panose="020F0502020204030204" pitchFamily="34" charset="0"/>
              </a:rPr>
              <a:t>retikulum</a:t>
            </a:r>
            <a:br>
              <a:rPr lang="en-US" altLang="en-US" sz="2800" dirty="0">
                <a:latin typeface="Calibri" panose="020F0502020204030204" pitchFamily="34" charset="0"/>
              </a:rPr>
            </a:br>
            <a:r>
              <a:rPr lang="en-US" altLang="en-US" sz="2800" dirty="0" err="1">
                <a:latin typeface="Calibri" panose="020F0502020204030204" pitchFamily="34" charset="0"/>
              </a:rPr>
              <a:t>Terdiri</a:t>
            </a:r>
            <a:r>
              <a:rPr lang="en-US" altLang="en-US" sz="2800" dirty="0">
                <a:latin typeface="Calibri" panose="020F0502020204030204" pitchFamily="34" charset="0"/>
              </a:rPr>
              <a:t> </a:t>
            </a:r>
            <a:r>
              <a:rPr lang="en-US" altLang="en-US" sz="2800" dirty="0" err="1">
                <a:latin typeface="Calibri" panose="020F0502020204030204" pitchFamily="34" charset="0"/>
              </a:rPr>
              <a:t>dari</a:t>
            </a:r>
            <a:r>
              <a:rPr lang="en-US" altLang="en-US" sz="2800" dirty="0">
                <a:latin typeface="Calibri" panose="020F0502020204030204" pitchFamily="34" charset="0"/>
              </a:rPr>
              <a:t> </a:t>
            </a:r>
            <a:r>
              <a:rPr lang="en-US" altLang="en-US" sz="2800" dirty="0" err="1">
                <a:latin typeface="Calibri" panose="020F0502020204030204" pitchFamily="34" charset="0"/>
              </a:rPr>
              <a:t>membran</a:t>
            </a:r>
            <a:r>
              <a:rPr lang="en-US" altLang="en-US" sz="2800" dirty="0">
                <a:latin typeface="Calibri" panose="020F0502020204030204" pitchFamily="34" charset="0"/>
              </a:rPr>
              <a:t> </a:t>
            </a:r>
            <a:r>
              <a:rPr lang="en-US" altLang="en-US" sz="2800" dirty="0" err="1">
                <a:latin typeface="Calibri" panose="020F0502020204030204" pitchFamily="34" charset="0"/>
              </a:rPr>
              <a:t>selapis</a:t>
            </a:r>
            <a:r>
              <a:rPr lang="en-US" altLang="en-US" sz="2800" dirty="0">
                <a:latin typeface="Calibri" panose="020F0502020204030204" pitchFamily="34" charset="0"/>
              </a:rPr>
              <a:t> </a:t>
            </a:r>
            <a:r>
              <a:rPr lang="en-US" altLang="en-US" sz="2800" dirty="0" err="1">
                <a:latin typeface="Calibri" panose="020F0502020204030204" pitchFamily="34" charset="0"/>
              </a:rPr>
              <a:t>membentuk</a:t>
            </a:r>
            <a:r>
              <a:rPr lang="en-US" altLang="en-US" sz="2800" dirty="0">
                <a:latin typeface="Calibri" panose="020F0502020204030204" pitchFamily="34" charset="0"/>
              </a:rPr>
              <a:t> </a:t>
            </a:r>
            <a:r>
              <a:rPr lang="en-US" altLang="en-US" sz="2800" dirty="0" err="1">
                <a:latin typeface="Calibri" panose="020F0502020204030204" pitchFamily="34" charset="0"/>
              </a:rPr>
              <a:t>kantong-kantong</a:t>
            </a:r>
            <a:r>
              <a:rPr lang="en-US" altLang="en-US" sz="2800" dirty="0">
                <a:latin typeface="Calibri" panose="020F0502020204030204" pitchFamily="34" charset="0"/>
              </a:rPr>
              <a:t> </a:t>
            </a:r>
            <a:r>
              <a:rPr lang="en-US" altLang="en-US" sz="2800" dirty="0" err="1">
                <a:latin typeface="Calibri" panose="020F0502020204030204" pitchFamily="34" charset="0"/>
              </a:rPr>
              <a:t>pipih</a:t>
            </a:r>
            <a:r>
              <a:rPr lang="en-US" altLang="en-US" sz="2800" dirty="0">
                <a:latin typeface="Calibri" panose="020F0502020204030204" pitchFamily="34" charset="0"/>
              </a:rPr>
              <a:t> </a:t>
            </a:r>
            <a:r>
              <a:rPr lang="en-US" altLang="en-US" sz="2800" dirty="0" err="1">
                <a:latin typeface="Calibri" panose="020F0502020204030204" pitchFamily="34" charset="0"/>
              </a:rPr>
              <a:t>meluas</a:t>
            </a:r>
            <a:r>
              <a:rPr lang="en-US" altLang="en-US" sz="2800" dirty="0">
                <a:latin typeface="Calibri" panose="020F0502020204030204" pitchFamily="34" charset="0"/>
              </a:rPr>
              <a:t> </a:t>
            </a:r>
            <a:r>
              <a:rPr lang="en-US" altLang="en-US" sz="2800" dirty="0" err="1">
                <a:latin typeface="Calibri" panose="020F0502020204030204" pitchFamily="34" charset="0"/>
              </a:rPr>
              <a:t>memenuhi</a:t>
            </a:r>
            <a:r>
              <a:rPr lang="en-US" altLang="en-US" sz="2800" dirty="0">
                <a:latin typeface="Calibri" panose="020F0502020204030204" pitchFamily="34" charset="0"/>
              </a:rPr>
              <a:t> </a:t>
            </a:r>
            <a:r>
              <a:rPr lang="en-US" altLang="en-US" sz="2800" dirty="0" err="1">
                <a:latin typeface="Calibri" panose="020F0502020204030204" pitchFamily="34" charset="0"/>
              </a:rPr>
              <a:t>hampir</a:t>
            </a:r>
            <a:r>
              <a:rPr lang="en-US" altLang="en-US" sz="2800" dirty="0">
                <a:latin typeface="Calibri" panose="020F0502020204030204" pitchFamily="34" charset="0"/>
              </a:rPr>
              <a:t> </a:t>
            </a:r>
            <a:r>
              <a:rPr lang="en-US" altLang="en-US" sz="2800" dirty="0" err="1">
                <a:latin typeface="Calibri" panose="020F0502020204030204" pitchFamily="34" charset="0"/>
              </a:rPr>
              <a:t>seluruh</a:t>
            </a:r>
            <a:r>
              <a:rPr lang="en-US" altLang="en-US" sz="2800" dirty="0">
                <a:latin typeface="Calibri" panose="020F0502020204030204" pitchFamily="34" charset="0"/>
              </a:rPr>
              <a:t> </a:t>
            </a:r>
            <a:r>
              <a:rPr lang="en-US" altLang="en-US" sz="2800" dirty="0" err="1">
                <a:latin typeface="Calibri" panose="020F0502020204030204" pitchFamily="34" charset="0"/>
              </a:rPr>
              <a:t>isi</a:t>
            </a:r>
            <a:r>
              <a:rPr lang="en-US" altLang="en-US" sz="2800" dirty="0">
                <a:latin typeface="Calibri" panose="020F0502020204030204" pitchFamily="34" charset="0"/>
              </a:rPr>
              <a:t> sel. </a:t>
            </a:r>
            <a:r>
              <a:rPr lang="en-US" altLang="en-US" sz="2800" dirty="0" err="1">
                <a:latin typeface="Calibri" panose="020F0502020204030204" pitchFamily="34" charset="0"/>
              </a:rPr>
              <a:t>Merupakan</a:t>
            </a:r>
            <a:r>
              <a:rPr lang="en-US" altLang="en-US" sz="2800" dirty="0">
                <a:latin typeface="Calibri" panose="020F0502020204030204" pitchFamily="34" charset="0"/>
              </a:rPr>
              <a:t> </a:t>
            </a:r>
            <a:r>
              <a:rPr lang="en-US" altLang="en-US" sz="2800" dirty="0" err="1">
                <a:latin typeface="Calibri" panose="020F0502020204030204" pitchFamily="34" charset="0"/>
              </a:rPr>
              <a:t>tempat</a:t>
            </a:r>
            <a:r>
              <a:rPr lang="en-US" altLang="en-US" sz="2800" dirty="0">
                <a:latin typeface="Calibri" panose="020F0502020204030204" pitchFamily="34" charset="0"/>
              </a:rPr>
              <a:t> </a:t>
            </a:r>
            <a:r>
              <a:rPr lang="en-US" altLang="en-US" sz="2800" dirty="0" err="1">
                <a:latin typeface="Calibri" panose="020F0502020204030204" pitchFamily="34" charset="0"/>
              </a:rPr>
              <a:t>sintesis</a:t>
            </a:r>
            <a:r>
              <a:rPr lang="en-US" altLang="en-US" sz="2800" dirty="0">
                <a:latin typeface="Calibri" panose="020F0502020204030204" pitchFamily="34" charset="0"/>
              </a:rPr>
              <a:t> protein </a:t>
            </a:r>
            <a:r>
              <a:rPr lang="en-US" altLang="en-US" sz="2800" dirty="0" err="1">
                <a:latin typeface="Calibri" panose="020F0502020204030204" pitchFamily="34" charset="0"/>
              </a:rPr>
              <a:t>dan</a:t>
            </a:r>
            <a:r>
              <a:rPr lang="en-US" altLang="en-US" sz="2800" dirty="0">
                <a:latin typeface="Calibri" panose="020F0502020204030204" pitchFamily="34" charset="0"/>
              </a:rPr>
              <a:t> lipid </a:t>
            </a:r>
            <a:r>
              <a:rPr lang="en-US" altLang="en-US" sz="2800" dirty="0" err="1">
                <a:latin typeface="Calibri" panose="020F0502020204030204" pitchFamily="34" charset="0"/>
              </a:rPr>
              <a:t>membran</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atau</a:t>
            </a:r>
            <a:r>
              <a:rPr lang="en-US" altLang="en-US" sz="2800" dirty="0">
                <a:latin typeface="Calibri" panose="020F0502020204030204" pitchFamily="34" charset="0"/>
              </a:rPr>
              <a:t> yang </a:t>
            </a:r>
            <a:r>
              <a:rPr lang="en-US" altLang="en-US" sz="2800" dirty="0" err="1">
                <a:latin typeface="Calibri" panose="020F0502020204030204" pitchFamily="34" charset="0"/>
              </a:rPr>
              <a:t>akan</a:t>
            </a:r>
            <a:r>
              <a:rPr lang="en-US" altLang="en-US" sz="2800" dirty="0">
                <a:latin typeface="Calibri" panose="020F0502020204030204" pitchFamily="34" charset="0"/>
              </a:rPr>
              <a:t> </a:t>
            </a:r>
            <a:r>
              <a:rPr lang="en-US" altLang="en-US" sz="2800" dirty="0" err="1">
                <a:latin typeface="Calibri" panose="020F0502020204030204" pitchFamily="34" charset="0"/>
              </a:rPr>
              <a:t>disekresikan</a:t>
            </a:r>
            <a:r>
              <a:rPr lang="en-US" altLang="en-US" sz="2800" dirty="0">
                <a:latin typeface="Calibri" panose="020F0502020204030204" pitchFamily="34" charset="0"/>
              </a:rPr>
              <a:t> </a:t>
            </a:r>
            <a:r>
              <a:rPr lang="en-US" altLang="en-US" sz="2800" dirty="0" err="1">
                <a:latin typeface="Calibri" panose="020F0502020204030204" pitchFamily="34" charset="0"/>
              </a:rPr>
              <a:t>keluar</a:t>
            </a:r>
            <a:r>
              <a:rPr lang="en-US" altLang="en-US" sz="2800" dirty="0">
                <a:latin typeface="Calibri" panose="020F0502020204030204" pitchFamily="34" charset="0"/>
              </a:rPr>
              <a:t> sel.</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a:latin typeface="Calibri" panose="020F0502020204030204" pitchFamily="34" charset="0"/>
              </a:rPr>
              <a:t>3. </a:t>
            </a:r>
            <a:r>
              <a:rPr lang="en-US" altLang="en-US" sz="2800" dirty="0" err="1">
                <a:latin typeface="Calibri" panose="020F0502020204030204" pitchFamily="34" charset="0"/>
              </a:rPr>
              <a:t>Aparatus</a:t>
            </a:r>
            <a:r>
              <a:rPr lang="en-US" altLang="en-US" sz="2800" dirty="0">
                <a:latin typeface="Calibri" panose="020F0502020204030204" pitchFamily="34" charset="0"/>
              </a:rPr>
              <a:t> </a:t>
            </a:r>
            <a:r>
              <a:rPr lang="en-US" altLang="en-US" sz="2800" dirty="0" err="1">
                <a:latin typeface="Calibri" panose="020F0502020204030204" pitchFamily="34" charset="0"/>
              </a:rPr>
              <a:t>golgi</a:t>
            </a:r>
            <a:br>
              <a:rPr lang="en-US" altLang="en-US" sz="2800" dirty="0">
                <a:latin typeface="Calibri" panose="020F0502020204030204" pitchFamily="34" charset="0"/>
              </a:rPr>
            </a:br>
            <a:r>
              <a:rPr lang="en-US" altLang="en-US" sz="2800" dirty="0" err="1">
                <a:latin typeface="Calibri" panose="020F0502020204030204" pitchFamily="34" charset="0"/>
              </a:rPr>
              <a:t>Kelanjutan</a:t>
            </a:r>
            <a:r>
              <a:rPr lang="en-US" altLang="en-US" sz="2800" dirty="0">
                <a:latin typeface="Calibri" panose="020F0502020204030204" pitchFamily="34" charset="0"/>
              </a:rPr>
              <a:t> </a:t>
            </a:r>
            <a:r>
              <a:rPr lang="en-US" altLang="en-US" sz="2800" dirty="0" err="1">
                <a:latin typeface="Calibri" panose="020F0502020204030204" pitchFamily="34" charset="0"/>
              </a:rPr>
              <a:t>endoplasmik</a:t>
            </a:r>
            <a:r>
              <a:rPr lang="en-US" altLang="en-US" sz="2800" dirty="0">
                <a:latin typeface="Calibri" panose="020F0502020204030204" pitchFamily="34" charset="0"/>
              </a:rPr>
              <a:t> </a:t>
            </a:r>
            <a:r>
              <a:rPr lang="en-US" altLang="en-US" sz="2800" dirty="0" err="1">
                <a:latin typeface="Calibri" panose="020F0502020204030204" pitchFamily="34" charset="0"/>
              </a:rPr>
              <a:t>retikulum</a:t>
            </a:r>
            <a:r>
              <a:rPr lang="en-US" altLang="en-US" sz="2800" dirty="0">
                <a:latin typeface="Calibri" panose="020F0502020204030204" pitchFamily="34" charset="0"/>
              </a:rPr>
              <a:t> </a:t>
            </a:r>
            <a:r>
              <a:rPr lang="en-US" altLang="en-US" sz="2800" dirty="0" err="1">
                <a:latin typeface="Calibri" panose="020F0502020204030204" pitchFamily="34" charset="0"/>
              </a:rPr>
              <a:t>mempunyai</a:t>
            </a:r>
            <a:r>
              <a:rPr lang="en-US" altLang="en-US" sz="2800" dirty="0">
                <a:latin typeface="Calibri" panose="020F0502020204030204" pitchFamily="34" charset="0"/>
              </a:rPr>
              <a:t> </a:t>
            </a:r>
            <a:r>
              <a:rPr lang="en-US" altLang="en-US" sz="2800" dirty="0" err="1">
                <a:latin typeface="Calibri" panose="020F0502020204030204" pitchFamily="34" charset="0"/>
              </a:rPr>
              <a:t>bentuk</a:t>
            </a:r>
            <a:r>
              <a:rPr lang="en-US" altLang="en-US" sz="2800" dirty="0">
                <a:latin typeface="Calibri" panose="020F0502020204030204" pitchFamily="34" charset="0"/>
              </a:rPr>
              <a:t> </a:t>
            </a:r>
            <a:r>
              <a:rPr lang="en-US" altLang="en-US" sz="2800" dirty="0" err="1">
                <a:latin typeface="Calibri" panose="020F0502020204030204" pitchFamily="34" charset="0"/>
              </a:rPr>
              <a:t>sisternae</a:t>
            </a:r>
            <a:r>
              <a:rPr lang="en-US" altLang="en-US" sz="2800" dirty="0">
                <a:latin typeface="Calibri" panose="020F0502020204030204" pitchFamily="34" charset="0"/>
              </a:rPr>
              <a:t> </a:t>
            </a:r>
            <a:r>
              <a:rPr lang="en-US" altLang="en-US" sz="2800" dirty="0" err="1">
                <a:latin typeface="Calibri" panose="020F0502020204030204" pitchFamily="34" charset="0"/>
              </a:rPr>
              <a:t>dengan</a:t>
            </a:r>
            <a:r>
              <a:rPr lang="en-US" altLang="en-US" sz="2800" dirty="0">
                <a:latin typeface="Calibri" panose="020F0502020204030204" pitchFamily="34" charset="0"/>
              </a:rPr>
              <a:t> </a:t>
            </a:r>
            <a:r>
              <a:rPr lang="en-US" altLang="en-US" sz="2800" dirty="0" err="1">
                <a:latin typeface="Calibri" panose="020F0502020204030204" pitchFamily="34" charset="0"/>
              </a:rPr>
              <a:t>ujung-ujungnya</a:t>
            </a:r>
            <a:r>
              <a:rPr lang="en-US" altLang="en-US" sz="2800" dirty="0">
                <a:latin typeface="Calibri" panose="020F0502020204030204" pitchFamily="34" charset="0"/>
              </a:rPr>
              <a:t> </a:t>
            </a:r>
            <a:r>
              <a:rPr lang="en-US" altLang="en-US" sz="2800" dirty="0" err="1">
                <a:latin typeface="Calibri" panose="020F0502020204030204" pitchFamily="34" charset="0"/>
              </a:rPr>
              <a:t>mbtk</a:t>
            </a:r>
            <a:r>
              <a:rPr lang="en-US" altLang="en-US" sz="2800" dirty="0">
                <a:latin typeface="Calibri" panose="020F0502020204030204" pitchFamily="34" charset="0"/>
              </a:rPr>
              <a:t> </a:t>
            </a:r>
            <a:r>
              <a:rPr lang="en-US" altLang="en-US" sz="2800" dirty="0" err="1">
                <a:latin typeface="Calibri" panose="020F0502020204030204" pitchFamily="34" charset="0"/>
              </a:rPr>
              <a:t>perluasan</a:t>
            </a:r>
            <a:r>
              <a:rPr lang="en-US" altLang="en-US" sz="2800" dirty="0">
                <a:latin typeface="Calibri" panose="020F0502020204030204" pitchFamily="34" charset="0"/>
              </a:rPr>
              <a:t> (</a:t>
            </a:r>
            <a:r>
              <a:rPr lang="en-US" altLang="en-US" sz="2800" dirty="0" err="1">
                <a:latin typeface="Calibri" panose="020F0502020204030204" pitchFamily="34" charset="0"/>
              </a:rPr>
              <a:t>vesikel</a:t>
            </a:r>
            <a:r>
              <a:rPr lang="en-US" altLang="en-US" sz="2800" dirty="0">
                <a:latin typeface="Calibri" panose="020F0502020204030204" pitchFamily="34" charset="0"/>
              </a:rPr>
              <a:t>). </a:t>
            </a:r>
            <a:r>
              <a:rPr lang="en-US" altLang="en-US" sz="2800" dirty="0" err="1">
                <a:latin typeface="Calibri" panose="020F0502020204030204" pitchFamily="34" charset="0"/>
              </a:rPr>
              <a:t>Vesikel</a:t>
            </a:r>
            <a:r>
              <a:rPr lang="en-US" altLang="en-US" sz="2800" dirty="0">
                <a:latin typeface="Calibri" panose="020F0502020204030204" pitchFamily="34" charset="0"/>
              </a:rPr>
              <a:t> </a:t>
            </a:r>
            <a:r>
              <a:rPr lang="en-US" altLang="en-US" sz="2800" dirty="0" err="1">
                <a:latin typeface="Calibri" panose="020F0502020204030204" pitchFamily="34" charset="0"/>
              </a:rPr>
              <a:t>dapat</a:t>
            </a:r>
            <a:r>
              <a:rPr lang="en-US" altLang="en-US" sz="2800" dirty="0">
                <a:latin typeface="Calibri" panose="020F0502020204030204" pitchFamily="34" charset="0"/>
              </a:rPr>
              <a:t> </a:t>
            </a:r>
            <a:r>
              <a:rPr lang="en-US" altLang="en-US" sz="2800" dirty="0" err="1">
                <a:latin typeface="Calibri" panose="020F0502020204030204" pitchFamily="34" charset="0"/>
              </a:rPr>
              <a:t>lepas</a:t>
            </a:r>
            <a:r>
              <a:rPr lang="en-US" altLang="en-US" sz="2800" dirty="0">
                <a:latin typeface="Calibri" panose="020F0502020204030204" pitchFamily="34" charset="0"/>
              </a:rPr>
              <a:t> </a:t>
            </a:r>
            <a:r>
              <a:rPr lang="en-US" altLang="en-US" sz="2800" dirty="0" err="1">
                <a:latin typeface="Calibri" panose="020F0502020204030204" pitchFamily="34" charset="0"/>
              </a:rPr>
              <a:t>dari</a:t>
            </a:r>
            <a:r>
              <a:rPr lang="en-US" altLang="en-US" sz="2800" dirty="0">
                <a:latin typeface="Calibri" panose="020F0502020204030204" pitchFamily="34" charset="0"/>
              </a:rPr>
              <a:t> </a:t>
            </a:r>
            <a:r>
              <a:rPr lang="en-US" altLang="en-US" sz="2800" dirty="0" err="1">
                <a:latin typeface="Calibri" panose="020F0502020204030204" pitchFamily="34" charset="0"/>
              </a:rPr>
              <a:t>sisternae</a:t>
            </a:r>
            <a:r>
              <a:rPr lang="en-US" altLang="en-US" sz="2800" dirty="0">
                <a:latin typeface="Calibri" panose="020F0502020204030204" pitchFamily="34" charset="0"/>
              </a:rPr>
              <a:t> &amp; </a:t>
            </a:r>
            <a:r>
              <a:rPr lang="en-US" altLang="en-US" sz="2800" dirty="0" err="1">
                <a:latin typeface="Calibri" panose="020F0502020204030204" pitchFamily="34" charset="0"/>
              </a:rPr>
              <a:t>bermigrasi</a:t>
            </a:r>
            <a:r>
              <a:rPr lang="en-US" altLang="en-US" sz="2800" dirty="0">
                <a:latin typeface="Calibri" panose="020F0502020204030204" pitchFamily="34" charset="0"/>
              </a:rPr>
              <a:t> </a:t>
            </a:r>
            <a:r>
              <a:rPr lang="en-US" altLang="en-US" sz="2800" dirty="0" err="1">
                <a:latin typeface="Calibri" panose="020F0502020204030204" pitchFamily="34" charset="0"/>
              </a:rPr>
              <a:t>membawa</a:t>
            </a:r>
            <a:r>
              <a:rPr lang="en-US" altLang="en-US" sz="2800" dirty="0">
                <a:latin typeface="Calibri" panose="020F0502020204030204" pitchFamily="34" charset="0"/>
              </a:rPr>
              <a:t> protein yang </a:t>
            </a:r>
            <a:r>
              <a:rPr lang="en-US" altLang="en-US" sz="2800" dirty="0" err="1">
                <a:latin typeface="Calibri" panose="020F0502020204030204" pitchFamily="34" charset="0"/>
              </a:rPr>
              <a:t>siap</a:t>
            </a:r>
            <a:r>
              <a:rPr lang="en-US" altLang="en-US" sz="2800" dirty="0">
                <a:latin typeface="Calibri" panose="020F0502020204030204" pitchFamily="34" charset="0"/>
              </a:rPr>
              <a:t> </a:t>
            </a:r>
            <a:r>
              <a:rPr lang="en-US" altLang="en-US" sz="2800" dirty="0" err="1">
                <a:latin typeface="Calibri" panose="020F0502020204030204" pitchFamily="34" charset="0"/>
              </a:rPr>
              <a:t>dideposit</a:t>
            </a:r>
            <a:r>
              <a:rPr lang="en-US" altLang="en-US" sz="2800" dirty="0">
                <a:latin typeface="Calibri" panose="020F0502020204030204" pitchFamily="34" charset="0"/>
              </a:rPr>
              <a:t> </a:t>
            </a:r>
            <a:r>
              <a:rPr lang="en-US" altLang="en-US" sz="2800" dirty="0" err="1">
                <a:latin typeface="Calibri" panose="020F0502020204030204" pitchFamily="34" charset="0"/>
              </a:rPr>
              <a:t>pada</a:t>
            </a:r>
            <a:r>
              <a:rPr lang="en-US" altLang="en-US" sz="2800" dirty="0">
                <a:latin typeface="Calibri" panose="020F0502020204030204" pitchFamily="34" charset="0"/>
              </a:rPr>
              <a:t> </a:t>
            </a:r>
            <a:r>
              <a:rPr lang="en-US" altLang="en-US" sz="2800" dirty="0" err="1">
                <a:latin typeface="Calibri" panose="020F0502020204030204" pitchFamily="34" charset="0"/>
              </a:rPr>
              <a:t>membran</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atau</a:t>
            </a:r>
            <a:r>
              <a:rPr lang="en-US" altLang="en-US" sz="2800" dirty="0">
                <a:latin typeface="Calibri" panose="020F0502020204030204" pitchFamily="34" charset="0"/>
              </a:rPr>
              <a:t> </a:t>
            </a:r>
            <a:r>
              <a:rPr lang="en-US" altLang="en-US" sz="2800" dirty="0" err="1">
                <a:latin typeface="Calibri" panose="020F0502020204030204" pitchFamily="34" charset="0"/>
              </a:rPr>
              <a:t>disekresikan</a:t>
            </a:r>
            <a:r>
              <a:rPr lang="en-US" altLang="en-US" sz="2800" dirty="0">
                <a:latin typeface="Calibri" panose="020F0502020204030204" pitchFamily="34" charset="0"/>
              </a:rPr>
              <a:t> </a:t>
            </a:r>
            <a:r>
              <a:rPr lang="en-US" altLang="en-US" sz="2800" dirty="0" err="1">
                <a:latin typeface="Calibri" panose="020F0502020204030204" pitchFamily="34" charset="0"/>
              </a:rPr>
              <a:t>keluar</a:t>
            </a:r>
            <a:r>
              <a:rPr lang="en-US" altLang="en-US" sz="2800" dirty="0">
                <a:latin typeface="Calibri" panose="020F0502020204030204" pitchFamily="34" charset="0"/>
              </a:rPr>
              <a:t> sel. </a:t>
            </a:r>
            <a:r>
              <a:rPr lang="en-US" altLang="en-US" sz="2800" dirty="0" err="1">
                <a:latin typeface="Calibri" panose="020F0502020204030204" pitchFamily="34" charset="0"/>
              </a:rPr>
              <a:t>Berfungsi</a:t>
            </a:r>
            <a:r>
              <a:rPr lang="en-US" altLang="en-US" sz="2800" dirty="0">
                <a:latin typeface="Calibri" panose="020F0502020204030204" pitchFamily="34" charset="0"/>
              </a:rPr>
              <a:t> </a:t>
            </a:r>
            <a:r>
              <a:rPr lang="en-US" altLang="en-US" sz="2800" dirty="0" err="1">
                <a:latin typeface="Calibri" panose="020F0502020204030204" pitchFamily="34" charset="0"/>
              </a:rPr>
              <a:t>sebagai</a:t>
            </a:r>
            <a:r>
              <a:rPr lang="en-US" altLang="en-US" sz="2800" dirty="0">
                <a:latin typeface="Calibri" panose="020F0502020204030204" pitchFamily="34" charset="0"/>
              </a:rPr>
              <a:t> </a:t>
            </a:r>
            <a:r>
              <a:rPr lang="en-US" altLang="en-US" sz="2800" dirty="0" err="1">
                <a:latin typeface="Calibri" panose="020F0502020204030204" pitchFamily="34" charset="0"/>
              </a:rPr>
              <a:t>tempat</a:t>
            </a:r>
            <a:r>
              <a:rPr lang="en-US" altLang="en-US" sz="2800" dirty="0">
                <a:latin typeface="Calibri" panose="020F0502020204030204" pitchFamily="34" charset="0"/>
              </a:rPr>
              <a:t> </a:t>
            </a:r>
            <a:r>
              <a:rPr lang="en-US" altLang="en-US" sz="2800" dirty="0" err="1">
                <a:latin typeface="Calibri" panose="020F0502020204030204" pitchFamily="34" charset="0"/>
              </a:rPr>
              <a:t>untuk</a:t>
            </a:r>
            <a:r>
              <a:rPr lang="en-US" altLang="en-US" sz="2800" dirty="0">
                <a:latin typeface="Calibri" panose="020F0502020204030204" pitchFamily="34" charset="0"/>
              </a:rPr>
              <a:t> </a:t>
            </a:r>
            <a:r>
              <a:rPr lang="en-US" altLang="en-US" sz="2800" dirty="0" err="1">
                <a:latin typeface="Calibri" panose="020F0502020204030204" pitchFamily="34" charset="0"/>
              </a:rPr>
              <a:t>penyempurnaan</a:t>
            </a:r>
            <a:r>
              <a:rPr lang="en-US" altLang="en-US" sz="2800" dirty="0">
                <a:latin typeface="Calibri" panose="020F0502020204030204" pitchFamily="34" charset="0"/>
              </a:rPr>
              <a:t> (</a:t>
            </a:r>
            <a:r>
              <a:rPr lang="en-US" altLang="en-US" sz="2800" dirty="0" err="1">
                <a:latin typeface="Calibri" panose="020F0502020204030204" pitchFamily="34" charset="0"/>
              </a:rPr>
              <a:t>maturasi</a:t>
            </a:r>
            <a:r>
              <a:rPr lang="en-US" altLang="en-US" sz="2800" dirty="0">
                <a:latin typeface="Calibri" panose="020F0502020204030204" pitchFamily="34" charset="0"/>
              </a:rPr>
              <a:t>) protein &amp; lipid </a:t>
            </a:r>
            <a:r>
              <a:rPr lang="en-US" altLang="en-US" sz="2800" dirty="0" err="1">
                <a:latin typeface="Calibri" panose="020F0502020204030204" pitchFamily="34" charset="0"/>
              </a:rPr>
              <a:t>membran</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atau</a:t>
            </a:r>
            <a:r>
              <a:rPr lang="en-US" altLang="en-US" sz="2800" dirty="0">
                <a:latin typeface="Calibri" panose="020F0502020204030204" pitchFamily="34" charset="0"/>
              </a:rPr>
              <a:t> yang </a:t>
            </a:r>
            <a:r>
              <a:rPr lang="en-US" altLang="en-US" sz="2800" dirty="0" err="1">
                <a:latin typeface="Calibri" panose="020F0502020204030204" pitchFamily="34" charset="0"/>
              </a:rPr>
              <a:t>disekresikan</a:t>
            </a:r>
            <a:r>
              <a:rPr lang="en-US" altLang="en-US" sz="2800" dirty="0">
                <a:latin typeface="Calibri" panose="020F0502020204030204" pitchFamily="34" charset="0"/>
              </a:rPr>
              <a:t> </a:t>
            </a:r>
            <a:r>
              <a:rPr lang="en-US" altLang="en-US" sz="2800" dirty="0" err="1">
                <a:latin typeface="Calibri" panose="020F0502020204030204" pitchFamily="34" charset="0"/>
              </a:rPr>
              <a:t>keluar</a:t>
            </a:r>
            <a:r>
              <a:rPr lang="en-US" altLang="en-US" sz="2800" dirty="0">
                <a:latin typeface="Calibri" panose="020F0502020204030204" pitchFamily="34" charset="0"/>
              </a:rPr>
              <a:t> se</a:t>
            </a:r>
            <a:r>
              <a:rPr lang="en-US" altLang="en-US" sz="2800" dirty="0">
                <a:latin typeface="Comic Sans MS" panose="030F0702030302020204" pitchFamily="66" charset="0"/>
              </a:rPr>
              <a:t>l.</a:t>
            </a:r>
            <a:br>
              <a:rPr lang="en-US" altLang="en-US" sz="2800" dirty="0">
                <a:latin typeface="Comic Sans MS" panose="030F0702030302020204" pitchFamily="66" charset="0"/>
              </a:rPr>
            </a:br>
            <a:br>
              <a:rPr lang="en-US" altLang="en-US" sz="2800" dirty="0">
                <a:latin typeface="Comic Sans MS" panose="030F0702030302020204" pitchFamily="66" charset="0"/>
              </a:rPr>
            </a:br>
            <a:endParaRPr lang="en-US" altLang="en-US" sz="2800" dirty="0">
              <a:latin typeface="Comic Sans MS" panose="030F0702030302020204" pitchFamily="66" charset="0"/>
            </a:endParaRPr>
          </a:p>
        </p:txBody>
      </p:sp>
    </p:spTree>
    <p:extLst>
      <p:ext uri="{BB962C8B-B14F-4D97-AF65-F5344CB8AC3E}">
        <p14:creationId xmlns:p14="http://schemas.microsoft.com/office/powerpoint/2010/main" val="443841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SCN2004"/>
          <p:cNvPicPr>
            <a:picLocks noChangeAspect="1" noChangeArrowheads="1"/>
          </p:cNvPicPr>
          <p:nvPr/>
        </p:nvPicPr>
        <p:blipFill>
          <a:blip r:embed="rId3">
            <a:lum bright="24000" contrast="24000"/>
            <a:extLst>
              <a:ext uri="{28A0092B-C50C-407E-A947-70E740481C1C}">
                <a14:useLocalDpi xmlns:a14="http://schemas.microsoft.com/office/drawing/2010/main" val="0"/>
              </a:ext>
            </a:extLst>
          </a:blip>
          <a:srcRect l="18665" t="4668" r="3564"/>
          <a:stretch>
            <a:fillRect/>
          </a:stretch>
        </p:blipFill>
        <p:spPr bwMode="auto">
          <a:xfrm>
            <a:off x="4038600" y="304800"/>
            <a:ext cx="3810000" cy="622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87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SCN2005"/>
          <p:cNvPicPr>
            <a:picLocks noChangeAspect="1" noChangeArrowheads="1"/>
          </p:cNvPicPr>
          <p:nvPr/>
        </p:nvPicPr>
        <p:blipFill>
          <a:blip r:embed="rId3">
            <a:lum bright="12000" contrast="66000"/>
            <a:extLst>
              <a:ext uri="{28A0092B-C50C-407E-A947-70E740481C1C}">
                <a14:useLocalDpi xmlns:a14="http://schemas.microsoft.com/office/drawing/2010/main" val="0"/>
              </a:ext>
            </a:extLst>
          </a:blip>
          <a:srcRect r="20192"/>
          <a:stretch>
            <a:fillRect/>
          </a:stretch>
        </p:blipFill>
        <p:spPr bwMode="auto">
          <a:xfrm>
            <a:off x="2514600" y="533400"/>
            <a:ext cx="6324600" cy="594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39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mar 064"/>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t="12242"/>
          <a:stretch>
            <a:fillRect/>
          </a:stretch>
        </p:blipFill>
        <p:spPr bwMode="auto">
          <a:xfrm>
            <a:off x="2286000" y="1219200"/>
            <a:ext cx="7467600"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92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524000" y="0"/>
            <a:ext cx="9144000" cy="6858000"/>
          </a:xfrm>
        </p:spPr>
        <p:txBody>
          <a:bodyPr/>
          <a:lstStyle/>
          <a:p>
            <a:pPr algn="l" eaLnBrk="1" hangingPunct="1"/>
            <a:br>
              <a:rPr lang="en-US" altLang="en-US" sz="3200" dirty="0">
                <a:latin typeface="Comic Sans MS" panose="030F0702030302020204" pitchFamily="66" charset="0"/>
              </a:rPr>
            </a:br>
            <a:r>
              <a:rPr lang="en-US" altLang="en-US" sz="3200" dirty="0">
                <a:latin typeface="Calibri" panose="020F0502020204030204" pitchFamily="34" charset="0"/>
              </a:rPr>
              <a:t>4. </a:t>
            </a:r>
            <a:r>
              <a:rPr lang="en-US" altLang="en-US" sz="3200" dirty="0" err="1">
                <a:latin typeface="Calibri" panose="020F0502020204030204" pitchFamily="34" charset="0"/>
              </a:rPr>
              <a:t>Lisosom</a:t>
            </a:r>
            <a:br>
              <a:rPr lang="en-US" altLang="en-US" sz="3200" dirty="0">
                <a:latin typeface="Calibri" panose="020F0502020204030204" pitchFamily="34" charset="0"/>
              </a:rPr>
            </a:br>
            <a:r>
              <a:rPr lang="en-US" altLang="en-US" sz="3200" dirty="0" err="1">
                <a:latin typeface="Calibri" panose="020F0502020204030204" pitchFamily="34" charset="0"/>
              </a:rPr>
              <a:t>Organel</a:t>
            </a:r>
            <a:r>
              <a:rPr lang="en-US" altLang="en-US" sz="3200" dirty="0">
                <a:latin typeface="Calibri" panose="020F0502020204030204" pitchFamily="34" charset="0"/>
              </a:rPr>
              <a:t> yang </a:t>
            </a:r>
            <a:r>
              <a:rPr lang="en-US" altLang="en-US" sz="3200" dirty="0" err="1">
                <a:latin typeface="Calibri" panose="020F0502020204030204" pitchFamily="34" charset="0"/>
              </a:rPr>
              <a:t>dibentuk</a:t>
            </a:r>
            <a:r>
              <a:rPr lang="en-US" altLang="en-US" sz="3200" dirty="0">
                <a:latin typeface="Calibri" panose="020F0502020204030204" pitchFamily="34" charset="0"/>
              </a:rPr>
              <a:t> </a:t>
            </a:r>
            <a:r>
              <a:rPr lang="en-US" altLang="en-US" sz="3200" dirty="0" err="1">
                <a:latin typeface="Calibri" panose="020F0502020204030204" pitchFamily="34" charset="0"/>
              </a:rPr>
              <a:t>oleh</a:t>
            </a:r>
            <a:r>
              <a:rPr lang="en-US" altLang="en-US" sz="3200" dirty="0">
                <a:latin typeface="Calibri" panose="020F0502020204030204" pitchFamily="34" charset="0"/>
              </a:rPr>
              <a:t> </a:t>
            </a:r>
            <a:r>
              <a:rPr lang="en-US" altLang="en-US" sz="3200" dirty="0" err="1">
                <a:latin typeface="Calibri" panose="020F0502020204030204" pitchFamily="34" charset="0"/>
              </a:rPr>
              <a:t>selapis</a:t>
            </a:r>
            <a:r>
              <a:rPr lang="en-US" altLang="en-US" sz="3200" dirty="0">
                <a:latin typeface="Calibri" panose="020F0502020204030204" pitchFamily="34" charset="0"/>
              </a:rPr>
              <a:t> </a:t>
            </a:r>
            <a:r>
              <a:rPr lang="en-US" altLang="en-US" sz="3200" dirty="0" err="1">
                <a:latin typeface="Calibri" panose="020F0502020204030204" pitchFamily="34" charset="0"/>
              </a:rPr>
              <a:t>membran</a:t>
            </a:r>
            <a:r>
              <a:rPr lang="en-US" altLang="en-US" sz="3200" dirty="0">
                <a:latin typeface="Calibri" panose="020F0502020204030204" pitchFamily="34" charset="0"/>
              </a:rPr>
              <a:t>; </a:t>
            </a:r>
            <a:r>
              <a:rPr lang="en-US" altLang="en-US" sz="3200" dirty="0" err="1">
                <a:latin typeface="Calibri" panose="020F0502020204030204" pitchFamily="34" charset="0"/>
              </a:rPr>
              <a:t>berisi</a:t>
            </a:r>
            <a:r>
              <a:rPr lang="en-US" altLang="en-US" sz="3200" dirty="0">
                <a:latin typeface="Calibri" panose="020F0502020204030204" pitchFamily="34" charset="0"/>
              </a:rPr>
              <a:t> </a:t>
            </a:r>
            <a:r>
              <a:rPr lang="en-US" altLang="en-US" sz="3200" dirty="0" err="1">
                <a:latin typeface="Calibri" panose="020F0502020204030204" pitchFamily="34" charset="0"/>
              </a:rPr>
              <a:t>enzim-enzim</a:t>
            </a:r>
            <a:r>
              <a:rPr lang="en-US" altLang="en-US" sz="3200" dirty="0">
                <a:latin typeface="Calibri" panose="020F0502020204030204" pitchFamily="34" charset="0"/>
              </a:rPr>
              <a:t> </a:t>
            </a:r>
            <a:r>
              <a:rPr lang="en-US" altLang="en-US" sz="3200" dirty="0" err="1">
                <a:latin typeface="Calibri" panose="020F0502020204030204" pitchFamily="34" charset="0"/>
              </a:rPr>
              <a:t>hidrolisis</a:t>
            </a:r>
            <a:r>
              <a:rPr lang="en-US" altLang="en-US" sz="3200" dirty="0">
                <a:latin typeface="Calibri" panose="020F0502020204030204" pitchFamily="34" charset="0"/>
              </a:rPr>
              <a:t> yang </a:t>
            </a:r>
            <a:r>
              <a:rPr lang="en-US" altLang="en-US" sz="3200" dirty="0" err="1">
                <a:latin typeface="Calibri" panose="020F0502020204030204" pitchFamily="34" charset="0"/>
              </a:rPr>
              <a:t>dapat</a:t>
            </a:r>
            <a:r>
              <a:rPr lang="en-US" altLang="en-US" sz="3200" dirty="0">
                <a:latin typeface="Calibri" panose="020F0502020204030204" pitchFamily="34" charset="0"/>
              </a:rPr>
              <a:t> </a:t>
            </a:r>
            <a:r>
              <a:rPr lang="en-US" altLang="en-US" sz="3200" dirty="0" err="1">
                <a:latin typeface="Calibri" panose="020F0502020204030204" pitchFamily="34" charset="0"/>
              </a:rPr>
              <a:t>menguraikan</a:t>
            </a:r>
            <a:r>
              <a:rPr lang="en-US" altLang="en-US" sz="3200" dirty="0">
                <a:latin typeface="Calibri" panose="020F0502020204030204" pitchFamily="34" charset="0"/>
              </a:rPr>
              <a:t> </a:t>
            </a:r>
            <a:r>
              <a:rPr lang="en-US" altLang="en-US" sz="3200" dirty="0" err="1">
                <a:latin typeface="Calibri" panose="020F0502020204030204" pitchFamily="34" charset="0"/>
              </a:rPr>
              <a:t>molekul</a:t>
            </a:r>
            <a:r>
              <a:rPr lang="en-US" altLang="en-US" sz="3200" dirty="0">
                <a:latin typeface="Calibri" panose="020F0502020204030204" pitchFamily="34" charset="0"/>
              </a:rPr>
              <a:t> </a:t>
            </a:r>
            <a:r>
              <a:rPr lang="en-US" altLang="en-US" sz="3200" dirty="0" err="1">
                <a:latin typeface="Calibri" panose="020F0502020204030204" pitchFamily="34" charset="0"/>
              </a:rPr>
              <a:t>besar</a:t>
            </a:r>
            <a:r>
              <a:rPr lang="en-US" altLang="en-US" sz="3200" dirty="0">
                <a:latin typeface="Calibri" panose="020F0502020204030204" pitchFamily="34" charset="0"/>
              </a:rPr>
              <a:t> </a:t>
            </a:r>
            <a:r>
              <a:rPr lang="en-US" altLang="en-US" sz="3200" dirty="0" err="1">
                <a:latin typeface="Calibri" panose="020F0502020204030204" pitchFamily="34" charset="0"/>
              </a:rPr>
              <a:t>atau</a:t>
            </a:r>
            <a:r>
              <a:rPr lang="en-US" altLang="en-US" sz="3200" dirty="0">
                <a:latin typeface="Calibri" panose="020F0502020204030204" pitchFamily="34" charset="0"/>
              </a:rPr>
              <a:t> </a:t>
            </a:r>
            <a:r>
              <a:rPr lang="en-US" altLang="en-US" sz="3200" dirty="0" err="1">
                <a:latin typeface="Calibri" panose="020F0502020204030204" pitchFamily="34" charset="0"/>
              </a:rPr>
              <a:t>partikel</a:t>
            </a:r>
            <a:r>
              <a:rPr lang="en-US" altLang="en-US" sz="3200" dirty="0">
                <a:latin typeface="Calibri" panose="020F0502020204030204" pitchFamily="34" charset="0"/>
              </a:rPr>
              <a:t> </a:t>
            </a:r>
            <a:r>
              <a:rPr lang="en-US" altLang="en-US" sz="3200" dirty="0" err="1">
                <a:latin typeface="Calibri" panose="020F0502020204030204" pitchFamily="34" charset="0"/>
              </a:rPr>
              <a:t>asing</a:t>
            </a:r>
            <a:r>
              <a:rPr lang="en-US" altLang="en-US" sz="3200" dirty="0">
                <a:latin typeface="Calibri" panose="020F0502020204030204" pitchFamily="34" charset="0"/>
              </a:rPr>
              <a:t> yang </a:t>
            </a:r>
            <a:r>
              <a:rPr lang="en-US" altLang="en-US" sz="3200" dirty="0" err="1">
                <a:latin typeface="Calibri" panose="020F0502020204030204" pitchFamily="34" charset="0"/>
              </a:rPr>
              <a:t>masuk</a:t>
            </a:r>
            <a:r>
              <a:rPr lang="en-US" altLang="en-US" sz="3200" dirty="0">
                <a:latin typeface="Calibri" panose="020F0502020204030204" pitchFamily="34" charset="0"/>
              </a:rPr>
              <a:t> </a:t>
            </a:r>
            <a:r>
              <a:rPr lang="en-US" altLang="en-US" sz="3200" dirty="0" err="1">
                <a:latin typeface="Calibri" panose="020F0502020204030204" pitchFamily="34" charset="0"/>
              </a:rPr>
              <a:t>atau</a:t>
            </a:r>
            <a:r>
              <a:rPr lang="en-US" altLang="en-US" sz="3200" dirty="0">
                <a:latin typeface="Calibri" panose="020F0502020204030204" pitchFamily="34" charset="0"/>
              </a:rPr>
              <a:t> di </a:t>
            </a:r>
            <a:r>
              <a:rPr lang="en-US" altLang="en-US" sz="3200" dirty="0" err="1">
                <a:latin typeface="Calibri" panose="020F0502020204030204" pitchFamily="34" charset="0"/>
              </a:rPr>
              <a:t>fagosit</a:t>
            </a:r>
            <a:r>
              <a:rPr lang="en-US" altLang="en-US" sz="3200" dirty="0">
                <a:latin typeface="Calibri" panose="020F0502020204030204" pitchFamily="34" charset="0"/>
              </a:rPr>
              <a:t> sel.</a:t>
            </a:r>
            <a:br>
              <a:rPr lang="en-US" altLang="en-US" sz="3200" dirty="0">
                <a:latin typeface="Calibri" panose="020F0502020204030204" pitchFamily="34" charset="0"/>
              </a:rPr>
            </a:br>
            <a:br>
              <a:rPr lang="en-US" altLang="en-US" sz="3200" dirty="0">
                <a:latin typeface="Calibri" panose="020F0502020204030204" pitchFamily="34" charset="0"/>
              </a:rPr>
            </a:br>
            <a:r>
              <a:rPr lang="en-US" altLang="en-US" sz="3200" dirty="0">
                <a:latin typeface="Calibri" panose="020F0502020204030204" pitchFamily="34" charset="0"/>
              </a:rPr>
              <a:t>5. </a:t>
            </a:r>
            <a:r>
              <a:rPr lang="en-US" altLang="en-US" sz="3200" dirty="0" err="1">
                <a:latin typeface="Calibri" panose="020F0502020204030204" pitchFamily="34" charset="0"/>
              </a:rPr>
              <a:t>Mikrobodi</a:t>
            </a:r>
            <a:r>
              <a:rPr lang="en-US" altLang="en-US" sz="3200" dirty="0">
                <a:latin typeface="Calibri" panose="020F0502020204030204" pitchFamily="34" charset="0"/>
              </a:rPr>
              <a:t> (</a:t>
            </a:r>
            <a:r>
              <a:rPr lang="en-US" altLang="en-US" sz="3200" dirty="0" err="1">
                <a:latin typeface="Calibri" panose="020F0502020204030204" pitchFamily="34" charset="0"/>
              </a:rPr>
              <a:t>peroksisom</a:t>
            </a:r>
            <a:r>
              <a:rPr lang="en-US" altLang="en-US" sz="3200" dirty="0">
                <a:latin typeface="Calibri" panose="020F0502020204030204" pitchFamily="34" charset="0"/>
              </a:rPr>
              <a:t>)</a:t>
            </a:r>
            <a:br>
              <a:rPr lang="en-US" altLang="en-US" sz="3200" dirty="0">
                <a:latin typeface="Calibri" panose="020F0502020204030204" pitchFamily="34" charset="0"/>
              </a:rPr>
            </a:br>
            <a:r>
              <a:rPr lang="en-US" altLang="en-US" sz="3200" dirty="0" err="1">
                <a:latin typeface="Calibri" panose="020F0502020204030204" pitchFamily="34" charset="0"/>
              </a:rPr>
              <a:t>Seperti</a:t>
            </a:r>
            <a:r>
              <a:rPr lang="en-US" altLang="en-US" sz="3200" dirty="0">
                <a:latin typeface="Calibri" panose="020F0502020204030204" pitchFamily="34" charset="0"/>
              </a:rPr>
              <a:t> </a:t>
            </a:r>
            <a:r>
              <a:rPr lang="en-US" altLang="en-US" sz="3200" dirty="0" err="1">
                <a:latin typeface="Calibri" panose="020F0502020204030204" pitchFamily="34" charset="0"/>
              </a:rPr>
              <a:t>lisosom</a:t>
            </a:r>
            <a:r>
              <a:rPr lang="en-US" altLang="en-US" sz="3200" dirty="0">
                <a:latin typeface="Calibri" panose="020F0502020204030204" pitchFamily="34" charset="0"/>
              </a:rPr>
              <a:t> </a:t>
            </a:r>
            <a:r>
              <a:rPr lang="en-US" altLang="en-US" sz="3200" dirty="0" err="1">
                <a:latin typeface="Calibri" panose="020F0502020204030204" pitchFamily="34" charset="0"/>
              </a:rPr>
              <a:t>berisi</a:t>
            </a:r>
            <a:r>
              <a:rPr lang="en-US" altLang="en-US" sz="3200" dirty="0">
                <a:latin typeface="Calibri" panose="020F0502020204030204" pitchFamily="34" charset="0"/>
              </a:rPr>
              <a:t> </a:t>
            </a:r>
            <a:r>
              <a:rPr lang="en-US" altLang="en-US" sz="3200" dirty="0" err="1">
                <a:latin typeface="Calibri" panose="020F0502020204030204" pitchFamily="34" charset="0"/>
              </a:rPr>
              <a:t>enzim</a:t>
            </a:r>
            <a:r>
              <a:rPr lang="en-US" altLang="en-US" sz="3200" dirty="0">
                <a:latin typeface="Calibri" panose="020F0502020204030204" pitchFamily="34" charset="0"/>
              </a:rPr>
              <a:t> </a:t>
            </a:r>
            <a:r>
              <a:rPr lang="en-US" altLang="en-US" sz="3200" dirty="0" err="1">
                <a:latin typeface="Calibri" panose="020F0502020204030204" pitchFamily="34" charset="0"/>
              </a:rPr>
              <a:t>oksidase</a:t>
            </a:r>
            <a:r>
              <a:rPr lang="en-US" altLang="en-US" sz="3200" dirty="0">
                <a:latin typeface="Calibri" panose="020F0502020204030204" pitchFamily="34" charset="0"/>
              </a:rPr>
              <a:t> </a:t>
            </a:r>
            <a:r>
              <a:rPr lang="en-US" altLang="en-US" sz="3200" dirty="0">
                <a:latin typeface="Calibri" panose="020F0502020204030204" pitchFamily="34" charset="0"/>
                <a:sym typeface="Symbol" panose="05050102010706020507" pitchFamily="18" charset="2"/>
              </a:rPr>
              <a:t> </a:t>
            </a:r>
            <a:r>
              <a:rPr lang="en-US" altLang="en-US" sz="3200" dirty="0" err="1">
                <a:latin typeface="Calibri" panose="020F0502020204030204" pitchFamily="34" charset="0"/>
                <a:sym typeface="Symbol" panose="05050102010706020507" pitchFamily="18" charset="2"/>
              </a:rPr>
              <a:t>menetralkan</a:t>
            </a:r>
            <a:r>
              <a:rPr lang="en-US" altLang="en-US" sz="3200" dirty="0">
                <a:latin typeface="Calibri" panose="020F0502020204030204" pitchFamily="34" charset="0"/>
                <a:sym typeface="Symbol" panose="05050102010706020507" pitchFamily="18" charset="2"/>
              </a:rPr>
              <a:t> </a:t>
            </a:r>
            <a:r>
              <a:rPr lang="en-US" altLang="en-US" sz="3200" dirty="0" err="1">
                <a:latin typeface="Calibri" panose="020F0502020204030204" pitchFamily="34" charset="0"/>
                <a:sym typeface="Symbol" panose="05050102010706020507" pitchFamily="18" charset="2"/>
              </a:rPr>
              <a:t>peroksida</a:t>
            </a:r>
            <a:r>
              <a:rPr lang="en-US" altLang="en-US" sz="3200" dirty="0">
                <a:latin typeface="Calibri" panose="020F0502020204030204" pitchFamily="34" charset="0"/>
                <a:sym typeface="Symbol" panose="05050102010706020507" pitchFamily="18" charset="2"/>
              </a:rPr>
              <a:t> (H</a:t>
            </a:r>
            <a:r>
              <a:rPr lang="en-US" altLang="en-US" sz="3200" baseline="-25000" dirty="0">
                <a:latin typeface="Calibri" panose="020F0502020204030204" pitchFamily="34" charset="0"/>
                <a:sym typeface="Symbol" panose="05050102010706020507" pitchFamily="18" charset="2"/>
              </a:rPr>
              <a:t>2</a:t>
            </a:r>
            <a:r>
              <a:rPr lang="en-US" altLang="en-US" sz="3200" dirty="0">
                <a:latin typeface="Calibri" panose="020F0502020204030204" pitchFamily="34" charset="0"/>
                <a:sym typeface="Symbol" panose="05050102010706020507" pitchFamily="18" charset="2"/>
              </a:rPr>
              <a:t>O</a:t>
            </a:r>
            <a:r>
              <a:rPr lang="en-US" altLang="en-US" sz="3200" baseline="-25000" dirty="0">
                <a:latin typeface="Calibri" panose="020F0502020204030204" pitchFamily="34" charset="0"/>
                <a:sym typeface="Symbol" panose="05050102010706020507" pitchFamily="18" charset="2"/>
              </a:rPr>
              <a:t>2</a:t>
            </a:r>
            <a:r>
              <a:rPr lang="en-US" altLang="en-US" sz="3200" dirty="0">
                <a:latin typeface="Calibri" panose="020F0502020204030204" pitchFamily="34" charset="0"/>
                <a:sym typeface="Symbol" panose="05050102010706020507" pitchFamily="18" charset="2"/>
              </a:rPr>
              <a:t>) yang </a:t>
            </a:r>
            <a:r>
              <a:rPr lang="en-US" altLang="en-US" sz="3200" dirty="0" err="1">
                <a:latin typeface="Calibri" panose="020F0502020204030204" pitchFamily="34" charset="0"/>
                <a:sym typeface="Symbol" panose="05050102010706020507" pitchFamily="18" charset="2"/>
              </a:rPr>
              <a:t>dihasilkan</a:t>
            </a:r>
            <a:r>
              <a:rPr lang="en-US" altLang="en-US" sz="3200" dirty="0">
                <a:latin typeface="Calibri" panose="020F0502020204030204" pitchFamily="34" charset="0"/>
                <a:sym typeface="Symbol" panose="05050102010706020507" pitchFamily="18" charset="2"/>
              </a:rPr>
              <a:t> </a:t>
            </a:r>
            <a:r>
              <a:rPr lang="en-US" altLang="en-US" sz="3200" dirty="0" err="1">
                <a:latin typeface="Calibri" panose="020F0502020204030204" pitchFamily="34" charset="0"/>
                <a:sym typeface="Symbol" panose="05050102010706020507" pitchFamily="18" charset="2"/>
              </a:rPr>
              <a:t>oleh</a:t>
            </a:r>
            <a:r>
              <a:rPr lang="en-US" altLang="en-US" sz="3200" dirty="0">
                <a:latin typeface="Calibri" panose="020F0502020204030204" pitchFamily="34" charset="0"/>
                <a:sym typeface="Symbol" panose="05050102010706020507" pitchFamily="18" charset="2"/>
              </a:rPr>
              <a:t> </a:t>
            </a:r>
            <a:r>
              <a:rPr lang="en-US" altLang="en-US" sz="3200" dirty="0" err="1">
                <a:latin typeface="Calibri" panose="020F0502020204030204" pitchFamily="34" charset="0"/>
                <a:sym typeface="Symbol" panose="05050102010706020507" pitchFamily="18" charset="2"/>
              </a:rPr>
              <a:t>reaksi-reaksi</a:t>
            </a:r>
            <a:r>
              <a:rPr lang="en-US" altLang="en-US" sz="3200" dirty="0">
                <a:latin typeface="Calibri" panose="020F0502020204030204" pitchFamily="34" charset="0"/>
                <a:sym typeface="Symbol" panose="05050102010706020507" pitchFamily="18" charset="2"/>
              </a:rPr>
              <a:t> </a:t>
            </a:r>
            <a:r>
              <a:rPr lang="en-US" altLang="en-US" sz="3200" dirty="0" err="1">
                <a:latin typeface="Calibri" panose="020F0502020204030204" pitchFamily="34" charset="0"/>
                <a:sym typeface="Symbol" panose="05050102010706020507" pitchFamily="18" charset="2"/>
              </a:rPr>
              <a:t>oksidasi</a:t>
            </a:r>
            <a:r>
              <a:rPr lang="en-US" altLang="en-US" sz="3200" dirty="0">
                <a:latin typeface="Calibri" panose="020F0502020204030204" pitchFamily="34" charset="0"/>
                <a:sym typeface="Symbol" panose="05050102010706020507" pitchFamily="18" charset="2"/>
              </a:rPr>
              <a:t> </a:t>
            </a:r>
            <a:r>
              <a:rPr lang="en-US" altLang="en-US" sz="3200" dirty="0" err="1">
                <a:latin typeface="Calibri" panose="020F0502020204030204" pitchFamily="34" charset="0"/>
                <a:sym typeface="Symbol" panose="05050102010706020507" pitchFamily="18" charset="2"/>
              </a:rPr>
              <a:t>dengan</a:t>
            </a:r>
            <a:r>
              <a:rPr lang="en-US" altLang="en-US" sz="3200" dirty="0">
                <a:latin typeface="Calibri" panose="020F0502020204030204" pitchFamily="34" charset="0"/>
                <a:sym typeface="Symbol" panose="05050102010706020507" pitchFamily="18" charset="2"/>
              </a:rPr>
              <a:t> O</a:t>
            </a:r>
            <a:r>
              <a:rPr lang="en-US" altLang="en-US" sz="3200" baseline="-25000" dirty="0">
                <a:latin typeface="Calibri" panose="020F0502020204030204" pitchFamily="34" charset="0"/>
                <a:sym typeface="Symbol" panose="05050102010706020507" pitchFamily="18" charset="2"/>
              </a:rPr>
              <a:t>2.</a:t>
            </a:r>
            <a:br>
              <a:rPr lang="en-US" altLang="en-US" sz="3200" baseline="-25000" dirty="0">
                <a:latin typeface="Calibri" panose="020F0502020204030204" pitchFamily="34" charset="0"/>
                <a:sym typeface="Symbol" panose="05050102010706020507" pitchFamily="18" charset="2"/>
              </a:rPr>
            </a:br>
            <a:endParaRPr lang="en-US" altLang="en-US" sz="3200" baseline="-25000" dirty="0">
              <a:latin typeface="Calibri" panose="020F0502020204030204" pitchFamily="34" charset="0"/>
              <a:sym typeface="Symbol" panose="05050102010706020507" pitchFamily="18" charset="2"/>
            </a:endParaRPr>
          </a:p>
        </p:txBody>
      </p:sp>
    </p:spTree>
    <p:extLst>
      <p:ext uri="{BB962C8B-B14F-4D97-AF65-F5344CB8AC3E}">
        <p14:creationId xmlns:p14="http://schemas.microsoft.com/office/powerpoint/2010/main" val="328377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CN2003"/>
          <p:cNvPicPr>
            <a:picLocks noChangeAspect="1" noChangeArrowheads="1"/>
          </p:cNvPicPr>
          <p:nvPr/>
        </p:nvPicPr>
        <p:blipFill>
          <a:blip r:embed="rId3">
            <a:lum bright="18000" contrast="48000"/>
            <a:extLst>
              <a:ext uri="{28A0092B-C50C-407E-A947-70E740481C1C}">
                <a14:useLocalDpi xmlns:a14="http://schemas.microsoft.com/office/drawing/2010/main" val="0"/>
              </a:ext>
            </a:extLst>
          </a:blip>
          <a:srcRect b="6821"/>
          <a:stretch>
            <a:fillRect/>
          </a:stretch>
        </p:blipFill>
        <p:spPr bwMode="auto">
          <a:xfrm>
            <a:off x="1968305" y="708074"/>
            <a:ext cx="784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498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524000" y="0"/>
            <a:ext cx="9144000" cy="6629400"/>
          </a:xfrm>
        </p:spPr>
        <p:txBody>
          <a:bodyPr/>
          <a:lstStyle/>
          <a:p>
            <a:pPr algn="l" eaLnBrk="1" hangingPunct="1"/>
            <a:br>
              <a:rPr lang="en-US" altLang="en-US" sz="2800" baseline="-25000" dirty="0">
                <a:latin typeface="Comic Sans MS" panose="030F0702030302020204" pitchFamily="66"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6. </a:t>
            </a:r>
            <a:r>
              <a:rPr lang="en-US" altLang="en-US" sz="2800" dirty="0" err="1">
                <a:latin typeface="Calibri" panose="020F0502020204030204" pitchFamily="34" charset="0"/>
                <a:sym typeface="Symbol" panose="05050102010706020507" pitchFamily="18" charset="2"/>
              </a:rPr>
              <a:t>Mitokhondria</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r>
              <a:rPr lang="en-US" altLang="en-US" sz="2800" dirty="0" err="1">
                <a:latin typeface="Calibri" panose="020F0502020204030204" pitchFamily="34" charset="0"/>
                <a:sym typeface="Symbol" panose="05050102010706020507" pitchFamily="18" charset="2"/>
              </a:rPr>
              <a:t>Organel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penting</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terdiri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dua</a:t>
            </a:r>
            <a:r>
              <a:rPr lang="en-US" altLang="en-US" sz="2800" dirty="0">
                <a:latin typeface="Calibri" panose="020F0502020204030204" pitchFamily="34" charset="0"/>
                <a:sym typeface="Symbol" panose="05050102010706020507" pitchFamily="18" charset="2"/>
              </a:rPr>
              <a:t> lapis </a:t>
            </a:r>
            <a:r>
              <a:rPr lang="en-US" altLang="en-US" sz="2800" dirty="0" err="1">
                <a:latin typeface="Calibri" panose="020F0502020204030204" pitchFamily="34" charset="0"/>
                <a:sym typeface="Symbol" panose="05050102010706020507" pitchFamily="18" charset="2"/>
              </a:rPr>
              <a:t>membran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mbr</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luar</a:t>
            </a:r>
            <a:r>
              <a:rPr lang="en-US" altLang="en-US" sz="2800" dirty="0">
                <a:latin typeface="Calibri" panose="020F0502020204030204" pitchFamily="34" charset="0"/>
                <a:sym typeface="Symbol" panose="05050102010706020507" pitchFamily="18" charset="2"/>
              </a:rPr>
              <a:t> &amp; </a:t>
            </a:r>
            <a:r>
              <a:rPr lang="en-US" altLang="en-US" sz="2800" dirty="0" err="1">
                <a:latin typeface="Calibri" panose="020F0502020204030204" pitchFamily="34" charset="0"/>
                <a:sym typeface="Symbol" panose="05050102010706020507" pitchFamily="18" charset="2"/>
              </a:rPr>
              <a:t>mbr</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dalam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berbentuk</a:t>
            </a:r>
            <a:r>
              <a:rPr lang="en-US" altLang="en-US" sz="2800" dirty="0">
                <a:latin typeface="Calibri" panose="020F0502020204030204" pitchFamily="34" charset="0"/>
                <a:sym typeface="Symbol" panose="05050102010706020507" pitchFamily="18" charset="2"/>
              </a:rPr>
              <a:t> oval. </a:t>
            </a:r>
            <a:r>
              <a:rPr lang="en-US" altLang="en-US" sz="2800" dirty="0" err="1">
                <a:latin typeface="Calibri" panose="020F0502020204030204" pitchFamily="34" charset="0"/>
                <a:sym typeface="Symbol" panose="05050102010706020507" pitchFamily="18" charset="2"/>
              </a:rPr>
              <a:t>Mbr</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dalam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mbtk</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perlekukan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ke</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arah</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dalam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disebut</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kristae</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Mbr</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dalam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mbtk</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ruangan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diisi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cairan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dsbt</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matriks</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mitokhondria</a:t>
            </a:r>
            <a:r>
              <a:rPr lang="en-US" altLang="en-US" sz="2800" dirty="0">
                <a:latin typeface="Calibri" panose="020F0502020204030204" pitchFamily="34" charset="0"/>
                <a:sym typeface="Symbol" panose="05050102010706020507" pitchFamily="18" charset="2"/>
              </a:rPr>
              <a:t>. Di </a:t>
            </a:r>
            <a:r>
              <a:rPr lang="en-US" altLang="en-US" sz="2800" dirty="0" err="1">
                <a:latin typeface="Calibri" panose="020F0502020204030204" pitchFamily="34" charset="0"/>
                <a:sym typeface="Symbol" panose="05050102010706020507" pitchFamily="18" charset="2"/>
              </a:rPr>
              <a:t>dalam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matriks</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terdapat</a:t>
            </a:r>
            <a:r>
              <a:rPr lang="en-US" altLang="en-US" sz="2800" dirty="0">
                <a:latin typeface="Calibri" panose="020F0502020204030204" pitchFamily="34" charset="0"/>
                <a:sym typeface="Symbol" panose="05050102010706020507" pitchFamily="18" charset="2"/>
              </a:rPr>
              <a:t> DNA, </a:t>
            </a:r>
            <a:r>
              <a:rPr lang="en-US" altLang="en-US" sz="2800" dirty="0" err="1">
                <a:latin typeface="Calibri" panose="020F0502020204030204" pitchFamily="34" charset="0"/>
                <a:sym typeface="Symbol" panose="05050102010706020507" pitchFamily="18" charset="2"/>
              </a:rPr>
              <a:t>ribosom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enzim-enzim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untuk</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reaksi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aerob</a:t>
            </a:r>
            <a:r>
              <a:rPr lang="en-US" altLang="en-US" sz="2800" dirty="0">
                <a:latin typeface="Calibri" panose="020F0502020204030204" pitchFamily="34" charset="0"/>
                <a:sym typeface="Symbol" panose="05050102010706020507" pitchFamily="18" charset="2"/>
              </a:rPr>
              <a:t>. </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Di </a:t>
            </a:r>
            <a:r>
              <a:rPr lang="en-US" altLang="en-US" sz="2800" dirty="0" err="1">
                <a:latin typeface="Calibri" panose="020F0502020204030204" pitchFamily="34" charset="0"/>
                <a:sym typeface="Symbol" panose="05050102010706020507" pitchFamily="18" charset="2"/>
              </a:rPr>
              <a:t>dalam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matriks</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krista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mitokhondria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terjadi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reaksi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transformasi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energi</a:t>
            </a: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menghasilkan</a:t>
            </a:r>
            <a:r>
              <a:rPr lang="en-US" altLang="en-US" sz="2800" dirty="0">
                <a:latin typeface="Calibri" panose="020F0502020204030204" pitchFamily="34" charset="0"/>
                <a:sym typeface="Symbol" panose="05050102010706020507" pitchFamily="18" charset="2"/>
              </a:rPr>
              <a:t> ATP </a:t>
            </a:r>
            <a:r>
              <a:rPr lang="en-US" altLang="en-US" sz="2800" dirty="0" err="1">
                <a:latin typeface="Calibri" panose="020F0502020204030204" pitchFamily="34" charset="0"/>
                <a:sym typeface="Symbol" panose="05050102010706020507" pitchFamily="18" charset="2"/>
              </a:rPr>
              <a:t>melalui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reaksi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aerob</a:t>
            </a:r>
            <a:r>
              <a:rPr lang="en-US" altLang="en-US" sz="2800" dirty="0">
                <a:latin typeface="Calibri" panose="020F0502020204030204" pitchFamily="34" charset="0"/>
                <a:sym typeface="Symbol" panose="05050102010706020507" pitchFamily="18" charset="2"/>
              </a:rPr>
              <a:t>.</a:t>
            </a:r>
          </a:p>
        </p:txBody>
      </p:sp>
    </p:spTree>
    <p:extLst>
      <p:ext uri="{BB962C8B-B14F-4D97-AF65-F5344CB8AC3E}">
        <p14:creationId xmlns:p14="http://schemas.microsoft.com/office/powerpoint/2010/main" val="712651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524000" y="0"/>
            <a:ext cx="9144000" cy="6858000"/>
          </a:xfrm>
        </p:spPr>
        <p:txBody>
          <a:bodyPr/>
          <a:lstStyle/>
          <a:p>
            <a:pPr algn="l" eaLnBrk="1" hangingPunct="1"/>
            <a:r>
              <a:rPr lang="en-US" altLang="en-US" sz="2800" dirty="0" err="1">
                <a:latin typeface="Calibri" panose="020F0502020204030204" pitchFamily="34" charset="0"/>
              </a:rPr>
              <a:t>Sitoskeleton</a:t>
            </a:r>
            <a:r>
              <a:rPr lang="en-US" altLang="en-US" sz="2800" dirty="0">
                <a:latin typeface="Calibri" panose="020F0502020204030204" pitchFamily="34" charset="0"/>
              </a:rPr>
              <a:t> (</a:t>
            </a:r>
            <a:r>
              <a:rPr lang="en-US" altLang="en-US" sz="2800" dirty="0" err="1">
                <a:latin typeface="Calibri" panose="020F0502020204030204" pitchFamily="34" charset="0"/>
              </a:rPr>
              <a:t>kerangka</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Terdapat</a:t>
            </a:r>
            <a:r>
              <a:rPr lang="en-US" altLang="en-US" sz="2800" dirty="0">
                <a:latin typeface="Calibri" panose="020F0502020204030204" pitchFamily="34" charset="0"/>
              </a:rPr>
              <a:t> di </a:t>
            </a:r>
            <a:r>
              <a:rPr lang="en-US" altLang="en-US" sz="2800" dirty="0" err="1">
                <a:latin typeface="Calibri" panose="020F0502020204030204" pitchFamily="34" charset="0"/>
              </a:rPr>
              <a:t>dalam</a:t>
            </a:r>
            <a:r>
              <a:rPr lang="en-US" altLang="en-US" sz="2800" dirty="0">
                <a:latin typeface="Calibri" panose="020F0502020204030204" pitchFamily="34" charset="0"/>
              </a:rPr>
              <a:t> </a:t>
            </a:r>
            <a:r>
              <a:rPr lang="en-US" altLang="en-US" sz="2800" dirty="0" err="1">
                <a:latin typeface="Calibri" panose="020F0502020204030204" pitchFamily="34" charset="0"/>
              </a:rPr>
              <a:t>sitosol</a:t>
            </a:r>
            <a:r>
              <a:rPr lang="en-US" altLang="en-US" sz="2800" dirty="0">
                <a:latin typeface="Calibri" panose="020F0502020204030204" pitchFamily="34" charset="0"/>
              </a:rPr>
              <a:t>, </a:t>
            </a:r>
            <a:r>
              <a:rPr lang="en-US" altLang="en-US" sz="2800" dirty="0" err="1">
                <a:latin typeface="Calibri" panose="020F0502020204030204" pitchFamily="34" charset="0"/>
              </a:rPr>
              <a:t>dibawakan</a:t>
            </a:r>
            <a:r>
              <a:rPr lang="en-US" altLang="en-US" sz="2800" dirty="0">
                <a:latin typeface="Calibri" panose="020F0502020204030204" pitchFamily="34" charset="0"/>
              </a:rPr>
              <a:t> </a:t>
            </a:r>
            <a:r>
              <a:rPr lang="en-US" altLang="en-US" sz="2800" dirty="0" err="1">
                <a:latin typeface="Calibri" panose="020F0502020204030204" pitchFamily="34" charset="0"/>
              </a:rPr>
              <a:t>oleh</a:t>
            </a:r>
            <a:r>
              <a:rPr lang="en-US" altLang="en-US" sz="2800" dirty="0">
                <a:latin typeface="Calibri" panose="020F0502020204030204" pitchFamily="34" charset="0"/>
              </a:rPr>
              <a:t> </a:t>
            </a:r>
            <a:r>
              <a:rPr lang="en-US" altLang="en-US" sz="2800" dirty="0" err="1">
                <a:latin typeface="Calibri" panose="020F0502020204030204" pitchFamily="34" charset="0"/>
              </a:rPr>
              <a:t>mikrotubul</a:t>
            </a:r>
            <a:r>
              <a:rPr lang="en-US" altLang="en-US" sz="2800" dirty="0">
                <a:latin typeface="Calibri" panose="020F0502020204030204" pitchFamily="34" charset="0"/>
              </a:rPr>
              <a:t> </a:t>
            </a:r>
            <a:r>
              <a:rPr lang="en-US" altLang="en-US" sz="2800" dirty="0" err="1">
                <a:latin typeface="Calibri" panose="020F0502020204030204" pitchFamily="34" charset="0"/>
              </a:rPr>
              <a:t>dan</a:t>
            </a:r>
            <a:r>
              <a:rPr lang="en-US" altLang="en-US" sz="2800" dirty="0">
                <a:latin typeface="Calibri" panose="020F0502020204030204" pitchFamily="34" charset="0"/>
              </a:rPr>
              <a:t> </a:t>
            </a:r>
            <a:r>
              <a:rPr lang="en-US" altLang="en-US" sz="2800" dirty="0" err="1">
                <a:latin typeface="Calibri" panose="020F0502020204030204" pitchFamily="34" charset="0"/>
              </a:rPr>
              <a:t>mikrofilamen</a:t>
            </a:r>
            <a:r>
              <a:rPr lang="en-US" altLang="en-US" sz="2800" dirty="0">
                <a:latin typeface="Calibri" panose="020F0502020204030204" pitchFamily="34" charset="0"/>
              </a:rPr>
              <a:t>.</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Mikrotubul</a:t>
            </a:r>
            <a:r>
              <a:rPr lang="en-US" altLang="en-US" sz="2800" dirty="0">
                <a:latin typeface="Calibri" panose="020F0502020204030204" pitchFamily="34" charset="0"/>
              </a:rPr>
              <a:t>    : </a:t>
            </a:r>
            <a:r>
              <a:rPr lang="en-US" altLang="en-US" sz="2800" dirty="0" err="1">
                <a:latin typeface="Calibri" panose="020F0502020204030204" pitchFamily="34" charset="0"/>
              </a:rPr>
              <a:t>berbentuk</a:t>
            </a:r>
            <a:r>
              <a:rPr lang="en-US" altLang="en-US" sz="2800" dirty="0">
                <a:latin typeface="Calibri" panose="020F0502020204030204" pitchFamily="34" charset="0"/>
              </a:rPr>
              <a:t> </a:t>
            </a:r>
            <a:r>
              <a:rPr lang="en-US" altLang="en-US" sz="2800" dirty="0" err="1">
                <a:latin typeface="Calibri" panose="020F0502020204030204" pitchFamily="34" charset="0"/>
              </a:rPr>
              <a:t>tubulus</a:t>
            </a:r>
            <a:r>
              <a:rPr lang="en-US" altLang="en-US" sz="2800" dirty="0">
                <a:latin typeface="Calibri" panose="020F0502020204030204" pitchFamily="34" charset="0"/>
              </a:rPr>
              <a:t>, </a:t>
            </a:r>
            <a:r>
              <a:rPr lang="en-US" altLang="en-US" sz="2800" dirty="0" err="1">
                <a:latin typeface="Calibri" panose="020F0502020204030204" pitchFamily="34" charset="0"/>
              </a:rPr>
              <a:t>disusun</a:t>
            </a:r>
            <a:r>
              <a:rPr lang="en-US" altLang="en-US" sz="2800" dirty="0">
                <a:latin typeface="Calibri" panose="020F0502020204030204" pitchFamily="34" charset="0"/>
              </a:rPr>
              <a:t> </a:t>
            </a:r>
            <a:r>
              <a:rPr lang="en-US" altLang="en-US" sz="2800" dirty="0" err="1">
                <a:latin typeface="Calibri" panose="020F0502020204030204" pitchFamily="34" charset="0"/>
              </a:rPr>
              <a:t>oleh</a:t>
            </a:r>
            <a:r>
              <a:rPr lang="en-US" altLang="en-US" sz="2800" dirty="0">
                <a:latin typeface="Calibri" panose="020F0502020204030204" pitchFamily="34" charset="0"/>
              </a:rPr>
              <a:t> </a:t>
            </a:r>
            <a:br>
              <a:rPr lang="en-US" altLang="en-US" sz="2800" dirty="0">
                <a:latin typeface="Calibri" panose="020F0502020204030204" pitchFamily="34" charset="0"/>
              </a:rPr>
            </a:br>
            <a:r>
              <a:rPr lang="en-US" altLang="en-US" sz="2800" dirty="0">
                <a:latin typeface="Calibri" panose="020F0502020204030204" pitchFamily="34" charset="0"/>
              </a:rPr>
              <a:t>                        protein </a:t>
            </a:r>
            <a:r>
              <a:rPr lang="en-US" altLang="en-US" sz="2800" dirty="0" err="1">
                <a:latin typeface="Calibri" panose="020F0502020204030204" pitchFamily="34" charset="0"/>
              </a:rPr>
              <a:t>globuler</a:t>
            </a:r>
            <a:r>
              <a:rPr lang="en-US" altLang="en-US" sz="2800" dirty="0">
                <a:latin typeface="Calibri" panose="020F0502020204030204" pitchFamily="34" charset="0"/>
              </a:rPr>
              <a:t> tubulin.</a:t>
            </a:r>
            <a:br>
              <a:rPr lang="en-US" altLang="en-US" sz="2800" dirty="0">
                <a:latin typeface="Calibri" panose="020F0502020204030204" pitchFamily="34" charset="0"/>
              </a:rPr>
            </a:br>
            <a:r>
              <a:rPr lang="en-US" altLang="en-US" sz="2800" dirty="0" err="1">
                <a:latin typeface="Calibri" panose="020F0502020204030204" pitchFamily="34" charset="0"/>
              </a:rPr>
              <a:t>Mikrofilamen</a:t>
            </a:r>
            <a:r>
              <a:rPr lang="en-US" altLang="en-US" sz="2800" dirty="0">
                <a:latin typeface="Calibri" panose="020F0502020204030204" pitchFamily="34" charset="0"/>
              </a:rPr>
              <a:t> : </a:t>
            </a:r>
            <a:r>
              <a:rPr lang="en-US" altLang="en-US" sz="2800" dirty="0" err="1">
                <a:latin typeface="Calibri" panose="020F0502020204030204" pitchFamily="34" charset="0"/>
              </a:rPr>
              <a:t>berbentuk</a:t>
            </a:r>
            <a:r>
              <a:rPr lang="en-US" altLang="en-US" sz="2800" dirty="0">
                <a:latin typeface="Calibri" panose="020F0502020204030204" pitchFamily="34" charset="0"/>
              </a:rPr>
              <a:t> </a:t>
            </a:r>
            <a:r>
              <a:rPr lang="en-US" altLang="en-US" sz="2800" dirty="0" err="1">
                <a:latin typeface="Calibri" panose="020F0502020204030204" pitchFamily="34" charset="0"/>
              </a:rPr>
              <a:t>filamen</a:t>
            </a:r>
            <a:r>
              <a:rPr lang="en-US" altLang="en-US" sz="2800" dirty="0">
                <a:latin typeface="Calibri" panose="020F0502020204030204" pitchFamily="34" charset="0"/>
              </a:rPr>
              <a:t>, </a:t>
            </a:r>
            <a:r>
              <a:rPr lang="en-US" altLang="en-US" sz="2800" dirty="0" err="1">
                <a:latin typeface="Calibri" panose="020F0502020204030204" pitchFamily="34" charset="0"/>
              </a:rPr>
              <a:t>disusun</a:t>
            </a:r>
            <a:r>
              <a:rPr lang="en-US" altLang="en-US" sz="2800" dirty="0">
                <a:latin typeface="Calibri" panose="020F0502020204030204" pitchFamily="34" charset="0"/>
              </a:rPr>
              <a:t> </a:t>
            </a:r>
            <a:r>
              <a:rPr lang="en-US" altLang="en-US" sz="2800" dirty="0" err="1">
                <a:latin typeface="Calibri" panose="020F0502020204030204" pitchFamily="34" charset="0"/>
              </a:rPr>
              <a:t>oleh</a:t>
            </a:r>
            <a:r>
              <a:rPr lang="en-US" altLang="en-US" sz="2800" dirty="0">
                <a:latin typeface="Calibri" panose="020F0502020204030204" pitchFamily="34" charset="0"/>
              </a:rPr>
              <a:t> 		                protein </a:t>
            </a:r>
            <a:r>
              <a:rPr lang="en-US" altLang="en-US" sz="2800" dirty="0" err="1">
                <a:latin typeface="Calibri" panose="020F0502020204030204" pitchFamily="34" charset="0"/>
              </a:rPr>
              <a:t>globuler</a:t>
            </a:r>
            <a:r>
              <a:rPr lang="en-US" altLang="en-US" sz="2800" dirty="0">
                <a:latin typeface="Calibri" panose="020F0502020204030204" pitchFamily="34" charset="0"/>
              </a:rPr>
              <a:t> </a:t>
            </a:r>
            <a:r>
              <a:rPr lang="en-US" altLang="en-US" sz="2800" dirty="0" err="1">
                <a:latin typeface="Calibri" panose="020F0502020204030204" pitchFamily="34" charset="0"/>
              </a:rPr>
              <a:t>aktin</a:t>
            </a:r>
            <a:r>
              <a:rPr lang="en-US" altLang="en-US" sz="2800" dirty="0">
                <a:latin typeface="Calibri" panose="020F0502020204030204" pitchFamily="34" charset="0"/>
              </a:rPr>
              <a:t>.</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Fungsi</a:t>
            </a:r>
            <a:r>
              <a:rPr lang="en-US" altLang="en-US" sz="2800" dirty="0">
                <a:latin typeface="Calibri" panose="020F0502020204030204" pitchFamily="34" charset="0"/>
              </a:rPr>
              <a:t> </a:t>
            </a:r>
            <a:r>
              <a:rPr lang="en-US" altLang="en-US" sz="2800" dirty="0" err="1">
                <a:latin typeface="Calibri" panose="020F0502020204030204" pitchFamily="34" charset="0"/>
              </a:rPr>
              <a:t>sitoskleton</a:t>
            </a:r>
            <a:r>
              <a:rPr lang="en-US" altLang="en-US" sz="2800" dirty="0">
                <a:latin typeface="Calibri" panose="020F0502020204030204" pitchFamily="34" charset="0"/>
              </a:rPr>
              <a:t> : </a:t>
            </a:r>
            <a:r>
              <a:rPr lang="en-US" altLang="en-US" sz="2800" dirty="0" err="1">
                <a:latin typeface="Calibri" panose="020F0502020204030204" pitchFamily="34" charset="0"/>
              </a:rPr>
              <a:t>menentukan</a:t>
            </a:r>
            <a:r>
              <a:rPr lang="en-US" altLang="en-US" sz="2800" dirty="0">
                <a:latin typeface="Calibri" panose="020F0502020204030204" pitchFamily="34" charset="0"/>
              </a:rPr>
              <a:t> </a:t>
            </a:r>
            <a:r>
              <a:rPr lang="en-US" altLang="en-US" sz="2800" dirty="0" err="1">
                <a:latin typeface="Calibri" panose="020F0502020204030204" pitchFamily="34" charset="0"/>
              </a:rPr>
              <a:t>morfologi</a:t>
            </a:r>
            <a:r>
              <a:rPr lang="en-US" altLang="en-US" sz="2800" dirty="0">
                <a:latin typeface="Calibri" panose="020F0502020204030204" pitchFamily="34" charset="0"/>
              </a:rPr>
              <a:t> </a:t>
            </a:r>
            <a:r>
              <a:rPr lang="en-US" altLang="en-US" sz="2800" dirty="0" err="1">
                <a:latin typeface="Calibri" panose="020F0502020204030204" pitchFamily="34" charset="0"/>
              </a:rPr>
              <a:t>sel</a:t>
            </a:r>
            <a:br>
              <a:rPr lang="en-US" altLang="en-US" sz="2800" dirty="0">
                <a:latin typeface="Calibri" panose="020F0502020204030204" pitchFamily="34" charset="0"/>
              </a:rPr>
            </a:br>
            <a:r>
              <a:rPr lang="en-US" altLang="en-US" sz="2800" dirty="0">
                <a:latin typeface="Calibri" panose="020F0502020204030204" pitchFamily="34" charset="0"/>
              </a:rPr>
              <a:t>                               </a:t>
            </a:r>
            <a:r>
              <a:rPr lang="en-US" altLang="en-US" sz="2800" dirty="0" err="1">
                <a:latin typeface="Calibri" panose="020F0502020204030204" pitchFamily="34" charset="0"/>
              </a:rPr>
              <a:t>aparat</a:t>
            </a:r>
            <a:r>
              <a:rPr lang="en-US" altLang="en-US" sz="2800" dirty="0">
                <a:latin typeface="Calibri" panose="020F0502020204030204" pitchFamily="34" charset="0"/>
              </a:rPr>
              <a:t> </a:t>
            </a:r>
            <a:r>
              <a:rPr lang="en-US" altLang="en-US" sz="2800" dirty="0" err="1">
                <a:latin typeface="Calibri" panose="020F0502020204030204" pitchFamily="34" charset="0"/>
              </a:rPr>
              <a:t>gerak</a:t>
            </a:r>
            <a:r>
              <a:rPr lang="en-US" altLang="en-US" sz="2800" dirty="0">
                <a:latin typeface="Calibri" panose="020F0502020204030204" pitchFamily="34" charset="0"/>
              </a:rPr>
              <a:t> (</a:t>
            </a:r>
            <a:r>
              <a:rPr lang="en-US" altLang="en-US" sz="2800" dirty="0" err="1">
                <a:latin typeface="Calibri" panose="020F0502020204030204" pitchFamily="34" charset="0"/>
              </a:rPr>
              <a:t>motilitas</a:t>
            </a:r>
            <a:r>
              <a:rPr lang="en-US" altLang="en-US" sz="2800" dirty="0">
                <a:latin typeface="Calibri" panose="020F0502020204030204" pitchFamily="34" charset="0"/>
              </a:rPr>
              <a:t>)</a:t>
            </a:r>
            <a:br>
              <a:rPr lang="en-US" altLang="en-US" sz="2800" dirty="0">
                <a:latin typeface="Calibri" panose="020F0502020204030204" pitchFamily="34" charset="0"/>
              </a:rPr>
            </a:br>
            <a:r>
              <a:rPr lang="en-US" altLang="en-US" sz="2800" dirty="0">
                <a:latin typeface="Calibri" panose="020F0502020204030204" pitchFamily="34" charset="0"/>
              </a:rPr>
              <a:t>                               </a:t>
            </a:r>
            <a:r>
              <a:rPr lang="en-US" altLang="en-US" sz="2800" dirty="0" err="1">
                <a:latin typeface="Calibri" panose="020F0502020204030204" pitchFamily="34" charset="0"/>
              </a:rPr>
              <a:t>aparat</a:t>
            </a:r>
            <a:r>
              <a:rPr lang="en-US" altLang="en-US" sz="2800" dirty="0">
                <a:latin typeface="Calibri" panose="020F0502020204030204" pitchFamily="34" charset="0"/>
              </a:rPr>
              <a:t> </a:t>
            </a:r>
            <a:r>
              <a:rPr lang="en-US" altLang="en-US" sz="2800" dirty="0" err="1">
                <a:latin typeface="Calibri" panose="020F0502020204030204" pitchFamily="34" charset="0"/>
              </a:rPr>
              <a:t>untuk</a:t>
            </a:r>
            <a:r>
              <a:rPr lang="en-US" altLang="en-US" sz="2800" dirty="0">
                <a:latin typeface="Calibri" panose="020F0502020204030204" pitchFamily="34" charset="0"/>
              </a:rPr>
              <a:t> </a:t>
            </a:r>
            <a:r>
              <a:rPr lang="en-US" altLang="en-US" sz="2800" dirty="0" err="1">
                <a:latin typeface="Calibri" panose="020F0502020204030204" pitchFamily="34" charset="0"/>
              </a:rPr>
              <a:t>pembelahan</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br>
              <a:rPr lang="en-US" altLang="en-US" sz="2800" dirty="0">
                <a:latin typeface="Calibri" panose="020F0502020204030204" pitchFamily="34" charset="0"/>
              </a:rPr>
            </a:br>
            <a:r>
              <a:rPr lang="en-US" altLang="en-US" sz="2800" dirty="0">
                <a:latin typeface="Calibri" panose="020F0502020204030204" pitchFamily="34" charset="0"/>
              </a:rPr>
              <a:t>                               (mitosis) </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spindel</a:t>
            </a:r>
            <a:r>
              <a:rPr lang="en-US" altLang="en-US" sz="2800" dirty="0">
                <a:latin typeface="Calibri" panose="020F0502020204030204" pitchFamily="34" charset="0"/>
                <a:sym typeface="Symbol" panose="05050102010706020507" pitchFamily="18" charset="2"/>
              </a:rPr>
              <a:t>.</a:t>
            </a:r>
          </a:p>
        </p:txBody>
      </p:sp>
    </p:spTree>
    <p:extLst>
      <p:ext uri="{BB962C8B-B14F-4D97-AF65-F5344CB8AC3E}">
        <p14:creationId xmlns:p14="http://schemas.microsoft.com/office/powerpoint/2010/main" val="4224513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mar 066"/>
          <p:cNvPicPr>
            <a:picLocks noChangeAspect="1" noChangeArrowheads="1"/>
          </p:cNvPicPr>
          <p:nvPr/>
        </p:nvPicPr>
        <p:blipFill>
          <a:blip r:embed="rId3">
            <a:lum bright="24000" contrast="30000"/>
            <a:extLst>
              <a:ext uri="{28A0092B-C50C-407E-A947-70E740481C1C}">
                <a14:useLocalDpi xmlns:a14="http://schemas.microsoft.com/office/drawing/2010/main" val="0"/>
              </a:ext>
            </a:extLst>
          </a:blip>
          <a:srcRect t="16837" r="24211"/>
          <a:stretch>
            <a:fillRect/>
          </a:stretch>
        </p:blipFill>
        <p:spPr bwMode="auto">
          <a:xfrm>
            <a:off x="2286000" y="331788"/>
            <a:ext cx="693420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95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33400"/>
            <a:ext cx="6934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026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lum bright="36000" contrast="54000"/>
            <a:extLst>
              <a:ext uri="{28A0092B-C50C-407E-A947-70E740481C1C}">
                <a14:useLocalDpi xmlns:a14="http://schemas.microsoft.com/office/drawing/2010/main" val="0"/>
              </a:ext>
            </a:extLst>
          </a:blip>
          <a:srcRect/>
          <a:stretch>
            <a:fillRect/>
          </a:stretch>
        </p:blipFill>
        <p:spPr bwMode="auto">
          <a:xfrm>
            <a:off x="2286000" y="685801"/>
            <a:ext cx="7620000"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604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138" t="20625" r="38592" b="17346"/>
          <a:stretch/>
        </p:blipFill>
        <p:spPr>
          <a:xfrm>
            <a:off x="2080591" y="1280160"/>
            <a:ext cx="5499652" cy="4537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875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mar 060"/>
          <p:cNvPicPr>
            <a:picLocks noChangeAspect="1" noChangeArrowheads="1"/>
          </p:cNvPicPr>
          <p:nvPr/>
        </p:nvPicPr>
        <p:blipFill>
          <a:blip r:embed="rId3">
            <a:lum bright="24000" contrast="54000"/>
            <a:extLst>
              <a:ext uri="{28A0092B-C50C-407E-A947-70E740481C1C}">
                <a14:useLocalDpi xmlns:a14="http://schemas.microsoft.com/office/drawing/2010/main" val="0"/>
              </a:ext>
            </a:extLst>
          </a:blip>
          <a:srcRect l="29619" t="4167"/>
          <a:stretch>
            <a:fillRect/>
          </a:stretch>
        </p:blipFill>
        <p:spPr bwMode="auto">
          <a:xfrm>
            <a:off x="4572000" y="381000"/>
            <a:ext cx="33162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74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0"/>
            <a:ext cx="9144000" cy="6858000"/>
          </a:xfrm>
        </p:spPr>
        <p:txBody>
          <a:bodyPr/>
          <a:lstStyle/>
          <a:p>
            <a:pPr algn="l" eaLnBrk="1" hangingPunct="1"/>
            <a:r>
              <a:rPr lang="en-US" altLang="en-US" sz="2800" dirty="0">
                <a:latin typeface="Calibri" panose="020F0502020204030204" pitchFamily="34" charset="0"/>
              </a:rPr>
              <a:t>Di </a:t>
            </a:r>
            <a:r>
              <a:rPr lang="en-US" altLang="en-US" sz="2800" dirty="0" err="1">
                <a:latin typeface="Calibri" panose="020F0502020204030204" pitchFamily="34" charset="0"/>
              </a:rPr>
              <a:t>dalam</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DNA/RNA virus </a:t>
            </a:r>
            <a:r>
              <a:rPr lang="en-US" altLang="en-US" sz="2800" dirty="0" err="1">
                <a:latin typeface="Calibri" panose="020F0502020204030204" pitchFamily="34" charset="0"/>
              </a:rPr>
              <a:t>bereplikasi</a:t>
            </a:r>
            <a:r>
              <a:rPr lang="en-US" altLang="en-US" sz="2800" dirty="0">
                <a:latin typeface="Calibri" panose="020F0502020204030204" pitchFamily="34" charset="0"/>
              </a:rPr>
              <a:t>, </a:t>
            </a:r>
            <a:r>
              <a:rPr lang="en-US" altLang="en-US" sz="2800" dirty="0" err="1">
                <a:latin typeface="Calibri" panose="020F0502020204030204" pitchFamily="34" charset="0"/>
              </a:rPr>
              <a:t>bertrans</a:t>
            </a:r>
            <a:r>
              <a:rPr lang="en-US" altLang="en-US" sz="2800" dirty="0">
                <a:latin typeface="Calibri" panose="020F0502020204030204" pitchFamily="34" charset="0"/>
              </a:rPr>
              <a:t> </a:t>
            </a:r>
            <a:r>
              <a:rPr lang="en-US" altLang="en-US" sz="2800" dirty="0" err="1">
                <a:latin typeface="Calibri" panose="020F0502020204030204" pitchFamily="34" charset="0"/>
              </a:rPr>
              <a:t>kripsi</a:t>
            </a:r>
            <a:r>
              <a:rPr lang="en-US" altLang="en-US" sz="2800" dirty="0">
                <a:latin typeface="Calibri" panose="020F0502020204030204" pitchFamily="34" charset="0"/>
              </a:rPr>
              <a:t> </a:t>
            </a:r>
            <a:r>
              <a:rPr lang="en-US" altLang="en-US" sz="2800" dirty="0" err="1">
                <a:latin typeface="Calibri" panose="020F0502020204030204" pitchFamily="34" charset="0"/>
              </a:rPr>
              <a:t>dan</a:t>
            </a:r>
            <a:r>
              <a:rPr lang="en-US" altLang="en-US" sz="2800" dirty="0">
                <a:latin typeface="Calibri" panose="020F0502020204030204" pitchFamily="34" charset="0"/>
              </a:rPr>
              <a:t> </a:t>
            </a:r>
            <a:r>
              <a:rPr lang="en-US" altLang="en-US" sz="2800" dirty="0" err="1">
                <a:latin typeface="Calibri" panose="020F0502020204030204" pitchFamily="34" charset="0"/>
              </a:rPr>
              <a:t>bertranslasi</a:t>
            </a:r>
            <a:r>
              <a:rPr lang="en-US" altLang="en-US" sz="2800" dirty="0">
                <a:latin typeface="Calibri" panose="020F0502020204030204" pitchFamily="34" charset="0"/>
              </a:rPr>
              <a:t> </a:t>
            </a:r>
            <a:r>
              <a:rPr lang="en-US" altLang="en-US" sz="2800" dirty="0" err="1">
                <a:latin typeface="Calibri" panose="020F0502020204030204" pitchFamily="34" charset="0"/>
              </a:rPr>
              <a:t>menggunakan</a:t>
            </a:r>
            <a:r>
              <a:rPr lang="en-US" altLang="en-US" sz="2800" dirty="0">
                <a:latin typeface="Calibri" panose="020F0502020204030204" pitchFamily="34" charset="0"/>
              </a:rPr>
              <a:t> </a:t>
            </a:r>
            <a:r>
              <a:rPr lang="en-US" altLang="en-US" sz="2800" dirty="0" err="1">
                <a:latin typeface="Calibri" panose="020F0502020204030204" pitchFamily="34" charset="0"/>
              </a:rPr>
              <a:t>enzim</a:t>
            </a:r>
            <a:r>
              <a:rPr lang="en-US" altLang="en-US" sz="2800" dirty="0">
                <a:latin typeface="Calibri" panose="020F0502020204030204" pitchFamily="34" charset="0"/>
              </a:rPr>
              <a:t> </a:t>
            </a:r>
            <a:r>
              <a:rPr lang="en-US" altLang="en-US" sz="2800" dirty="0" err="1">
                <a:latin typeface="Calibri" panose="020F0502020204030204" pitchFamily="34" charset="0"/>
              </a:rPr>
              <a:t>dan</a:t>
            </a:r>
            <a:r>
              <a:rPr lang="en-US" altLang="en-US" sz="2800" dirty="0">
                <a:latin typeface="Calibri" panose="020F0502020204030204" pitchFamily="34" charset="0"/>
              </a:rPr>
              <a:t> </a:t>
            </a:r>
            <a:r>
              <a:rPr lang="en-US" altLang="en-US" sz="2800" dirty="0" err="1">
                <a:latin typeface="Calibri" panose="020F0502020204030204" pitchFamily="34" charset="0"/>
              </a:rPr>
              <a:t>aparat</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untuk</a:t>
            </a:r>
            <a:r>
              <a:rPr lang="en-US" altLang="en-US" sz="2800" dirty="0">
                <a:latin typeface="Calibri" panose="020F0502020204030204" pitchFamily="34" charset="0"/>
              </a:rPr>
              <a:t> </a:t>
            </a:r>
            <a:r>
              <a:rPr lang="en-US" altLang="en-US" sz="2800" dirty="0" err="1">
                <a:latin typeface="Calibri" panose="020F0502020204030204" pitchFamily="34" charset="0"/>
              </a:rPr>
              <a:t>membentuk</a:t>
            </a:r>
            <a:r>
              <a:rPr lang="en-US" altLang="en-US" sz="2800" dirty="0">
                <a:latin typeface="Calibri" panose="020F0502020204030204" pitchFamily="34" charset="0"/>
              </a:rPr>
              <a:t> virus </a:t>
            </a:r>
            <a:r>
              <a:rPr lang="en-US" altLang="en-US" sz="2800" dirty="0" err="1">
                <a:latin typeface="Calibri" panose="020F0502020204030204" pitchFamily="34" charset="0"/>
              </a:rPr>
              <a:t>baru</a:t>
            </a:r>
            <a:r>
              <a:rPr lang="en-US" altLang="en-US" sz="2800" dirty="0">
                <a:latin typeface="Calibri" panose="020F0502020204030204" pitchFamily="34" charset="0"/>
              </a:rPr>
              <a:t> </a:t>
            </a:r>
            <a:r>
              <a:rPr lang="en-US" altLang="en-US" sz="2800" dirty="0" err="1">
                <a:latin typeface="Calibri" panose="020F0502020204030204" pitchFamily="34" charset="0"/>
              </a:rPr>
              <a:t>dalam</a:t>
            </a:r>
            <a:r>
              <a:rPr lang="en-US" altLang="en-US" sz="2800" dirty="0">
                <a:latin typeface="Calibri" panose="020F0502020204030204" pitchFamily="34" charset="0"/>
              </a:rPr>
              <a:t> </a:t>
            </a:r>
            <a:r>
              <a:rPr lang="en-US" altLang="en-US" sz="2800" dirty="0" err="1">
                <a:latin typeface="Calibri" panose="020F0502020204030204" pitchFamily="34" charset="0"/>
              </a:rPr>
              <a:t>jumlah</a:t>
            </a:r>
            <a:r>
              <a:rPr lang="en-US" altLang="en-US" sz="2800" dirty="0">
                <a:latin typeface="Calibri" panose="020F0502020204030204" pitchFamily="34" charset="0"/>
              </a:rPr>
              <a:t> </a:t>
            </a:r>
            <a:r>
              <a:rPr lang="en-US" altLang="en-US" sz="2800" dirty="0" err="1">
                <a:latin typeface="Calibri" panose="020F0502020204030204" pitchFamily="34" charset="0"/>
              </a:rPr>
              <a:t>besar</a:t>
            </a:r>
            <a:r>
              <a:rPr lang="en-US" altLang="en-US" sz="2800" dirty="0">
                <a:latin typeface="Calibri" panose="020F0502020204030204" pitchFamily="34" charset="0"/>
              </a:rPr>
              <a:t> </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akan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melepas</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virion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keluar</a:t>
            </a:r>
            <a:r>
              <a:rPr lang="en-US" altLang="en-US" sz="2800" dirty="0">
                <a:latin typeface="Calibri" panose="020F0502020204030204" pitchFamily="34" charset="0"/>
                <a:sym typeface="Symbol" panose="05050102010706020507" pitchFamily="18" charset="2"/>
              </a:rPr>
              <a:t>. </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r>
              <a:rPr lang="en-US" altLang="en-US" sz="2800" dirty="0" err="1">
                <a:latin typeface="Calibri" panose="020F0502020204030204" pitchFamily="34" charset="0"/>
                <a:sym typeface="Symbol" panose="05050102010706020507" pitchFamily="18" charset="2"/>
              </a:rPr>
              <a:t>Beberapa</a:t>
            </a:r>
            <a:r>
              <a:rPr lang="en-US" altLang="en-US" sz="2800" dirty="0">
                <a:latin typeface="Calibri" panose="020F0502020204030204" pitchFamily="34" charset="0"/>
                <a:sym typeface="Symbol" panose="05050102010706020507" pitchFamily="18" charset="2"/>
              </a:rPr>
              <a:t> virus </a:t>
            </a:r>
            <a:r>
              <a:rPr lang="en-US" altLang="en-US" sz="2800" dirty="0" err="1">
                <a:latin typeface="Calibri" panose="020F0502020204030204" pitchFamily="34" charset="0"/>
                <a:sym typeface="Symbol" panose="05050102010706020507" pitchFamily="18" charset="2"/>
              </a:rPr>
              <a:t>akan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merusak</a:t>
            </a:r>
            <a:r>
              <a:rPr lang="en-US" altLang="en-US" sz="2800" dirty="0">
                <a:latin typeface="Calibri" panose="020F0502020204030204" pitchFamily="34" charset="0"/>
                <a:sym typeface="Symbol" panose="05050102010706020507" pitchFamily="18" charset="2"/>
              </a:rPr>
              <a:t> &amp; </a:t>
            </a:r>
            <a:r>
              <a:rPr lang="en-US" altLang="en-US" sz="2800" dirty="0" err="1">
                <a:latin typeface="Calibri" panose="020F0502020204030204" pitchFamily="34" charset="0"/>
                <a:sym typeface="Symbol" panose="05050102010706020507" pitchFamily="18" charset="2"/>
              </a:rPr>
              <a:t>memecah</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sel</a:t>
            </a: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lisis</a:t>
            </a: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mati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Beberapa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ada</a:t>
            </a:r>
            <a:r>
              <a:rPr lang="en-US" altLang="en-US" sz="2800" dirty="0">
                <a:latin typeface="Calibri" panose="020F0502020204030204" pitchFamily="34" charset="0"/>
                <a:sym typeface="Symbol" panose="05050102010706020507" pitchFamily="18" charset="2"/>
              </a:rPr>
              <a:t> yang </a:t>
            </a:r>
            <a:r>
              <a:rPr lang="en-US" altLang="en-US" sz="2800" dirty="0" err="1">
                <a:latin typeface="Calibri" panose="020F0502020204030204" pitchFamily="34" charset="0"/>
                <a:sym typeface="Symbol" panose="05050102010706020507" pitchFamily="18" charset="2"/>
              </a:rPr>
              <a:t>keluar</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tanpa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merusak</a:t>
            </a:r>
            <a:r>
              <a:rPr lang="en-US" altLang="en-US" sz="2800" dirty="0">
                <a:latin typeface="Calibri" panose="020F0502020204030204" pitchFamily="34" charset="0"/>
                <a:sym typeface="Symbol" panose="05050102010706020507" pitchFamily="18" charset="2"/>
              </a:rPr>
              <a:t> sel.</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r>
              <a:rPr lang="en-US" altLang="en-US" sz="2800" dirty="0" err="1">
                <a:latin typeface="Calibri" panose="020F0502020204030204" pitchFamily="34" charset="0"/>
                <a:sym typeface="Symbol" panose="05050102010706020507" pitchFamily="18" charset="2"/>
              </a:rPr>
              <a:t>Pada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beberapa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spesies</a:t>
            </a:r>
            <a:r>
              <a:rPr lang="en-US" altLang="en-US" sz="2800" dirty="0">
                <a:latin typeface="Calibri" panose="020F0502020204030204" pitchFamily="34" charset="0"/>
                <a:sym typeface="Symbol" panose="05050102010706020507" pitchFamily="18" charset="2"/>
              </a:rPr>
              <a:t> DNA </a:t>
            </a:r>
            <a:r>
              <a:rPr lang="en-US" altLang="en-US" sz="2800" dirty="0" err="1">
                <a:latin typeface="Calibri" panose="020F0502020204030204" pitchFamily="34" charset="0"/>
                <a:sym typeface="Symbol" panose="05050102010706020507" pitchFamily="18" charset="2"/>
              </a:rPr>
              <a:t>atau</a:t>
            </a:r>
            <a:r>
              <a:rPr lang="en-US" altLang="en-US" sz="2800" dirty="0">
                <a:latin typeface="Calibri" panose="020F0502020204030204" pitchFamily="34" charset="0"/>
                <a:sym typeface="Symbol" panose="05050102010706020507" pitchFamily="18" charset="2"/>
              </a:rPr>
              <a:t> cDNA virus </a:t>
            </a:r>
            <a:r>
              <a:rPr lang="en-US" altLang="en-US" sz="2800" dirty="0" err="1">
                <a:latin typeface="Calibri" panose="020F0502020204030204" pitchFamily="34" charset="0"/>
                <a:sym typeface="Symbol" panose="05050102010706020507" pitchFamily="18" charset="2"/>
              </a:rPr>
              <a:t>dapat</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berintegrasi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ke</a:t>
            </a:r>
            <a:r>
              <a:rPr lang="en-US" altLang="en-US" sz="2800" dirty="0">
                <a:latin typeface="Calibri" panose="020F0502020204030204" pitchFamily="34" charset="0"/>
                <a:sym typeface="Symbol" panose="05050102010706020507" pitchFamily="18" charset="2"/>
              </a:rPr>
              <a:t> DNA </a:t>
            </a:r>
            <a:r>
              <a:rPr lang="en-US" altLang="en-US" sz="2800" dirty="0" err="1">
                <a:latin typeface="Calibri" panose="020F0502020204030204" pitchFamily="34" charset="0"/>
                <a:sym typeface="Symbol" panose="05050102010706020507" pitchFamily="18" charset="2"/>
              </a:rPr>
              <a:t>genom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menjadi</a:t>
            </a:r>
            <a:r>
              <a:rPr lang="en-US" altLang="en-US" sz="2800" dirty="0">
                <a:latin typeface="Calibri" panose="020F0502020204030204" pitchFamily="34" charset="0"/>
                <a:sym typeface="Symbol" panose="05050102010706020507" pitchFamily="18" charset="2"/>
              </a:rPr>
              <a:t> </a:t>
            </a:r>
            <a:r>
              <a:rPr lang="en-US" altLang="en-US" sz="2800" u="sng" dirty="0">
                <a:latin typeface="Calibri" panose="020F0502020204030204" pitchFamily="34" charset="0"/>
                <a:sym typeface="Symbol" panose="05050102010706020507" pitchFamily="18" charset="2"/>
              </a:rPr>
              <a:t>provirus</a:t>
            </a: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menginduksi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bertransformasi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menjadi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maligna</a:t>
            </a:r>
            <a:r>
              <a:rPr lang="en-US" altLang="en-US" sz="2800" dirty="0">
                <a:latin typeface="Calibri" panose="020F0502020204030204" pitchFamily="34" charset="0"/>
                <a:sym typeface="Symbol" panose="05050102010706020507" pitchFamily="18" charset="2"/>
              </a:rPr>
              <a:t>.</a:t>
            </a:r>
          </a:p>
        </p:txBody>
      </p:sp>
    </p:spTree>
    <p:extLst>
      <p:ext uri="{BB962C8B-B14F-4D97-AF65-F5344CB8AC3E}">
        <p14:creationId xmlns:p14="http://schemas.microsoft.com/office/powerpoint/2010/main" val="149194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1"/>
            <a:ext cx="9144000" cy="6583363"/>
          </a:xfrm>
        </p:spPr>
        <p:txBody>
          <a:bodyPr>
            <a:normAutofit/>
          </a:bodyPr>
          <a:lstStyle/>
          <a:p>
            <a:pPr algn="l" eaLnBrk="1" hangingPunct="1"/>
            <a:br>
              <a:rPr lang="en-US" altLang="en-US" sz="2800" dirty="0">
                <a:latin typeface="Comic Sans MS" panose="030F0702030302020204" pitchFamily="66" charset="0"/>
              </a:rPr>
            </a:br>
            <a:br>
              <a:rPr lang="en-US" altLang="en-US" sz="2800" dirty="0">
                <a:latin typeface="Comic Sans MS" panose="030F0702030302020204" pitchFamily="66" charset="0"/>
              </a:rPr>
            </a:br>
            <a:br>
              <a:rPr lang="en-US" altLang="en-US" sz="2800" dirty="0">
                <a:latin typeface="Comic Sans MS" panose="030F0702030302020204" pitchFamily="66" charset="0"/>
              </a:rPr>
            </a:br>
            <a:r>
              <a:rPr lang="en-US" altLang="en-US" sz="2800" dirty="0" err="1">
                <a:latin typeface="Calibri" panose="020F0502020204030204" pitchFamily="34" charset="0"/>
              </a:rPr>
              <a:t>Prokariota</a:t>
            </a:r>
            <a:r>
              <a:rPr lang="en-US" altLang="en-US" sz="2800" dirty="0">
                <a:latin typeface="Calibri" panose="020F0502020204030204" pitchFamily="34" charset="0"/>
              </a:rPr>
              <a:t> / </a:t>
            </a:r>
            <a:r>
              <a:rPr lang="en-US" altLang="en-US" sz="2800" dirty="0" err="1">
                <a:latin typeface="Calibri" panose="020F0502020204030204" pitchFamily="34" charset="0"/>
              </a:rPr>
              <a:t>Bakteri</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sederhana</a:t>
            </a:r>
            <a:r>
              <a:rPr lang="en-US" altLang="en-US" sz="2800" dirty="0">
                <a:latin typeface="Calibri" panose="020F0502020204030204" pitchFamily="34" charset="0"/>
              </a:rPr>
              <a:t> </a:t>
            </a:r>
            <a:r>
              <a:rPr lang="en-US" altLang="en-US" sz="2800" dirty="0" err="1">
                <a:latin typeface="Calibri" panose="020F0502020204030204" pitchFamily="34" charset="0"/>
              </a:rPr>
              <a:t>terdiri</a:t>
            </a:r>
            <a:r>
              <a:rPr lang="en-US" altLang="en-US" sz="2800" dirty="0">
                <a:latin typeface="Calibri" panose="020F0502020204030204" pitchFamily="34" charset="0"/>
              </a:rPr>
              <a:t> </a:t>
            </a:r>
            <a:r>
              <a:rPr lang="en-US" altLang="en-US" sz="2800" dirty="0" err="1">
                <a:latin typeface="Calibri" panose="020F0502020204030204" pitchFamily="34" charset="0"/>
              </a:rPr>
              <a:t>dari</a:t>
            </a:r>
            <a:r>
              <a:rPr lang="en-US" altLang="en-US" sz="2800" dirty="0">
                <a:latin typeface="Calibri" panose="020F0502020204030204" pitchFamily="34" charset="0"/>
              </a:rPr>
              <a:t> </a:t>
            </a:r>
            <a:r>
              <a:rPr lang="en-US" altLang="en-US" sz="2800" dirty="0" err="1">
                <a:latin typeface="Calibri" panose="020F0502020204030204" pitchFamily="34" charset="0"/>
              </a:rPr>
              <a:t>membran</a:t>
            </a:r>
            <a:r>
              <a:rPr lang="en-US" altLang="en-US" sz="2800" dirty="0">
                <a:latin typeface="Calibri" panose="020F0502020204030204" pitchFamily="34" charset="0"/>
              </a:rPr>
              <a:t> </a:t>
            </a:r>
            <a:r>
              <a:rPr lang="en-US" altLang="en-US" sz="2800" dirty="0" err="1">
                <a:latin typeface="Calibri" panose="020F0502020204030204" pitchFamily="34" charset="0"/>
              </a:rPr>
              <a:t>dan</a:t>
            </a:r>
            <a:r>
              <a:rPr lang="en-US" altLang="en-US" sz="2800" dirty="0">
                <a:latin typeface="Calibri" panose="020F0502020204030204" pitchFamily="34" charset="0"/>
              </a:rPr>
              <a:t> </a:t>
            </a:r>
            <a:r>
              <a:rPr lang="en-US" altLang="en-US" sz="2800" dirty="0" err="1">
                <a:latin typeface="Calibri" panose="020F0502020204030204" pitchFamily="34" charset="0"/>
              </a:rPr>
              <a:t>isi</a:t>
            </a:r>
            <a:r>
              <a:rPr lang="en-US" altLang="en-US" sz="2800" dirty="0">
                <a:latin typeface="Calibri" panose="020F0502020204030204" pitchFamily="34" charset="0"/>
              </a:rPr>
              <a:t> </a:t>
            </a:r>
            <a:r>
              <a:rPr lang="en-US" altLang="en-US" sz="2800" dirty="0" err="1">
                <a:latin typeface="Calibri" panose="020F0502020204030204" pitchFamily="34" charset="0"/>
              </a:rPr>
              <a:t>sel</a:t>
            </a:r>
            <a:r>
              <a:rPr lang="en-US" altLang="en-US" sz="2800" dirty="0">
                <a:latin typeface="Calibri" panose="020F0502020204030204" pitchFamily="34" charset="0"/>
              </a:rPr>
              <a:t> (</a:t>
            </a:r>
            <a:r>
              <a:rPr lang="en-US" altLang="en-US" sz="2800" dirty="0" err="1">
                <a:latin typeface="Calibri" panose="020F0502020204030204" pitchFamily="34" charset="0"/>
              </a:rPr>
              <a:t>sitoplasma</a:t>
            </a:r>
            <a:r>
              <a:rPr lang="en-US" altLang="en-US" sz="2800" dirty="0">
                <a:latin typeface="Calibri" panose="020F0502020204030204" pitchFamily="34" charset="0"/>
              </a:rPr>
              <a:t>), </a:t>
            </a:r>
            <a:r>
              <a:rPr lang="en-US" altLang="en-US" sz="2800" dirty="0" err="1">
                <a:latin typeface="Calibri" panose="020F0502020204030204" pitchFamily="34" charset="0"/>
              </a:rPr>
              <a:t>mempunyai</a:t>
            </a:r>
            <a:r>
              <a:rPr lang="en-US" altLang="en-US" sz="2800" dirty="0">
                <a:latin typeface="Calibri" panose="020F0502020204030204" pitchFamily="34" charset="0"/>
              </a:rPr>
              <a:t> </a:t>
            </a:r>
            <a:r>
              <a:rPr lang="en-US" altLang="en-US" sz="2800" dirty="0" err="1">
                <a:latin typeface="Calibri" panose="020F0502020204030204" pitchFamily="34" charset="0"/>
              </a:rPr>
              <a:t>ukuran</a:t>
            </a:r>
            <a:r>
              <a:rPr lang="en-US" altLang="en-US" sz="2800" dirty="0">
                <a:latin typeface="Calibri" panose="020F0502020204030204" pitchFamily="34" charset="0"/>
              </a:rPr>
              <a:t> 10 – 70 </a:t>
            </a:r>
            <a:r>
              <a:rPr lang="en-US" altLang="en-US" sz="2800" dirty="0">
                <a:latin typeface="Calibri" panose="020F0502020204030204" pitchFamily="34" charset="0"/>
                <a:sym typeface="Symbol" panose="05050102010706020507" pitchFamily="18" charset="2"/>
              </a:rPr>
              <a:t>m.</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r>
              <a:rPr lang="en-US" altLang="en-US" sz="2800" dirty="0" err="1">
                <a:latin typeface="Calibri" panose="020F0502020204030204" pitchFamily="34" charset="0"/>
                <a:sym typeface="Symbol" panose="05050102010706020507" pitchFamily="18" charset="2"/>
              </a:rPr>
              <a:t>Membran</a:t>
            </a:r>
            <a:r>
              <a:rPr lang="en-US" altLang="en-US" sz="2800" dirty="0">
                <a:latin typeface="Calibri" panose="020F0502020204030204" pitchFamily="34" charset="0"/>
                <a:sym typeface="Symbol" panose="05050102010706020507" pitchFamily="18" charset="2"/>
              </a:rPr>
              <a:t> plasma </a:t>
            </a:r>
            <a:r>
              <a:rPr lang="en-US" altLang="en-US" sz="2800" dirty="0" err="1">
                <a:latin typeface="Calibri" panose="020F0502020204030204" pitchFamily="34" charset="0"/>
                <a:sym typeface="Symbol" panose="05050102010706020507" pitchFamily="18" charset="2"/>
              </a:rPr>
              <a:t>terdiri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struktur</a:t>
            </a:r>
            <a:r>
              <a:rPr lang="en-US" altLang="en-US" sz="2800" dirty="0">
                <a:latin typeface="Calibri" panose="020F0502020204030204" pitchFamily="34" charset="0"/>
                <a:sym typeface="Symbol" panose="05050102010706020507" pitchFamily="18" charset="2"/>
              </a:rPr>
              <a:t> yang </a:t>
            </a:r>
            <a:r>
              <a:rPr lang="en-US" altLang="en-US" sz="2800" dirty="0" err="1">
                <a:latin typeface="Calibri" panose="020F0502020204030204" pitchFamily="34" charset="0"/>
                <a:sym typeface="Symbol" panose="05050102010706020507" pitchFamily="18" charset="2"/>
              </a:rPr>
              <a:t>disusun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fosfolipid</a:t>
            </a:r>
            <a:r>
              <a:rPr lang="en-US" altLang="en-US" sz="2800" dirty="0">
                <a:latin typeface="Calibri" panose="020F0502020204030204" pitchFamily="34" charset="0"/>
                <a:sym typeface="Symbol" panose="05050102010706020507" pitchFamily="18" charset="2"/>
              </a:rPr>
              <a:t> bilayer &amp; protein yang </a:t>
            </a:r>
            <a:r>
              <a:rPr lang="en-US" altLang="en-US" sz="2800" dirty="0" err="1">
                <a:latin typeface="Calibri" panose="020F0502020204030204" pitchFamily="34" charset="0"/>
                <a:sym typeface="Symbol" panose="05050102010706020507" pitchFamily="18" charset="2"/>
              </a:rPr>
              <a:t>tersusun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mosaik</a:t>
            </a:r>
            <a:r>
              <a:rPr lang="en-US" altLang="en-US" sz="2800" dirty="0">
                <a:latin typeface="Calibri" panose="020F0502020204030204" pitchFamily="34" charset="0"/>
                <a:sym typeface="Symbol" panose="05050102010706020507" pitchFamily="18" charset="2"/>
              </a:rPr>
              <a:t>. </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r>
              <a:rPr lang="en-US" altLang="en-US" sz="2800" dirty="0" err="1">
                <a:latin typeface="Calibri" panose="020F0502020204030204" pitchFamily="34" charset="0"/>
                <a:sym typeface="Symbol" panose="05050102010706020507" pitchFamily="18" charset="2"/>
              </a:rPr>
              <a:t>Diluar</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membran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diliputi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dinding</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terdiri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komponen-komponen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mukopolisakharida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peptidoglikan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polimer</a:t>
            </a:r>
            <a:r>
              <a:rPr lang="en-US" altLang="en-US" sz="2800" dirty="0">
                <a:latin typeface="Calibri" panose="020F0502020204030204" pitchFamily="34" charset="0"/>
                <a:sym typeface="Symbol" panose="05050102010706020507" pitchFamily="18" charset="2"/>
              </a:rPr>
              <a:t>/</a:t>
            </a:r>
            <a:r>
              <a:rPr lang="en-US" altLang="en-US" sz="2800" dirty="0" err="1">
                <a:latin typeface="Calibri" panose="020F0502020204030204" pitchFamily="34" charset="0"/>
                <a:sym typeface="Symbol" panose="05050102010706020507" pitchFamily="18" charset="2"/>
              </a:rPr>
              <a:t>ulangan</a:t>
            </a:r>
            <a:r>
              <a:rPr lang="en-US" altLang="en-US" sz="2800" dirty="0">
                <a:latin typeface="Calibri" panose="020F0502020204030204" pitchFamily="34" charset="0"/>
                <a:sym typeface="Symbol" panose="05050102010706020507" pitchFamily="18" charset="2"/>
              </a:rPr>
              <a:t> N-</a:t>
            </a:r>
            <a:r>
              <a:rPr lang="en-US" altLang="en-US" sz="2800" dirty="0" err="1">
                <a:latin typeface="Calibri" panose="020F0502020204030204" pitchFamily="34" charset="0"/>
                <a:sym typeface="Symbol" panose="05050102010706020507" pitchFamily="18" charset="2"/>
              </a:rPr>
              <a:t>asetilglukosamin</a:t>
            </a:r>
            <a:r>
              <a:rPr lang="en-US" altLang="en-US" sz="2800" dirty="0">
                <a:latin typeface="Calibri" panose="020F0502020204030204" pitchFamily="34" charset="0"/>
                <a:sym typeface="Symbol" panose="05050102010706020507" pitchFamily="18" charset="2"/>
              </a:rPr>
              <a:t> &amp; N-</a:t>
            </a:r>
            <a:r>
              <a:rPr lang="en-US" altLang="en-US" sz="2800" dirty="0" err="1">
                <a:latin typeface="Calibri" panose="020F0502020204030204" pitchFamily="34" charset="0"/>
                <a:sym typeface="Symbol" panose="05050102010706020507" pitchFamily="18" charset="2"/>
              </a:rPr>
              <a:t>asetilmuramat</a:t>
            </a:r>
            <a:r>
              <a:rPr lang="en-US" altLang="en-US" sz="2800" dirty="0">
                <a:latin typeface="Calibri" panose="020F0502020204030204" pitchFamily="34" charset="0"/>
                <a:sym typeface="Symbol" panose="05050102010706020507" pitchFamily="18" charset="2"/>
              </a:rPr>
              <a:t>).</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endParaRPr lang="en-US" altLang="en-US" sz="2800" dirty="0">
              <a:latin typeface="Calibri" panose="020F0502020204030204" pitchFamily="34" charset="0"/>
              <a:sym typeface="Symbol" panose="05050102010706020507" pitchFamily="18" charset="2"/>
            </a:endParaRPr>
          </a:p>
        </p:txBody>
      </p:sp>
    </p:spTree>
    <p:extLst>
      <p:ext uri="{BB962C8B-B14F-4D97-AF65-F5344CB8AC3E}">
        <p14:creationId xmlns:p14="http://schemas.microsoft.com/office/powerpoint/2010/main" val="201804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procary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6172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271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274638"/>
            <a:ext cx="9144000" cy="6583362"/>
          </a:xfrm>
        </p:spPr>
        <p:txBody>
          <a:bodyPr/>
          <a:lstStyle/>
          <a:p>
            <a:pPr algn="l" eaLnBrk="1" hangingPunct="1"/>
            <a:br>
              <a:rPr lang="en-US" altLang="en-US" sz="2400" dirty="0">
                <a:latin typeface="Comic Sans MS" panose="030F0702030302020204" pitchFamily="66" charset="0"/>
                <a:sym typeface="Symbol" panose="05050102010706020507" pitchFamily="18" charset="2"/>
              </a:rPr>
            </a:br>
            <a:r>
              <a:rPr lang="en-US" altLang="en-US" sz="2800" dirty="0" err="1">
                <a:latin typeface="Calibri" panose="020F0502020204030204" pitchFamily="34" charset="0"/>
                <a:sym typeface="Symbol" panose="05050102010706020507" pitchFamily="18" charset="2"/>
              </a:rPr>
              <a:t>Dinding</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bakteri</a:t>
            </a:r>
            <a:r>
              <a:rPr lang="en-US" altLang="en-US" sz="2800" dirty="0">
                <a:latin typeface="Calibri" panose="020F0502020204030204" pitchFamily="34" charset="0"/>
                <a:sym typeface="Symbol" panose="05050102010706020507" pitchFamily="18" charset="2"/>
              </a:rPr>
              <a:t> gram </a:t>
            </a:r>
            <a:r>
              <a:rPr lang="en-US" altLang="en-US" sz="2800" dirty="0" err="1">
                <a:latin typeface="Calibri" panose="020F0502020204030204" pitchFamily="34" charset="0"/>
                <a:sym typeface="Symbol" panose="05050102010706020507" pitchFamily="18" charset="2"/>
              </a:rPr>
              <a:t>positip</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lebih</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tebal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terdiri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rantai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peptidoglikan</a:t>
            </a:r>
            <a:r>
              <a:rPr lang="en-US" altLang="en-US" sz="2800" dirty="0">
                <a:latin typeface="Calibri" panose="020F0502020204030204" pitchFamily="34" charset="0"/>
                <a:sym typeface="Symbol" panose="05050102010706020507" pitchFamily="18" charset="2"/>
              </a:rPr>
              <a:t> yang </a:t>
            </a:r>
            <a:r>
              <a:rPr lang="en-US" altLang="en-US" sz="2800" dirty="0" err="1">
                <a:latin typeface="Calibri" panose="020F0502020204030204" pitchFamily="34" charset="0"/>
                <a:sym typeface="Symbol" panose="05050102010706020507" pitchFamily="18" charset="2"/>
              </a:rPr>
              <a:t>dihubungkan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oleh</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tetrapeptida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pentaglisin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asam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teikhoat</a:t>
            </a:r>
            <a:r>
              <a:rPr lang="en-US" altLang="en-US" sz="2800" dirty="0">
                <a:latin typeface="Calibri" panose="020F0502020204030204" pitchFamily="34" charset="0"/>
                <a:sym typeface="Symbol" panose="05050102010706020507" pitchFamily="18" charset="2"/>
              </a:rPr>
              <a:t>.</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r>
              <a:rPr lang="en-US" altLang="en-US" sz="2800" dirty="0" err="1">
                <a:latin typeface="Calibri" panose="020F0502020204030204" pitchFamily="34" charset="0"/>
                <a:sym typeface="Symbol" panose="05050102010706020507" pitchFamily="18" charset="2"/>
              </a:rPr>
              <a:t>Dinding</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bakteri</a:t>
            </a:r>
            <a:r>
              <a:rPr lang="en-US" altLang="en-US" sz="2800" dirty="0">
                <a:latin typeface="Calibri" panose="020F0502020204030204" pitchFamily="34" charset="0"/>
                <a:sym typeface="Symbol" panose="05050102010706020507" pitchFamily="18" charset="2"/>
              </a:rPr>
              <a:t> gram </a:t>
            </a:r>
            <a:r>
              <a:rPr lang="en-US" altLang="en-US" sz="2800" dirty="0" err="1">
                <a:latin typeface="Calibri" panose="020F0502020204030204" pitchFamily="34" charset="0"/>
                <a:sym typeface="Symbol" panose="05050102010706020507" pitchFamily="18" charset="2"/>
              </a:rPr>
              <a:t>negatif</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mempunyai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kandungan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peptidoglikan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lebih</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sedikit</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diliputi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lapisan</a:t>
            </a:r>
            <a:r>
              <a:rPr lang="en-US" altLang="en-US" sz="2800" dirty="0">
                <a:latin typeface="Calibri" panose="020F0502020204030204" pitchFamily="34" charset="0"/>
                <a:sym typeface="Symbol" panose="05050102010706020507" pitchFamily="18" charset="2"/>
              </a:rPr>
              <a:t> lipid, protein </a:t>
            </a:r>
            <a:r>
              <a:rPr lang="en-US" altLang="en-US" sz="2800" dirty="0" err="1">
                <a:latin typeface="Calibri" panose="020F0502020204030204" pitchFamily="34" charset="0"/>
                <a:sym typeface="Symbol" panose="05050102010706020507" pitchFamily="18" charset="2"/>
              </a:rPr>
              <a:t>dan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lipopolisakharida</a:t>
            </a:r>
            <a:r>
              <a:rPr lang="en-US" altLang="en-US" sz="2800" dirty="0">
                <a:latin typeface="Calibri" panose="020F0502020204030204" pitchFamily="34" charset="0"/>
                <a:sym typeface="Symbol" panose="05050102010706020507" pitchFamily="18" charset="2"/>
              </a:rPr>
              <a:t> (LPS)  endotoxin.</a:t>
            </a:r>
            <a:br>
              <a:rPr lang="en-US" altLang="en-US" sz="2400" dirty="0">
                <a:latin typeface="Calibri" panose="020F0502020204030204" pitchFamily="34" charset="0"/>
                <a:sym typeface="Symbol" panose="05050102010706020507" pitchFamily="18" charset="2"/>
              </a:rPr>
            </a:br>
            <a:br>
              <a:rPr lang="en-US" altLang="en-US" sz="24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Di </a:t>
            </a:r>
            <a:r>
              <a:rPr lang="en-US" altLang="en-US" sz="2800" dirty="0" err="1">
                <a:latin typeface="Calibri" panose="020F0502020204030204" pitchFamily="34" charset="0"/>
                <a:sym typeface="Symbol" panose="05050102010706020507" pitchFamily="18" charset="2"/>
              </a:rPr>
              <a:t>dalam</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sitoplasma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tdpt</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materi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genetik</a:t>
            </a:r>
            <a:r>
              <a:rPr lang="en-US" altLang="en-US" sz="2800" dirty="0">
                <a:latin typeface="Calibri" panose="020F0502020204030204" pitchFamily="34" charset="0"/>
                <a:sym typeface="Symbol" panose="05050102010706020507" pitchFamily="18" charset="2"/>
              </a:rPr>
              <a:t> DNA </a:t>
            </a:r>
            <a:r>
              <a:rPr lang="en-US" altLang="en-US" sz="2800" dirty="0" err="1">
                <a:latin typeface="Calibri" panose="020F0502020204030204" pitchFamily="34" charset="0"/>
                <a:sym typeface="Symbol" panose="05050102010706020507" pitchFamily="18" charset="2"/>
              </a:rPr>
              <a:t>berbentuk</a:t>
            </a:r>
            <a:r>
              <a:rPr lang="en-US" altLang="en-US" sz="2800" dirty="0">
                <a:latin typeface="Calibri" panose="020F0502020204030204" pitchFamily="34" charset="0"/>
                <a:sym typeface="Symbol" panose="05050102010706020507" pitchFamily="18" charset="2"/>
              </a:rPr>
              <a:t> supercoil &amp; </a:t>
            </a:r>
            <a:r>
              <a:rPr lang="en-US" altLang="en-US" sz="2800" dirty="0" err="1">
                <a:latin typeface="Calibri" panose="020F0502020204030204" pitchFamily="34" charset="0"/>
                <a:sym typeface="Symbol" panose="05050102010706020507" pitchFamily="18" charset="2"/>
              </a:rPr>
              <a:t>menempati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daerah</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dsbt</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nukleoid</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Diluar</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nukleoid</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sitoplasma</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terdiri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cairan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berisi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bahan-bahan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molekul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besar</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makromolekul</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spt</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ribosom</a:t>
            </a:r>
            <a:r>
              <a:rPr lang="en-US" altLang="en-US" sz="2800" dirty="0">
                <a:latin typeface="Calibri" panose="020F0502020204030204" pitchFamily="34" charset="0"/>
                <a:sym typeface="Symbol" panose="05050102010706020507" pitchFamily="18" charset="2"/>
              </a:rPr>
              <a:t> (70 S) </a:t>
            </a:r>
            <a:r>
              <a:rPr lang="en-US" altLang="en-US" sz="2800" dirty="0" err="1">
                <a:latin typeface="Calibri" panose="020F0502020204030204" pitchFamily="34" charset="0"/>
                <a:sym typeface="Symbol" panose="05050102010706020507" pitchFamily="18" charset="2"/>
              </a:rPr>
              <a:t>dan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bahan-bahan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cadangan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sebagai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perangkat</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kehidupan</a:t>
            </a:r>
            <a:r>
              <a:rPr lang="en-US" altLang="en-US" sz="2800" dirty="0">
                <a:latin typeface="Calibri" panose="020F0502020204030204" pitchFamily="34" charset="0"/>
                <a:sym typeface="Symbol" panose="05050102010706020507" pitchFamily="18" charset="2"/>
              </a:rPr>
              <a:t> sel.</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endParaRPr lang="en-US" altLang="en-US" sz="2800" dirty="0">
              <a:latin typeface="Calibri" panose="020F0502020204030204" pitchFamily="34" charset="0"/>
              <a:sym typeface="Symbol" panose="05050102010706020507" pitchFamily="18" charset="2"/>
            </a:endParaRPr>
          </a:p>
        </p:txBody>
      </p:sp>
    </p:spTree>
    <p:extLst>
      <p:ext uri="{BB962C8B-B14F-4D97-AF65-F5344CB8AC3E}">
        <p14:creationId xmlns:p14="http://schemas.microsoft.com/office/powerpoint/2010/main" val="323734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0" y="0"/>
            <a:ext cx="9144000" cy="6858000"/>
          </a:xfrm>
        </p:spPr>
        <p:txBody>
          <a:bodyPr/>
          <a:lstStyle/>
          <a:p>
            <a:pPr algn="l" eaLnBrk="1" hangingPunct="1"/>
            <a:r>
              <a:rPr lang="en-US" altLang="en-US" sz="2800" dirty="0" err="1">
                <a:latin typeface="Calibri" panose="020F0502020204030204" pitchFamily="34" charset="0"/>
              </a:rPr>
              <a:t>Bentuk</a:t>
            </a:r>
            <a:r>
              <a:rPr lang="en-US" altLang="en-US" sz="2800" dirty="0">
                <a:latin typeface="Calibri" panose="020F0502020204030204" pitchFamily="34" charset="0"/>
              </a:rPr>
              <a:t> </a:t>
            </a:r>
            <a:r>
              <a:rPr lang="en-US" altLang="en-US" sz="2800" dirty="0" err="1">
                <a:latin typeface="Calibri" panose="020F0502020204030204" pitchFamily="34" charset="0"/>
              </a:rPr>
              <a:t>umum</a:t>
            </a:r>
            <a:r>
              <a:rPr lang="en-US" altLang="en-US" sz="2800" dirty="0">
                <a:latin typeface="Calibri" panose="020F0502020204030204" pitchFamily="34" charset="0"/>
              </a:rPr>
              <a:t> </a:t>
            </a:r>
            <a:r>
              <a:rPr lang="en-US" altLang="en-US" sz="2800" dirty="0" err="1">
                <a:latin typeface="Calibri" panose="020F0502020204030204" pitchFamily="34" charset="0"/>
              </a:rPr>
              <a:t>bakteria</a:t>
            </a:r>
            <a:r>
              <a:rPr lang="en-US" altLang="en-US" sz="2800" dirty="0">
                <a:latin typeface="Calibri" panose="020F0502020204030204" pitchFamily="34" charset="0"/>
              </a:rPr>
              <a:t> : 	kokus </a:t>
            </a:r>
            <a:br>
              <a:rPr lang="en-US" altLang="en-US" sz="2800" dirty="0">
                <a:latin typeface="Calibri" panose="020F0502020204030204" pitchFamily="34" charset="0"/>
              </a:rPr>
            </a:br>
            <a:r>
              <a:rPr lang="en-US" altLang="en-US" sz="2800" dirty="0">
                <a:latin typeface="Calibri" panose="020F0502020204030204" pitchFamily="34" charset="0"/>
              </a:rPr>
              <a:t>					</a:t>
            </a:r>
            <a:r>
              <a:rPr lang="en-US" altLang="en-US" sz="2800" dirty="0" err="1">
                <a:latin typeface="Calibri" panose="020F0502020204030204" pitchFamily="34" charset="0"/>
              </a:rPr>
              <a:t>basili</a:t>
            </a:r>
            <a:br>
              <a:rPr lang="en-US" altLang="en-US" sz="2800" dirty="0">
                <a:latin typeface="Calibri" panose="020F0502020204030204" pitchFamily="34" charset="0"/>
              </a:rPr>
            </a:br>
            <a:r>
              <a:rPr lang="en-US" altLang="en-US" sz="2800" dirty="0">
                <a:latin typeface="Calibri" panose="020F0502020204030204" pitchFamily="34" charset="0"/>
              </a:rPr>
              <a:t>					filament</a:t>
            </a:r>
            <a:br>
              <a:rPr lang="en-US" altLang="en-US" sz="2800" dirty="0">
                <a:latin typeface="Calibri" panose="020F0502020204030204" pitchFamily="34" charset="0"/>
              </a:rPr>
            </a:br>
            <a:r>
              <a:rPr lang="en-US" altLang="en-US" sz="2800" dirty="0">
                <a:latin typeface="Calibri" panose="020F0502020204030204" pitchFamily="34" charset="0"/>
              </a:rPr>
              <a:t>					spirillum</a:t>
            </a:r>
            <a:br>
              <a:rPr lang="en-US" altLang="en-US" sz="2800" dirty="0">
                <a:latin typeface="Calibri" panose="020F0502020204030204" pitchFamily="34" charset="0"/>
              </a:rPr>
            </a:br>
            <a:r>
              <a:rPr lang="en-US" altLang="en-US" sz="2800" dirty="0">
                <a:latin typeface="Calibri" panose="020F0502020204030204" pitchFamily="34" charset="0"/>
              </a:rPr>
              <a:t>					</a:t>
            </a:r>
            <a:r>
              <a:rPr lang="en-US" altLang="en-US" sz="2800" dirty="0" err="1">
                <a:latin typeface="Calibri" panose="020F0502020204030204" pitchFamily="34" charset="0"/>
              </a:rPr>
              <a:t>spiroseta</a:t>
            </a:r>
            <a:br>
              <a:rPr lang="en-US" altLang="en-US" sz="2800" dirty="0">
                <a:latin typeface="Calibri" panose="020F0502020204030204" pitchFamily="34" charset="0"/>
              </a:rPr>
            </a:br>
            <a:r>
              <a:rPr lang="en-US" altLang="en-US" sz="2800" dirty="0">
                <a:latin typeface="Calibri" panose="020F0502020204030204" pitchFamily="34" charset="0"/>
              </a:rPr>
              <a:t>					vibrio</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Bakteri</a:t>
            </a:r>
            <a:r>
              <a:rPr lang="en-US" altLang="en-US" sz="2800" dirty="0">
                <a:latin typeface="Calibri" panose="020F0502020204030204" pitchFamily="34" charset="0"/>
              </a:rPr>
              <a:t> </a:t>
            </a:r>
            <a:r>
              <a:rPr lang="en-US" altLang="en-US" sz="2800" dirty="0" err="1">
                <a:latin typeface="Calibri" panose="020F0502020204030204" pitchFamily="34" charset="0"/>
              </a:rPr>
              <a:t>dapat</a:t>
            </a:r>
            <a:r>
              <a:rPr lang="en-US" altLang="en-US" sz="2800" dirty="0">
                <a:latin typeface="Calibri" panose="020F0502020204030204" pitchFamily="34" charset="0"/>
              </a:rPr>
              <a:t> </a:t>
            </a:r>
            <a:r>
              <a:rPr lang="en-US" altLang="en-US" sz="2800" dirty="0" err="1">
                <a:latin typeface="Calibri" panose="020F0502020204030204" pitchFamily="34" charset="0"/>
              </a:rPr>
              <a:t>hidup</a:t>
            </a:r>
            <a:r>
              <a:rPr lang="en-US" altLang="en-US" sz="2800" dirty="0">
                <a:latin typeface="Calibri" panose="020F0502020204030204" pitchFamily="34" charset="0"/>
              </a:rPr>
              <a:t> di </a:t>
            </a:r>
            <a:r>
              <a:rPr lang="en-US" altLang="en-US" sz="2800" dirty="0" err="1">
                <a:latin typeface="Calibri" panose="020F0502020204030204" pitchFamily="34" charset="0"/>
              </a:rPr>
              <a:t>lingkungan</a:t>
            </a:r>
            <a:r>
              <a:rPr lang="en-US" altLang="en-US" sz="2800" dirty="0">
                <a:latin typeface="Calibri" panose="020F0502020204030204" pitchFamily="34" charset="0"/>
              </a:rPr>
              <a:t> </a:t>
            </a:r>
            <a:r>
              <a:rPr lang="en-US" altLang="en-US" sz="2800" dirty="0" err="1">
                <a:latin typeface="Calibri" panose="020F0502020204030204" pitchFamily="34" charset="0"/>
              </a:rPr>
              <a:t>sangat</a:t>
            </a:r>
            <a:r>
              <a:rPr lang="en-US" altLang="en-US" sz="2800" dirty="0">
                <a:latin typeface="Calibri" panose="020F0502020204030204" pitchFamily="34" charset="0"/>
              </a:rPr>
              <a:t> </a:t>
            </a:r>
            <a:r>
              <a:rPr lang="en-US" altLang="en-US" sz="2800" dirty="0" err="1">
                <a:latin typeface="Calibri" panose="020F0502020204030204" pitchFamily="34" charset="0"/>
              </a:rPr>
              <a:t>bervariasi</a:t>
            </a:r>
            <a:br>
              <a:rPr lang="en-US" altLang="en-US" sz="2800" dirty="0">
                <a:latin typeface="Calibri" panose="020F0502020204030204" pitchFamily="34" charset="0"/>
              </a:rPr>
            </a:br>
            <a:br>
              <a:rPr lang="en-US" altLang="en-US" sz="2800" dirty="0">
                <a:latin typeface="Calibri" panose="020F0502020204030204" pitchFamily="34" charset="0"/>
              </a:rPr>
            </a:br>
            <a:r>
              <a:rPr lang="en-US" altLang="en-US" sz="2800" dirty="0" err="1">
                <a:latin typeface="Calibri" panose="020F0502020204030204" pitchFamily="34" charset="0"/>
              </a:rPr>
              <a:t>Eubakteria</a:t>
            </a:r>
            <a:r>
              <a:rPr lang="en-US" altLang="en-US" sz="2800" dirty="0">
                <a:latin typeface="Calibri" panose="020F0502020204030204" pitchFamily="34" charset="0"/>
              </a:rPr>
              <a:t>  </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hidup</a:t>
            </a:r>
            <a:r>
              <a:rPr lang="en-US" altLang="en-US" sz="2800" dirty="0">
                <a:latin typeface="Calibri" panose="020F0502020204030204" pitchFamily="34" charset="0"/>
                <a:sym typeface="Symbol" panose="05050102010706020507" pitchFamily="18" charset="2"/>
              </a:rPr>
              <a:t> di </a:t>
            </a:r>
            <a:r>
              <a:rPr lang="en-US" altLang="en-US" sz="2800" dirty="0" err="1">
                <a:latin typeface="Calibri" panose="020F0502020204030204" pitchFamily="34" charset="0"/>
                <a:sym typeface="Symbol" panose="05050102010706020507" pitchFamily="18" charset="2"/>
              </a:rPr>
              <a:t>alam</a:t>
            </a:r>
            <a:r>
              <a:rPr lang="en-US" altLang="en-US" sz="2800" dirty="0">
                <a:latin typeface="Calibri" panose="020F0502020204030204" pitchFamily="34" charset="0"/>
                <a:sym typeface="Symbol" panose="05050102010706020507" pitchFamily="18" charset="2"/>
              </a:rPr>
              <a:t>/</a:t>
            </a:r>
            <a:r>
              <a:rPr lang="en-US" altLang="en-US" sz="2800" dirty="0" err="1">
                <a:latin typeface="Calibri" panose="020F0502020204030204" pitchFamily="34" charset="0"/>
                <a:sym typeface="Symbol" panose="05050102010706020507" pitchFamily="18" charset="2"/>
              </a:rPr>
              <a:t>lingkungan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biasa</a:t>
            </a: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tanah</a:t>
            </a:r>
            <a:r>
              <a:rPr lang="en-US" altLang="en-US" sz="2800" dirty="0">
                <a:latin typeface="Calibri" panose="020F0502020204030204" pitchFamily="34" charset="0"/>
                <a:sym typeface="Symbol" panose="05050102010706020507" pitchFamily="18" charset="2"/>
              </a:rPr>
              <a:t>, air </a:t>
            </a:r>
            <a:r>
              <a:rPr lang="en-US" altLang="en-US" sz="2800" dirty="0" err="1">
                <a:latin typeface="Calibri" panose="020F0502020204030204" pitchFamily="34" charset="0"/>
                <a:sym typeface="Symbol" panose="05050102010706020507" pitchFamily="18" charset="2"/>
              </a:rPr>
              <a:t>dan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organisme</a:t>
            </a:r>
            <a:r>
              <a:rPr lang="en-US" altLang="en-US" sz="2800" dirty="0">
                <a:latin typeface="Calibri" panose="020F0502020204030204" pitchFamily="34" charset="0"/>
                <a:sym typeface="Symbol" panose="05050102010706020507" pitchFamily="18" charset="2"/>
              </a:rPr>
              <a:t> lain yang </a:t>
            </a:r>
            <a:r>
              <a:rPr lang="en-US" altLang="en-US" sz="2800" dirty="0" err="1">
                <a:latin typeface="Calibri" panose="020F0502020204030204" pitchFamily="34" charset="0"/>
                <a:sym typeface="Symbol" panose="05050102010706020507" pitchFamily="18" charset="2"/>
              </a:rPr>
              <a:t>lebih</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besar</a:t>
            </a:r>
            <a:r>
              <a:rPr lang="en-US" altLang="en-US" sz="2800" dirty="0">
                <a:latin typeface="Calibri" panose="020F0502020204030204" pitchFamily="34" charset="0"/>
                <a:sym typeface="Symbol" panose="05050102010706020507" pitchFamily="18" charset="2"/>
              </a:rPr>
              <a:t>.</a:t>
            </a:r>
            <a:br>
              <a:rPr lang="en-US" altLang="en-US" sz="2800" dirty="0">
                <a:latin typeface="Calibri" panose="020F0502020204030204" pitchFamily="34" charset="0"/>
                <a:sym typeface="Symbol" panose="05050102010706020507" pitchFamily="18" charset="2"/>
              </a:rPr>
            </a:br>
            <a:br>
              <a:rPr lang="en-US" altLang="en-US" sz="2800" dirty="0">
                <a:latin typeface="Calibri" panose="020F0502020204030204" pitchFamily="34" charset="0"/>
                <a:sym typeface="Symbol" panose="05050102010706020507" pitchFamily="18" charset="2"/>
              </a:rPr>
            </a:br>
            <a:r>
              <a:rPr lang="en-US" altLang="en-US" sz="2800" dirty="0" err="1">
                <a:latin typeface="Calibri" panose="020F0502020204030204" pitchFamily="34" charset="0"/>
                <a:sym typeface="Symbol" panose="05050102010706020507" pitchFamily="18" charset="2"/>
              </a:rPr>
              <a:t>Archaebakteria</a:t>
            </a:r>
            <a:r>
              <a:rPr lang="en-US" altLang="en-US" sz="2800" dirty="0">
                <a:latin typeface="Calibri" panose="020F0502020204030204" pitchFamily="34" charset="0"/>
                <a:sym typeface="Symbol" panose="05050102010706020507" pitchFamily="18" charset="2"/>
              </a:rPr>
              <a:t>  </a:t>
            </a:r>
            <a:r>
              <a:rPr lang="en-US" altLang="en-US" sz="2800" dirty="0" err="1">
                <a:latin typeface="Calibri" panose="020F0502020204030204" pitchFamily="34" charset="0"/>
                <a:sym typeface="Symbol" panose="05050102010706020507" pitchFamily="18" charset="2"/>
              </a:rPr>
              <a:t>hidup</a:t>
            </a:r>
            <a:r>
              <a:rPr lang="en-US" altLang="en-US" sz="2800" dirty="0">
                <a:latin typeface="Calibri" panose="020F0502020204030204" pitchFamily="34" charset="0"/>
                <a:sym typeface="Symbol" panose="05050102010706020507" pitchFamily="18" charset="2"/>
              </a:rPr>
              <a:t> &amp; </a:t>
            </a:r>
            <a:r>
              <a:rPr lang="en-US" altLang="en-US" sz="2800" dirty="0" err="1">
                <a:latin typeface="Calibri" panose="020F0502020204030204" pitchFamily="34" charset="0"/>
                <a:sym typeface="Symbol" panose="05050102010706020507" pitchFamily="18" charset="2"/>
              </a:rPr>
              <a:t>tumbuh</a:t>
            </a:r>
            <a:r>
              <a:rPr lang="en-US" altLang="en-US" sz="2800" dirty="0">
                <a:latin typeface="Calibri" panose="020F0502020204030204" pitchFamily="34" charset="0"/>
                <a:sym typeface="Symbol" panose="05050102010706020507" pitchFamily="18" charset="2"/>
              </a:rPr>
              <a:t> di </a:t>
            </a:r>
            <a:r>
              <a:rPr lang="en-US" altLang="en-US" sz="2800" dirty="0" err="1">
                <a:latin typeface="Calibri" panose="020F0502020204030204" pitchFamily="34" charset="0"/>
                <a:sym typeface="Symbol" panose="05050102010706020507" pitchFamily="18" charset="2"/>
              </a:rPr>
              <a:t>lingkungan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khusus</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tidak</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ditoleransi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makhluk</a:t>
            </a:r>
            <a:r>
              <a:rPr lang="en-US" altLang="en-US" sz="2800" dirty="0">
                <a:latin typeface="Calibri" panose="020F0502020204030204" pitchFamily="34" charset="0"/>
                <a:sym typeface="Symbol" panose="05050102010706020507" pitchFamily="18" charset="2"/>
              </a:rPr>
              <a:t> lain  </a:t>
            </a:r>
            <a:r>
              <a:rPr lang="en-US" altLang="en-US" sz="2800" dirty="0" err="1">
                <a:latin typeface="Calibri" panose="020F0502020204030204" pitchFamily="34" charset="0"/>
                <a:sym typeface="Symbol" panose="05050102010706020507" pitchFamily="18" charset="2"/>
              </a:rPr>
              <a:t>bakteri</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metanogen</a:t>
            </a:r>
            <a:r>
              <a:rPr lang="en-US" altLang="en-US" sz="2800" dirty="0">
                <a:latin typeface="Calibri" panose="020F0502020204030204" pitchFamily="34" charset="0"/>
                <a:sym typeface="Symbol" panose="05050102010706020507" pitchFamily="18" charset="2"/>
              </a:rPr>
              <a:t>, </a:t>
            </a:r>
            <a:r>
              <a:rPr lang="en-US" altLang="en-US" sz="2800" dirty="0" err="1">
                <a:latin typeface="Calibri" panose="020F0502020204030204" pitchFamily="34" charset="0"/>
                <a:sym typeface="Symbol" panose="05050102010706020507" pitchFamily="18" charset="2"/>
              </a:rPr>
              <a:t>halofil</a:t>
            </a:r>
            <a:r>
              <a:rPr lang="en-US" altLang="en-US" sz="2800" dirty="0">
                <a:latin typeface="Calibri" panose="020F0502020204030204" pitchFamily="34" charset="0"/>
                <a:sym typeface="Symbol" panose="05050102010706020507" pitchFamily="18" charset="2"/>
              </a:rPr>
              <a:t> &amp; </a:t>
            </a:r>
            <a:r>
              <a:rPr lang="en-US" altLang="en-US" sz="2800" dirty="0" err="1">
                <a:latin typeface="Calibri" panose="020F0502020204030204" pitchFamily="34" charset="0"/>
                <a:sym typeface="Symbol" panose="05050102010706020507" pitchFamily="18" charset="2"/>
              </a:rPr>
              <a:t>termoasidofil</a:t>
            </a:r>
            <a:r>
              <a:rPr lang="en-US" altLang="en-US" sz="2800" dirty="0">
                <a:latin typeface="Calibri" panose="020F0502020204030204" pitchFamily="34" charset="0"/>
                <a:sym typeface="Symbol" panose="05050102010706020507" pitchFamily="18" charset="2"/>
              </a:rPr>
              <a:t>.</a:t>
            </a:r>
            <a:br>
              <a:rPr lang="en-US" altLang="en-US" sz="2800" dirty="0">
                <a:latin typeface="Calibri" panose="020F0502020204030204" pitchFamily="34" charset="0"/>
                <a:sym typeface="Symbol" panose="05050102010706020507" pitchFamily="18" charset="2"/>
              </a:rPr>
            </a:br>
            <a:r>
              <a:rPr lang="en-US" altLang="en-US" sz="2800" dirty="0">
                <a:latin typeface="Calibri" panose="020F0502020204030204" pitchFamily="34" charset="0"/>
                <a:sym typeface="Symbol" panose="05050102010706020507" pitchFamily="18" charset="2"/>
              </a:rPr>
              <a:t>  </a:t>
            </a:r>
          </a:p>
        </p:txBody>
      </p:sp>
    </p:spTree>
    <p:extLst>
      <p:ext uri="{BB962C8B-B14F-4D97-AF65-F5344CB8AC3E}">
        <p14:creationId xmlns:p14="http://schemas.microsoft.com/office/powerpoint/2010/main" val="3536279497"/>
      </p:ext>
    </p:extLst>
  </p:cSld>
  <p:clrMapOvr>
    <a:masterClrMapping/>
  </p:clrMapOvr>
</p:sld>
</file>

<file path=ppt/theme/theme1.xml><?xml version="1.0" encoding="utf-8"?>
<a:theme xmlns:a="http://schemas.openxmlformats.org/drawingml/2006/main" name="EU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3" id="{CDACFDB3-0C04-4500-A9DC-8E592B20EC33}" vid="{A1ADE150-A529-4CB7-BCEC-7DE399B8C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EU3</Template>
  <TotalTime>613</TotalTime>
  <Words>100</Words>
  <Application>Microsoft Office PowerPoint</Application>
  <PresentationFormat>Widescreen</PresentationFormat>
  <Paragraphs>41</Paragraphs>
  <Slides>31</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Comic Sans MS</vt:lpstr>
      <vt:lpstr>Symbol</vt:lpstr>
      <vt:lpstr>EU3</vt:lpstr>
      <vt:lpstr>Biologi Sel Bagian II : Struktur Kimia Sel</vt:lpstr>
      <vt:lpstr>Virus  Terdiri dari materi genetik DNA atau RNA linier atau sirkuler dalam mantel protein dsbt kapsid. Beberapa virus diluar kapsid diselubungi envelope lipoprotein; virus berukuran 10 – 275 nm.  Virus yang bebas diluar sel (virion) bersifat inert (tidak aktif) karena tidak mempunyai perangkat untuk transformasi energi, replikasi, transkripsi dan translasi.  Bila virus menginfeksi sel, virus melepaskan materi genetik kedalam sel dan meninggalkan kapsul/ envelope diluar sel, atau mengalami uncoating di dalam sel.</vt:lpstr>
      <vt:lpstr>PowerPoint Presentation</vt:lpstr>
      <vt:lpstr>PowerPoint Presentation</vt:lpstr>
      <vt:lpstr>Di dalam sel DNA/RNA virus bereplikasi, bertrans kripsi dan bertranslasi menggunakan enzim dan aparat sel untuk membentuk virus baru dalam jumlah besar  sel akan melepas virion keluar.   Beberapa virus akan merusak &amp; memecah sel  lisis  mati.  Beberapa ada yang keluar tanpa merusak sel.  Pada beberapa spesies DNA atau cDNA virus dapat berintegrasi ke DNA genom menjadi provirus  menginduksi sel bertransformasi menjadi maligna.</vt:lpstr>
      <vt:lpstr>   Prokariota / Bakteri  Sel sederhana terdiri dari membran dan isi sel (sitoplasma), mempunyai ukuran 10 – 70 m.  Membran plasma terdiri dari struktur yang disusun fosfolipid bilayer &amp; protein yang tersusun mosaik.   Diluar membran sel diliputi dinding sel terdiri dari komponen-komponen mukopolisakharida dan  peptidoglikan (polimer/ulangan N-asetilglukosamin &amp; N-asetilmuramat).  </vt:lpstr>
      <vt:lpstr>PowerPoint Presentation</vt:lpstr>
      <vt:lpstr> Dinding sel bakteri gram positip lebih tebal terdiri dari rantai peptidoglikan yang dihubungkan oleh tetrapeptida (pentaglisin), dan asam teikhoat.  Dinding sel bakteri gram negatif mempunyai kandungan peptidoglikan lebih sedikit, diliputi lapisan lipid, protein dan lipopolisakharida (LPS)  endotoxin.  Di dalam sitoplasma tdpt materi genetik DNA berbentuk supercoil &amp; menempati daerah dsbt nukleoid. Diluar nukleoid sitoplasma terdiri dari cairan sel berisi bahan-bahan dan molekul besar/ makromolekul spt ribosom (70 S) dan bahan-bahan cadangan sebagai perangkat kehidupan sel.  </vt:lpstr>
      <vt:lpstr>Bentuk umum bakteria :  kokus       basili      filament      spirillum      spiroseta      vibrio  Bakteri dapat hidup di lingkungan sangat bervariasi  Eubakteria   hidup di alam/lingkungan biasa : tanah, air dan organisme lain yang lebih besar.  Archaebakteria  hidup &amp; tumbuh di lingkungan khusus, tidak ditoleransi makhluk lain  bakteri metanogen, halofil &amp; termoasidofil.   </vt:lpstr>
      <vt:lpstr>PowerPoint Presentation</vt:lpstr>
      <vt:lpstr>Bakteri berkembang biak (reproduksi) dengan cara sederhana :  DNA berasosiasi dengan membran plasma, bereplikasi sehingga terbentuk 2 DNA baru &amp; diikuti segmentasi sel dengan pembentukan membran plasma/dinding sel yang membagi sel menjadi dua bagian.  Dalam media biakan replikasi akan menghasilkan koloni yang terdiri dari jutaan sel dalam waktu singkat.  Beberapa bakteri membentuk endospora  struktur miniatur yang dpt membentuk sel baru secara vegetatif </vt:lpstr>
      <vt:lpstr>Eukariota  Sel dengan tingkat evolusi sempurna.  Uniseluler    : yeast, amuba, protozoa. Multiseluler  : binatang &amp; tumbuh-tumbuhan        terorganisasi sel  jaringan  organ  Komposisi sel : sistem membran    organel    sitosol    sitoskeleton   </vt:lpstr>
      <vt:lpstr>PowerPoint Presentation</vt:lpstr>
      <vt:lpstr>Sistem membran :  Terdiri dari lipid lapis ganda (bilayer) dan protein tersusun secara mosaik. Molekul protein dan lipid berinteraksi dengan ikatan nonkovalen.  Komposisi dan jenis lipid/protein yang menyusun membran sel bervariasi menurut jenis, fungsi sel dan spesies.  Membran sel eukariota melipat/melekuk ke dalam sitoplasma &amp; bermodifikasi membentuk organel.</vt:lpstr>
      <vt:lpstr>PowerPoint Presentation</vt:lpstr>
      <vt:lpstr>     Lipid membran sel   Fosfolipid (bag. terbesar)     bersifat amfifatik  mempunyai bagian hidrofobik       &amp; hidrofilik  membentuk misel dalam air/larutan.    Protein membran sel  intrinsik /integral           extrinsik/peripheral   fungsi protein membran :     - komponen struktural    - saluran/channel/pori (melewatkan ion &amp; molekul).    - enzim /kofaktor    - reseptor    - marker (penanda) genetik, dll.        Karbohidrat terikat pada lipid &amp; protein di    permukaan luar membran sel.  </vt:lpstr>
      <vt:lpstr>PowerPoint Presentation</vt:lpstr>
      <vt:lpstr>Organel yang dibentuk dari sistem membran :  1. Nukleus - organel mempunyai ukuran paling besar. - terdiri dari 2 lapis membran : membran luar &amp;      membran dalam  membentuk porus. - di dalam nukleus terdapat materi genetik DNA      yang berinteraksi dengan oktamer histon &amp;     terorganisasi membentuk khromatin. Khromatin     berkondensasi membentuk khromosom pada waktu     mitosis.  </vt:lpstr>
      <vt:lpstr>Materi genetik (DNA) tdpt dalam organel nukleus &amp; mitokhondria.  Di dalam nukleus DNA dikemas berikatan dengan histon oktamer (H2A H2B H3 H4 )2 H1  nukleosom.  Polimer nukleosom  khromatin  Kondensasi khromatin  Khromosom (waktu mitosis)</vt:lpstr>
      <vt:lpstr>PowerPoint Presentation</vt:lpstr>
      <vt:lpstr>  2. Endoplasmik retikulum Terdiri dari membran selapis membentuk kantong-kantong pipih meluas memenuhi hampir seluruh isi sel. Merupakan tempat sintesis protein dan lipid membran sel atau yang akan disekresikan keluar sel.  3. Aparatus golgi Kelanjutan endoplasmik retikulum mempunyai bentuk sisternae dengan ujung-ujungnya mbtk perluasan (vesikel). Vesikel dapat lepas dari sisternae &amp; bermigrasi membawa protein yang siap dideposit pada membran sel atau disekresikan keluar sel. Berfungsi sebagai tempat untuk penyempurnaan (maturasi) protein &amp; lipid membran sel atau yang disekresikan keluar sel.  </vt:lpstr>
      <vt:lpstr>PowerPoint Presentation</vt:lpstr>
      <vt:lpstr>PowerPoint Presentation</vt:lpstr>
      <vt:lpstr>PowerPoint Presentation</vt:lpstr>
      <vt:lpstr> 4. Lisosom Organel yang dibentuk oleh selapis membran; berisi enzim-enzim hidrolisis yang dapat menguraikan molekul besar atau partikel asing yang masuk atau di fagosit sel.  5. Mikrobodi (peroksisom) Seperti lisosom berisi enzim oksidase  menetralkan peroksida (H2O2) yang dihasilkan oleh reaksi-reaksi oksidasi dengan O2. </vt:lpstr>
      <vt:lpstr>PowerPoint Presentation</vt:lpstr>
      <vt:lpstr> 6. Mitokhondria  Organel penting, terdiri dari dua lapis membran, mbr luar &amp; mbr dalam, berbentuk oval. Mbr dalam mbtk perlekukan ke arah dalam disebut kristae. Mbr dalam mbtk ruangan diisi cairan dsbt matriks mitokhondria. Di dalam matriks terdapat DNA, ribosom, dan enzim-enzim untuk reaksi aerob.   Di dalam matriks dan krista mitokhondria terjadi reaksi transformasi energi  menghasilkan ATP melalui reaksi aerob.</vt:lpstr>
      <vt:lpstr>Sitoskeleton (kerangka sel)  Terdapat di dalam sitosol, dibawakan oleh mikrotubul dan mikrofilamen.  Mikrotubul    : berbentuk tubulus, disusun oleh                          protein globuler tubulin. Mikrofilamen : berbentuk filamen, disusun oleh                   protein globuler aktin.  Fungsi sitoskleton : menentukan morfologi sel                                aparat gerak (motilitas)                                aparat untuk pembelahan sel                                   (mitosis)  spindel.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 Sel Bagian II : Struktur Kimia Sel</dc:title>
  <dc:creator>Aroem Naroeni</dc:creator>
  <cp:lastModifiedBy>Aroem Naroeni</cp:lastModifiedBy>
  <cp:revision>9</cp:revision>
  <dcterms:created xsi:type="dcterms:W3CDTF">2016-09-16T01:56:40Z</dcterms:created>
  <dcterms:modified xsi:type="dcterms:W3CDTF">2017-11-25T06:50:16Z</dcterms:modified>
</cp:coreProperties>
</file>