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E9AC-715F-4ABF-AD86-9ACC1A7AE6E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B358-DB77-4E6B-BAB9-691F6FE97B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737360" y="200162"/>
            <a:ext cx="8717280" cy="65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85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E9AC-715F-4ABF-AD86-9ACC1A7AE6E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B358-DB77-4E6B-BAB9-691F6FE97B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44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E9AC-715F-4ABF-AD86-9ACC1A7AE6E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B358-DB77-4E6B-BAB9-691F6FE97B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156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B32FE9AC-715F-4ABF-AD86-9ACC1A7AE6E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C74B358-DB77-4E6B-BAB9-691F6FE97B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6171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067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FE9AC-715F-4ABF-AD86-9ACC1A7AE6E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4B358-DB77-4E6B-BAB9-691F6FE97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1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E9AC-715F-4ABF-AD86-9ACC1A7AE6E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B358-DB77-4E6B-BAB9-691F6FE97B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21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E9AC-715F-4ABF-AD86-9ACC1A7AE6E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B358-DB77-4E6B-BAB9-691F6FE97B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74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E9AC-715F-4ABF-AD86-9ACC1A7AE6E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B358-DB77-4E6B-BAB9-691F6FE97B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71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E9AC-715F-4ABF-AD86-9ACC1A7AE6E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B358-DB77-4E6B-BAB9-691F6FE97BA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8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E9AC-715F-4ABF-AD86-9ACC1A7AE6E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B358-DB77-4E6B-BAB9-691F6FE97BA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40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E9AC-715F-4ABF-AD86-9ACC1A7AE6E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B358-DB77-4E6B-BAB9-691F6FE97BA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67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E9AC-715F-4ABF-AD86-9ACC1A7AE6E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B358-DB77-4E6B-BAB9-691F6FE97B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64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E9AC-715F-4ABF-AD86-9ACC1A7AE6E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4B358-DB77-4E6B-BAB9-691F6FE97B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0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FE9AC-715F-4ABF-AD86-9ACC1A7AE6E6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4B358-DB77-4E6B-BAB9-691F6FE97B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737360" y="200162"/>
            <a:ext cx="8717280" cy="65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64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ellbio.utmb.edu/cellbio/cit1.ht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8673" y="3245623"/>
            <a:ext cx="6138407" cy="1828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 err="1">
                <a:latin typeface="Calibri" panose="020F0502020204030204" pitchFamily="34" charset="0"/>
              </a:rPr>
              <a:t>Kuliah</a:t>
            </a:r>
            <a:r>
              <a:rPr lang="en-US" altLang="en-US" sz="3200" b="1" dirty="0"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</a:rPr>
              <a:t>Biologi</a:t>
            </a:r>
            <a:r>
              <a:rPr lang="en-US" altLang="en-US" sz="3200" b="1" dirty="0"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</a:rPr>
              <a:t>Sel</a:t>
            </a:r>
            <a:r>
              <a:rPr lang="en-US" altLang="en-US" sz="3200" b="1" dirty="0">
                <a:latin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</a:rPr>
              <a:t>Bagian</a:t>
            </a:r>
            <a:r>
              <a:rPr lang="en-US" altLang="en-US" sz="3200" b="1" dirty="0">
                <a:latin typeface="Calibri" panose="020F0502020204030204" pitchFamily="34" charset="0"/>
              </a:rPr>
              <a:t> 4: </a:t>
            </a:r>
            <a:br>
              <a:rPr lang="en-US" altLang="en-US" sz="3200" b="1" dirty="0">
                <a:latin typeface="Calibri" panose="020F0502020204030204" pitchFamily="34" charset="0"/>
              </a:rPr>
            </a:br>
            <a:r>
              <a:rPr lang="en-US" altLang="en-US" sz="3200" b="1" dirty="0">
                <a:latin typeface="Calibri" panose="020F0502020204030204" pitchFamily="34" charset="0"/>
              </a:rPr>
              <a:t>Endoplasmic Reticulum &amp; Golgi Complex</a:t>
            </a:r>
          </a:p>
        </p:txBody>
      </p:sp>
    </p:spTree>
    <p:extLst>
      <p:ext uri="{BB962C8B-B14F-4D97-AF65-F5344CB8AC3E}">
        <p14:creationId xmlns:p14="http://schemas.microsoft.com/office/powerpoint/2010/main" val="264179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485900" y="1245870"/>
            <a:ext cx="7924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CC6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Golgi complex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-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Tersusun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lembaran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lembaran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pipih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cisternae yang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bermembran</a:t>
            </a:r>
            <a:endParaRPr lang="en-US" sz="24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972050" y="3245314"/>
            <a:ext cx="576072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FontTx/>
              <a:buChar char="-"/>
              <a:defRPr/>
            </a:pP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Menerima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lipids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protein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ER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menyebarkannya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ke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berbagai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</a:p>
          <a:p>
            <a:pPr marL="342900" indent="-342900" algn="l">
              <a:spcBef>
                <a:spcPct val="50000"/>
              </a:spcBef>
              <a:buFontTx/>
              <a:buChar char="-"/>
              <a:defRPr/>
            </a:pP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Terbagi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menjadi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ruangan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ruangan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yang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 cis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or entry face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dekat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ER,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trans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or exit face  paling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jauh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ER </a:t>
            </a:r>
          </a:p>
        </p:txBody>
      </p:sp>
      <p:pic>
        <p:nvPicPr>
          <p:cNvPr id="24579" name="Picture 2" descr="DSCN2005"/>
          <p:cNvPicPr>
            <a:picLocks noChangeAspect="1" noChangeArrowheads="1"/>
          </p:cNvPicPr>
          <p:nvPr/>
        </p:nvPicPr>
        <p:blipFill rotWithShape="1">
          <a:blip r:embed="rId2">
            <a:lum bright="12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r="20192" b="24878"/>
          <a:stretch/>
        </p:blipFill>
        <p:spPr bwMode="auto">
          <a:xfrm>
            <a:off x="765810" y="3245314"/>
            <a:ext cx="3733800" cy="293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42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91426"/>
            <a:ext cx="2979420" cy="174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76706"/>
            <a:ext cx="3307080" cy="181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781879" y="2994992"/>
            <a:ext cx="1056198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Bagian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cis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terdiri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jaringan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terhubung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satu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yang lain, yang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disebut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cis Golgi network  (CGN)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Fungsinya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adalah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sebagai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tempat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pengeluaran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protein yang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memisahkan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antara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protein yang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dikirim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balik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ke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ER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diproses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selanjutnya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ke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bagian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lain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Golgi.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Bagian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Trans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berisi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jaringan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tubula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vesicula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disebut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Trans Golgi Network (TGN) 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adalah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tempat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pengeluaran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berbagai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macam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vesicula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berbeda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akan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menuju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membrane plasma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berbagai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tujuan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di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dalam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sel.  </a:t>
            </a:r>
          </a:p>
        </p:txBody>
      </p:sp>
    </p:spTree>
    <p:extLst>
      <p:ext uri="{BB962C8B-B14F-4D97-AF65-F5344CB8AC3E}">
        <p14:creationId xmlns:p14="http://schemas.microsoft.com/office/powerpoint/2010/main" val="146452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83634" y="2113722"/>
            <a:ext cx="873980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Golgi apparatus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Pusat</a:t>
            </a: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pembentukan</a:t>
            </a: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modifikasi</a:t>
            </a: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penyimpanan</a:t>
            </a: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pengeluaran</a:t>
            </a: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molekul</a:t>
            </a: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khususnya</a:t>
            </a: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2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sekresi</a:t>
            </a:r>
            <a:endParaRPr lang="en-US" sz="28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  <a:defRPr/>
            </a:pPr>
            <a:endParaRPr lang="en-US" sz="2800" b="1" dirty="0"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5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1534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2800">
                <a:latin typeface="Comic Sans MS" charset="0"/>
              </a:rPr>
            </a:br>
            <a:endParaRPr lang="en-US" sz="2800">
              <a:latin typeface="Comic Sans MS" charset="0"/>
              <a:sym typeface="Symbol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870709" y="914400"/>
            <a:ext cx="9571383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Komposisi</a:t>
            </a:r>
            <a:r>
              <a:rPr lang="en-US" sz="24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sel</a:t>
            </a:r>
            <a:r>
              <a:rPr lang="en-US" sz="24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Eukariot</a:t>
            </a:r>
            <a:endParaRPr lang="en-US" sz="2400" b="1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Membran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Sel</a:t>
            </a:r>
            <a:endParaRPr lang="en-US" sz="24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algn="l">
              <a:spcBef>
                <a:spcPct val="50000"/>
              </a:spcBef>
              <a:buFontTx/>
              <a:buChar char="-"/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Cytoplasm/cytosol</a:t>
            </a:r>
          </a:p>
          <a:p>
            <a:pPr algn="l">
              <a:spcBef>
                <a:spcPct val="50000"/>
              </a:spcBef>
              <a:buFontTx/>
              <a:buChar char="-"/>
              <a:defRPr/>
            </a:pP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Organela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: Inti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anak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inti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                  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Retikulum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Endoplasma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(Endoplasmic reticulum (ER))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                  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Aparatus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Golgi (Golgi apparatus)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                  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Mitokondria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(Mitochondria), di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tanaman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: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Kloroplas</a:t>
            </a:r>
            <a:endParaRPr lang="en-US" sz="24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                   Lysosome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                   Peroxisome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-Cytoskeleton</a:t>
            </a:r>
          </a:p>
        </p:txBody>
      </p:sp>
    </p:spTree>
    <p:extLst>
      <p:ext uri="{BB962C8B-B14F-4D97-AF65-F5344CB8AC3E}">
        <p14:creationId xmlns:p14="http://schemas.microsoft.com/office/powerpoint/2010/main" val="312434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057400" y="457201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2800">
              <a:latin typeface="Comic Sans MS" charset="0"/>
              <a:ea typeface="ＭＳ Ｐゴシック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179320" y="840046"/>
            <a:ext cx="80772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CC6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Endoplasmic Reticulum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Berbentuk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seperti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jaring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–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jaring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labyrinth yang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tersuusn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tubula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kantong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kantong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di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dalam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sitosol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disebut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cisternae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Mengisi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lebih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10% volume 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sel</a:t>
            </a:r>
            <a:endParaRPr lang="en-US" sz="24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17411" name="Picture 6" descr="ER with fluresc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13"/>
          <a:stretch>
            <a:fillRect/>
          </a:stretch>
        </p:blipFill>
        <p:spPr bwMode="auto">
          <a:xfrm>
            <a:off x="6553200" y="3209926"/>
            <a:ext cx="3192780" cy="250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553200" y="5725859"/>
            <a:ext cx="3962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</a:rPr>
              <a:t>ER network in mammalian cell    </a:t>
            </a:r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30" y="3209926"/>
            <a:ext cx="3048000" cy="269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98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741170" y="967740"/>
            <a:ext cx="964311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ER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dibagi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menjadi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bagian</a:t>
            </a:r>
            <a:endParaRPr lang="en-US" sz="24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US" sz="24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algn="l"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a. the </a:t>
            </a:r>
            <a:r>
              <a:rPr lang="en-US" sz="24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rough endoplasmic reticulum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(RER) </a:t>
            </a:r>
          </a:p>
          <a:p>
            <a:pPr algn="l"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mempunyai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ribosom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di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permukaan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membrane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sitosolik</a:t>
            </a:r>
            <a:endParaRPr lang="en-US" sz="24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US" sz="2400" dirty="0">
              <a:latin typeface="Comic Sans MS" charset="0"/>
              <a:ea typeface="ＭＳ Ｐゴシック" charset="0"/>
            </a:endParaRPr>
          </a:p>
        </p:txBody>
      </p:sp>
      <p:pic>
        <p:nvPicPr>
          <p:cNvPr id="18434" name="Picture 5" descr="ER rou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" y="2591285"/>
            <a:ext cx="663702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41170" y="5440680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Adalah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tempat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dimulainya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biosintesa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: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biosintesa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protein, glycoprotein, phospholipid</a:t>
            </a:r>
          </a:p>
        </p:txBody>
      </p:sp>
    </p:spTree>
    <p:extLst>
      <p:ext uri="{BB962C8B-B14F-4D97-AF65-F5344CB8AC3E}">
        <p14:creationId xmlns:p14="http://schemas.microsoft.com/office/powerpoint/2010/main" val="426796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ER smoo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7"/>
          <a:stretch>
            <a:fillRect/>
          </a:stretch>
        </p:blipFill>
        <p:spPr bwMode="auto">
          <a:xfrm>
            <a:off x="1905000" y="1613622"/>
            <a:ext cx="6347460" cy="210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1905000" y="880111"/>
            <a:ext cx="7543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b. the </a:t>
            </a:r>
            <a:r>
              <a:rPr lang="en-US" sz="24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smooth endoplasmic reticulum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(SER)</a:t>
            </a:r>
          </a:p>
          <a:p>
            <a:pPr algn="l">
              <a:defRPr/>
            </a:pP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Tidak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mempunyai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ribosom</a:t>
            </a:r>
            <a:endParaRPr lang="en-US" sz="24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752600" y="3910180"/>
            <a:ext cx="78486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Fungsi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: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*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Sintesis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of lipid, hormone steroid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*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Detoksifikasi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terutama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di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hati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*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Penyimpanan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ion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kalsium</a:t>
            </a:r>
            <a:endParaRPr lang="en-US" sz="24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1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057400" y="1135381"/>
            <a:ext cx="769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- </a:t>
            </a:r>
            <a:r>
              <a:rPr lang="en-US" sz="2000" dirty="0" err="1">
                <a:latin typeface="Arial" charset="0"/>
                <a:ea typeface="ＭＳ Ｐゴシック" charset="0"/>
              </a:rPr>
              <a:t>Tempat</a:t>
            </a:r>
            <a:r>
              <a:rPr lang="en-US" sz="2000" dirty="0">
                <a:latin typeface="Arial" charset="0"/>
                <a:ea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</a:rPr>
              <a:t>penyimpanan</a:t>
            </a:r>
            <a:r>
              <a:rPr lang="en-US" sz="2000" dirty="0">
                <a:latin typeface="Arial" charset="0"/>
                <a:ea typeface="ＭＳ Ｐゴシック" charset="0"/>
              </a:rPr>
              <a:t> ion Ca2+ yang </a:t>
            </a:r>
            <a:r>
              <a:rPr lang="en-US" sz="2000" dirty="0" err="1">
                <a:latin typeface="Arial" charset="0"/>
                <a:ea typeface="ＭＳ Ｐゴシック" charset="0"/>
              </a:rPr>
              <a:t>diperoleh</a:t>
            </a:r>
            <a:r>
              <a:rPr lang="en-US" sz="2000" dirty="0">
                <a:latin typeface="Arial" charset="0"/>
                <a:ea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</a:rPr>
              <a:t>dari</a:t>
            </a:r>
            <a:r>
              <a:rPr lang="en-US" sz="2000" dirty="0">
                <a:latin typeface="Arial" charset="0"/>
                <a:ea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</a:rPr>
              <a:t>sitosol</a:t>
            </a:r>
            <a:r>
              <a:rPr lang="en-US" sz="2000" dirty="0">
                <a:latin typeface="Arial" charset="0"/>
                <a:ea typeface="ＭＳ Ｐゴシック" charset="0"/>
              </a:rPr>
              <a:t>  </a:t>
            </a:r>
            <a:r>
              <a:rPr lang="en-US" sz="2000" dirty="0" err="1">
                <a:latin typeface="Arial" charset="0"/>
                <a:ea typeface="ＭＳ Ｐゴシック" charset="0"/>
              </a:rPr>
              <a:t>karena</a:t>
            </a:r>
            <a:r>
              <a:rPr lang="en-US" sz="2000" dirty="0">
                <a:latin typeface="Arial" charset="0"/>
                <a:ea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</a:rPr>
              <a:t>mempunyai</a:t>
            </a:r>
            <a:r>
              <a:rPr lang="en-US" sz="2000" dirty="0">
                <a:latin typeface="Arial" charset="0"/>
                <a:ea typeface="ＭＳ Ｐゴシック" charset="0"/>
              </a:rPr>
              <a:t> </a:t>
            </a:r>
            <a:r>
              <a:rPr lang="en-US" sz="2000" dirty="0" err="1">
                <a:latin typeface="Arial" charset="0"/>
                <a:ea typeface="ＭＳ Ｐゴシック" charset="0"/>
              </a:rPr>
              <a:t>konsentrasi</a:t>
            </a:r>
            <a:r>
              <a:rPr lang="en-US" sz="2000" dirty="0">
                <a:latin typeface="Arial" charset="0"/>
                <a:ea typeface="ＭＳ Ｐゴシック" charset="0"/>
              </a:rPr>
              <a:t> Ca2+  - binding protein </a:t>
            </a:r>
          </a:p>
        </p:txBody>
      </p:sp>
      <p:pic>
        <p:nvPicPr>
          <p:cNvPr id="20482" name="Picture 5" descr="figure 15-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5" y="2223834"/>
            <a:ext cx="6067106" cy="375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11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937260" y="1062990"/>
            <a:ext cx="11407140" cy="53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20000"/>
              </a:lnSpc>
              <a:buFontTx/>
              <a:buChar char="•"/>
              <a:defRPr/>
            </a:pPr>
            <a:r>
              <a:rPr lang="en-US" sz="2400" dirty="0">
                <a:ea typeface="ＭＳ Ｐゴシック" charset="0"/>
                <a:cs typeface="Arial" charset="0"/>
              </a:rPr>
              <a:t>  </a:t>
            </a:r>
            <a:r>
              <a:rPr lang="en-US" sz="2200" dirty="0" err="1">
                <a:ea typeface="ＭＳ Ｐゴシック" charset="0"/>
                <a:cs typeface="Arial" charset="0"/>
              </a:rPr>
              <a:t>Berperan</a:t>
            </a:r>
            <a:r>
              <a:rPr lang="en-US" sz="2200" dirty="0">
                <a:ea typeface="ＭＳ Ｐゴシック" charset="0"/>
                <a:cs typeface="Arial" charset="0"/>
              </a:rPr>
              <a:t> </a:t>
            </a:r>
            <a:r>
              <a:rPr lang="en-US" sz="2200" dirty="0" err="1">
                <a:ea typeface="ＭＳ Ｐゴシック" charset="0"/>
                <a:cs typeface="Arial" charset="0"/>
              </a:rPr>
              <a:t>dalam</a:t>
            </a:r>
            <a:r>
              <a:rPr lang="en-US" sz="2200" dirty="0">
                <a:ea typeface="ＭＳ Ｐゴシック" charset="0"/>
                <a:cs typeface="Arial" charset="0"/>
              </a:rPr>
              <a:t> </a:t>
            </a:r>
            <a:r>
              <a:rPr lang="en-US" sz="2200" dirty="0" err="1">
                <a:ea typeface="ＭＳ Ｐゴシック" charset="0"/>
                <a:cs typeface="Arial" charset="0"/>
              </a:rPr>
              <a:t>biosintesis</a:t>
            </a:r>
            <a:r>
              <a:rPr lang="en-US" sz="2200" dirty="0">
                <a:ea typeface="ＭＳ Ｐゴシック" charset="0"/>
                <a:cs typeface="Arial" charset="0"/>
              </a:rPr>
              <a:t> protein</a:t>
            </a:r>
          </a:p>
          <a:p>
            <a:pPr algn="l" eaLnBrk="1" hangingPunct="1">
              <a:lnSpc>
                <a:spcPct val="120000"/>
              </a:lnSpc>
              <a:buFontTx/>
              <a:buChar char="•"/>
              <a:defRPr/>
            </a:pPr>
            <a:r>
              <a:rPr lang="en-US" sz="2200" dirty="0">
                <a:ea typeface="ＭＳ Ｐゴシック" charset="0"/>
                <a:cs typeface="Arial" charset="0"/>
              </a:rPr>
              <a:t>  </a:t>
            </a:r>
            <a:r>
              <a:rPr lang="en-US" sz="2200" dirty="0" err="1">
                <a:ea typeface="ＭＳ Ｐゴシック" charset="0"/>
                <a:cs typeface="Arial" charset="0"/>
              </a:rPr>
              <a:t>Tidak</a:t>
            </a:r>
            <a:r>
              <a:rPr lang="en-US" sz="2200" dirty="0">
                <a:ea typeface="ＭＳ Ｐゴシック" charset="0"/>
                <a:cs typeface="Arial" charset="0"/>
              </a:rPr>
              <a:t> </a:t>
            </a:r>
            <a:r>
              <a:rPr lang="en-US" sz="2200" dirty="0" err="1">
                <a:ea typeface="ＭＳ Ｐゴシック" charset="0"/>
                <a:cs typeface="Arial" charset="0"/>
              </a:rPr>
              <a:t>mempunyai</a:t>
            </a:r>
            <a:r>
              <a:rPr lang="en-US" sz="2200" dirty="0">
                <a:ea typeface="ＭＳ Ｐゴシック" charset="0"/>
                <a:cs typeface="Arial" charset="0"/>
              </a:rPr>
              <a:t> membrane </a:t>
            </a:r>
            <a:r>
              <a:rPr lang="en-US" sz="2200" dirty="0" err="1">
                <a:ea typeface="ＭＳ Ｐゴシック" charset="0"/>
                <a:cs typeface="Arial" charset="0"/>
              </a:rPr>
              <a:t>sel</a:t>
            </a:r>
            <a:endParaRPr lang="en-US" sz="2200" dirty="0">
              <a:ea typeface="ＭＳ Ｐゴシック" charset="0"/>
              <a:cs typeface="Arial" charset="0"/>
            </a:endParaRPr>
          </a:p>
          <a:p>
            <a:pPr algn="l" eaLnBrk="1" hangingPunct="1">
              <a:lnSpc>
                <a:spcPct val="120000"/>
              </a:lnSpc>
              <a:buFontTx/>
              <a:buChar char="•"/>
              <a:defRPr/>
            </a:pPr>
            <a:r>
              <a:rPr lang="en-US" sz="2200" dirty="0">
                <a:ea typeface="ＭＳ Ｐゴシック" charset="0"/>
                <a:cs typeface="Arial" charset="0"/>
              </a:rPr>
              <a:t>  </a:t>
            </a:r>
            <a:r>
              <a:rPr lang="en-US" sz="2200" dirty="0" err="1">
                <a:ea typeface="ＭＳ Ｐゴシック" charset="0"/>
                <a:cs typeface="Arial" charset="0"/>
              </a:rPr>
              <a:t>granula</a:t>
            </a:r>
            <a:r>
              <a:rPr lang="en-US" sz="2200" dirty="0">
                <a:ea typeface="ＭＳ Ｐゴシック" charset="0"/>
                <a:cs typeface="Arial" charset="0"/>
              </a:rPr>
              <a:t> </a:t>
            </a:r>
            <a:r>
              <a:rPr lang="en-US" sz="2200" dirty="0" err="1">
                <a:ea typeface="ＭＳ Ｐゴシック" charset="0"/>
                <a:cs typeface="Arial" charset="0"/>
              </a:rPr>
              <a:t>kecil</a:t>
            </a:r>
            <a:r>
              <a:rPr lang="en-US" sz="2200" dirty="0">
                <a:ea typeface="ＭＳ Ｐゴシック" charset="0"/>
                <a:cs typeface="Arial" charset="0"/>
              </a:rPr>
              <a:t>(25 nm) yang </a:t>
            </a:r>
            <a:r>
              <a:rPr lang="en-US" sz="2200" dirty="0" err="1">
                <a:ea typeface="ＭＳ Ｐゴシック" charset="0"/>
                <a:cs typeface="Arial" charset="0"/>
              </a:rPr>
              <a:t>dapat</a:t>
            </a:r>
            <a:r>
              <a:rPr lang="en-US" sz="2200" dirty="0">
                <a:ea typeface="ＭＳ Ｐゴシック" charset="0"/>
                <a:cs typeface="Arial" charset="0"/>
              </a:rPr>
              <a:t> </a:t>
            </a:r>
            <a:r>
              <a:rPr lang="en-US" sz="2200" dirty="0" err="1">
                <a:ea typeface="ＭＳ Ｐゴシック" charset="0"/>
                <a:cs typeface="Arial" charset="0"/>
              </a:rPr>
              <a:t>memproduksi</a:t>
            </a:r>
            <a:r>
              <a:rPr lang="en-US" sz="2200" dirty="0">
                <a:ea typeface="ＭＳ Ｐゴシック" charset="0"/>
                <a:cs typeface="Arial" charset="0"/>
              </a:rPr>
              <a:t> </a:t>
            </a:r>
          </a:p>
          <a:p>
            <a:pPr algn="l" eaLnBrk="1" hangingPunct="1">
              <a:lnSpc>
                <a:spcPct val="120000"/>
              </a:lnSpc>
              <a:defRPr/>
            </a:pPr>
            <a:r>
              <a:rPr lang="en-US" sz="2200" dirty="0">
                <a:ea typeface="ＭＳ Ｐゴシック" charset="0"/>
                <a:cs typeface="Arial" charset="0"/>
              </a:rPr>
              <a:t>   40%  </a:t>
            </a:r>
            <a:r>
              <a:rPr lang="en-US" sz="2200" dirty="0" err="1">
                <a:ea typeface="ＭＳ Ｐゴシック" charset="0"/>
                <a:cs typeface="Arial" charset="0"/>
              </a:rPr>
              <a:t>dari</a:t>
            </a:r>
            <a:r>
              <a:rPr lang="en-US" sz="2200" dirty="0">
                <a:ea typeface="ＭＳ Ｐゴシック" charset="0"/>
                <a:cs typeface="Arial" charset="0"/>
              </a:rPr>
              <a:t> protein (70  kinds of proteins)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sz="2200" dirty="0" err="1">
                <a:ea typeface="ＭＳ Ｐゴシック" charset="0"/>
                <a:cs typeface="Arial" charset="0"/>
              </a:rPr>
              <a:t>Dibuat</a:t>
            </a:r>
            <a:r>
              <a:rPr lang="en-US" sz="2200" dirty="0">
                <a:ea typeface="ＭＳ Ｐゴシック" charset="0"/>
                <a:cs typeface="Arial" charset="0"/>
              </a:rPr>
              <a:t> </a:t>
            </a:r>
            <a:r>
              <a:rPr lang="en-US" sz="2200" dirty="0" err="1">
                <a:ea typeface="ＭＳ Ｐゴシック" charset="0"/>
                <a:cs typeface="Arial" charset="0"/>
              </a:rPr>
              <a:t>dari</a:t>
            </a:r>
            <a:r>
              <a:rPr lang="en-US" sz="2200" dirty="0">
                <a:ea typeface="ＭＳ Ｐゴシック" charset="0"/>
                <a:cs typeface="Arial" charset="0"/>
              </a:rPr>
              <a:t> RNA ribosomal  </a:t>
            </a:r>
            <a:r>
              <a:rPr lang="en-US" sz="2200" dirty="0" err="1">
                <a:ea typeface="ＭＳ Ｐゴシック" charset="0"/>
                <a:cs typeface="Arial" charset="0"/>
              </a:rPr>
              <a:t>dan</a:t>
            </a:r>
            <a:r>
              <a:rPr lang="en-US" sz="2200" dirty="0">
                <a:ea typeface="ＭＳ Ｐゴシック" charset="0"/>
                <a:cs typeface="Arial" charset="0"/>
              </a:rPr>
              <a:t> protein</a:t>
            </a:r>
          </a:p>
          <a:p>
            <a:pPr algn="l" eaLnBrk="1" hangingPunct="1">
              <a:lnSpc>
                <a:spcPct val="120000"/>
              </a:lnSpc>
              <a:buFontTx/>
              <a:buChar char="•"/>
              <a:defRPr/>
            </a:pPr>
            <a:r>
              <a:rPr lang="en-US" sz="2200" dirty="0">
                <a:ea typeface="ＭＳ Ｐゴシック" charset="0"/>
                <a:cs typeface="Arial" charset="0"/>
              </a:rPr>
              <a:t>  </a:t>
            </a:r>
            <a:r>
              <a:rPr lang="en-US" sz="2200" dirty="0" err="1">
                <a:ea typeface="ＭＳ Ｐゴシック" charset="0"/>
                <a:cs typeface="Arial" charset="0"/>
              </a:rPr>
              <a:t>ditemukan</a:t>
            </a:r>
            <a:r>
              <a:rPr lang="en-US" sz="2200" dirty="0">
                <a:ea typeface="ＭＳ Ｐゴシック" charset="0"/>
                <a:cs typeface="Arial" charset="0"/>
              </a:rPr>
              <a:t> di </a:t>
            </a:r>
            <a:r>
              <a:rPr lang="en-US" sz="2200" dirty="0" err="1">
                <a:ea typeface="ＭＳ Ｐゴシック" charset="0"/>
                <a:cs typeface="Arial" charset="0"/>
              </a:rPr>
              <a:t>permukaan</a:t>
            </a:r>
            <a:r>
              <a:rPr lang="en-US" sz="2200" dirty="0">
                <a:ea typeface="ＭＳ Ｐゴシック" charset="0"/>
                <a:cs typeface="Arial" charset="0"/>
              </a:rPr>
              <a:t> ER (bound ribosome), </a:t>
            </a:r>
          </a:p>
          <a:p>
            <a:pPr algn="l" eaLnBrk="1" hangingPunct="1">
              <a:lnSpc>
                <a:spcPct val="120000"/>
              </a:lnSpc>
              <a:defRPr/>
            </a:pPr>
            <a:r>
              <a:rPr lang="en-US" sz="2200" dirty="0">
                <a:ea typeface="ＭＳ Ｐゴシック" charset="0"/>
                <a:cs typeface="Arial" charset="0"/>
              </a:rPr>
              <a:t>    </a:t>
            </a:r>
            <a:r>
              <a:rPr lang="en-US" sz="2200" dirty="0" err="1">
                <a:ea typeface="ＭＳ Ｐゴシック" charset="0"/>
                <a:cs typeface="Comic Sans MS"/>
              </a:rPr>
              <a:t>dalam</a:t>
            </a:r>
            <a:r>
              <a:rPr lang="en-US" sz="2200" dirty="0">
                <a:ea typeface="ＭＳ Ｐゴシック" charset="0"/>
                <a:cs typeface="Comic Sans MS"/>
              </a:rPr>
              <a:t> cytosol (free ribosome); </a:t>
            </a:r>
            <a:r>
              <a:rPr lang="en-US" sz="2200" dirty="0" err="1">
                <a:ea typeface="ＭＳ Ｐゴシック" charset="0"/>
                <a:cs typeface="Comic Sans MS"/>
              </a:rPr>
              <a:t>dan</a:t>
            </a:r>
            <a:r>
              <a:rPr lang="en-US" sz="2200" dirty="0">
                <a:ea typeface="ＭＳ Ｐゴシック" charset="0"/>
                <a:cs typeface="Comic Sans MS"/>
              </a:rPr>
              <a:t> di </a:t>
            </a:r>
          </a:p>
          <a:p>
            <a:pPr algn="l" eaLnBrk="1" hangingPunct="1">
              <a:lnSpc>
                <a:spcPct val="120000"/>
              </a:lnSpc>
              <a:defRPr/>
            </a:pPr>
            <a:r>
              <a:rPr lang="en-US" sz="2200" dirty="0">
                <a:ea typeface="ＭＳ Ｐゴシック" charset="0"/>
                <a:cs typeface="Comic Sans MS"/>
              </a:rPr>
              <a:t>    mitochondria </a:t>
            </a:r>
            <a:r>
              <a:rPr lang="en-US" sz="2200" dirty="0" err="1">
                <a:ea typeface="ＭＳ Ｐゴシック" charset="0"/>
                <a:cs typeface="Comic Sans MS"/>
              </a:rPr>
              <a:t>dan</a:t>
            </a:r>
            <a:r>
              <a:rPr lang="en-US" sz="2200" dirty="0">
                <a:ea typeface="ＭＳ Ｐゴシック" charset="0"/>
                <a:cs typeface="Comic Sans MS"/>
              </a:rPr>
              <a:t> juga chloroplast.</a:t>
            </a:r>
          </a:p>
          <a:p>
            <a:pPr algn="l" eaLnBrk="1" hangingPunct="1">
              <a:lnSpc>
                <a:spcPct val="120000"/>
              </a:lnSpc>
              <a:buFontTx/>
              <a:buChar char="•"/>
              <a:defRPr/>
            </a:pPr>
            <a:r>
              <a:rPr lang="en-US" sz="2200" dirty="0">
                <a:ea typeface="ＭＳ Ｐゴシック" charset="0"/>
                <a:cs typeface="Comic Sans MS"/>
              </a:rPr>
              <a:t>  </a:t>
            </a:r>
            <a:r>
              <a:rPr lang="en-US" sz="2200" dirty="0" err="1">
                <a:ea typeface="ＭＳ Ｐゴシック" charset="0"/>
                <a:cs typeface="Comic Sans MS"/>
              </a:rPr>
              <a:t>sebagian</a:t>
            </a:r>
            <a:r>
              <a:rPr lang="en-US" sz="2200" dirty="0">
                <a:ea typeface="ＭＳ Ｐゴシック" charset="0"/>
                <a:cs typeface="Comic Sans MS"/>
              </a:rPr>
              <a:t> protein di free ribosome; protein membrane </a:t>
            </a:r>
            <a:r>
              <a:rPr lang="en-US" sz="2200" dirty="0" err="1">
                <a:ea typeface="ＭＳ Ｐゴシック" charset="0"/>
                <a:cs typeface="Comic Sans MS"/>
              </a:rPr>
              <a:t>dan</a:t>
            </a:r>
            <a:r>
              <a:rPr lang="en-US" sz="2200" dirty="0">
                <a:ea typeface="ＭＳ Ｐゴシック" charset="0"/>
                <a:cs typeface="Comic Sans MS"/>
              </a:rPr>
              <a:t> protein </a:t>
            </a:r>
            <a:r>
              <a:rPr lang="en-US" sz="2200" dirty="0" err="1">
                <a:ea typeface="ＭＳ Ｐゴシック" charset="0"/>
                <a:cs typeface="Comic Sans MS"/>
              </a:rPr>
              <a:t>sekresi</a:t>
            </a:r>
            <a:r>
              <a:rPr lang="en-US" sz="2200" dirty="0">
                <a:ea typeface="ＭＳ Ｐゴシック" charset="0"/>
                <a:cs typeface="Comic Sans MS"/>
              </a:rPr>
              <a:t> di </a:t>
            </a:r>
            <a:r>
              <a:rPr lang="en-US" sz="2200" dirty="0" err="1">
                <a:ea typeface="ＭＳ Ｐゴシック" charset="0"/>
                <a:cs typeface="Comic Sans MS"/>
              </a:rPr>
              <a:t>buat</a:t>
            </a:r>
            <a:r>
              <a:rPr lang="en-US" sz="2200" dirty="0">
                <a:ea typeface="ＭＳ Ｐゴシック" charset="0"/>
                <a:cs typeface="Comic Sans MS"/>
              </a:rPr>
              <a:t> di bound ribosome</a:t>
            </a:r>
          </a:p>
          <a:p>
            <a:pPr algn="l" eaLnBrk="1" hangingPunct="1">
              <a:lnSpc>
                <a:spcPct val="120000"/>
              </a:lnSpc>
              <a:buFontTx/>
              <a:buChar char="•"/>
              <a:defRPr/>
            </a:pPr>
            <a:r>
              <a:rPr lang="en-US" sz="2200" dirty="0">
                <a:ea typeface="ＭＳ Ｐゴシック" charset="0"/>
                <a:cs typeface="Comic Sans MS"/>
              </a:rPr>
              <a:t>  Ribosome </a:t>
            </a:r>
            <a:r>
              <a:rPr lang="en-US" sz="2200" dirty="0" err="1">
                <a:ea typeface="ＭＳ Ｐゴシック" charset="0"/>
                <a:cs typeface="Comic Sans MS"/>
              </a:rPr>
              <a:t>dihasilkan</a:t>
            </a:r>
            <a:r>
              <a:rPr lang="en-US" sz="2200" dirty="0">
                <a:ea typeface="ＭＳ Ｐゴシック" charset="0"/>
                <a:cs typeface="Comic Sans MS"/>
              </a:rPr>
              <a:t> di nucleolus. </a:t>
            </a:r>
          </a:p>
          <a:p>
            <a:pPr algn="l" eaLnBrk="1" hangingPunct="1">
              <a:lnSpc>
                <a:spcPct val="120000"/>
              </a:lnSpc>
              <a:buFontTx/>
              <a:buChar char="•"/>
              <a:defRPr/>
            </a:pPr>
            <a:r>
              <a:rPr lang="en-US" sz="2200" dirty="0">
                <a:ea typeface="ＭＳ Ｐゴシック" charset="0"/>
                <a:cs typeface="Comic Sans MS"/>
              </a:rPr>
              <a:t>  </a:t>
            </a:r>
            <a:r>
              <a:rPr lang="en-US" sz="2200" dirty="0" err="1">
                <a:ea typeface="ＭＳ Ｐゴシック" charset="0"/>
                <a:cs typeface="Comic Sans MS"/>
              </a:rPr>
              <a:t>Setiap</a:t>
            </a:r>
            <a:r>
              <a:rPr lang="en-US" sz="2200" dirty="0">
                <a:ea typeface="ＭＳ Ｐゴシック" charset="0"/>
                <a:cs typeface="Comic Sans MS"/>
              </a:rPr>
              <a:t> </a:t>
            </a:r>
            <a:r>
              <a:rPr lang="en-US" sz="2200" dirty="0" err="1">
                <a:ea typeface="ＭＳ Ｐゴシック" charset="0"/>
                <a:cs typeface="Comic Sans MS"/>
              </a:rPr>
              <a:t>tipe</a:t>
            </a:r>
            <a:r>
              <a:rPr lang="en-US" sz="2200" dirty="0">
                <a:ea typeface="ＭＳ Ｐゴシック" charset="0"/>
                <a:cs typeface="Comic Sans MS"/>
              </a:rPr>
              <a:t> </a:t>
            </a:r>
            <a:r>
              <a:rPr lang="en-US" sz="2200" dirty="0" err="1">
                <a:ea typeface="ＭＳ Ｐゴシック" charset="0"/>
                <a:cs typeface="Comic Sans MS"/>
              </a:rPr>
              <a:t>sel</a:t>
            </a:r>
            <a:r>
              <a:rPr lang="en-US" sz="2200" dirty="0">
                <a:ea typeface="ＭＳ Ｐゴシック" charset="0"/>
                <a:cs typeface="Comic Sans MS"/>
              </a:rPr>
              <a:t> </a:t>
            </a:r>
            <a:r>
              <a:rPr lang="en-US" sz="2200" dirty="0" err="1">
                <a:ea typeface="ＭＳ Ｐゴシック" charset="0"/>
                <a:cs typeface="Comic Sans MS"/>
              </a:rPr>
              <a:t>mempunyai</a:t>
            </a:r>
            <a:r>
              <a:rPr lang="en-US" sz="2200" dirty="0">
                <a:ea typeface="ＭＳ Ｐゴシック" charset="0"/>
                <a:cs typeface="Comic Sans MS"/>
              </a:rPr>
              <a:t> </a:t>
            </a:r>
            <a:r>
              <a:rPr lang="en-US" sz="2200" dirty="0" err="1">
                <a:ea typeface="ＭＳ Ｐゴシック" charset="0"/>
                <a:cs typeface="Comic Sans MS"/>
              </a:rPr>
              <a:t>jumlah</a:t>
            </a:r>
            <a:r>
              <a:rPr lang="en-US" sz="2200" dirty="0">
                <a:ea typeface="ＭＳ Ｐゴシック" charset="0"/>
                <a:cs typeface="Comic Sans MS"/>
              </a:rPr>
              <a:t> </a:t>
            </a:r>
            <a:r>
              <a:rPr lang="en-US" sz="2200" dirty="0" err="1">
                <a:ea typeface="ＭＳ Ｐゴシック" charset="0"/>
                <a:cs typeface="Comic Sans MS"/>
              </a:rPr>
              <a:t>ribosom</a:t>
            </a:r>
            <a:r>
              <a:rPr lang="en-US" sz="2200" dirty="0">
                <a:ea typeface="ＭＳ Ｐゴシック" charset="0"/>
                <a:cs typeface="Comic Sans MS"/>
              </a:rPr>
              <a:t> yang </a:t>
            </a:r>
            <a:r>
              <a:rPr lang="en-US" sz="2200" dirty="0" err="1">
                <a:ea typeface="ＭＳ Ｐゴシック" charset="0"/>
                <a:cs typeface="Comic Sans MS"/>
              </a:rPr>
              <a:t>berbeda</a:t>
            </a:r>
            <a:endParaRPr lang="en-US" sz="2200" dirty="0">
              <a:ea typeface="ＭＳ Ｐゴシック" charset="0"/>
              <a:cs typeface="Arial" charset="0"/>
            </a:endParaRPr>
          </a:p>
          <a:p>
            <a:pPr algn="l" eaLnBrk="1" hangingPunct="1">
              <a:lnSpc>
                <a:spcPct val="120000"/>
              </a:lnSpc>
              <a:defRPr/>
            </a:pPr>
            <a:r>
              <a:rPr lang="en-US" sz="2200" dirty="0">
                <a:ea typeface="ＭＳ Ｐゴシック" charset="0"/>
                <a:cs typeface="Arial" charset="0"/>
              </a:rPr>
              <a:t>   </a:t>
            </a:r>
            <a:r>
              <a:rPr lang="en-US" sz="2200" dirty="0" err="1">
                <a:ea typeface="ＭＳ Ｐゴシック" charset="0"/>
                <a:cs typeface="Arial" charset="0"/>
              </a:rPr>
              <a:t>Contoh</a:t>
            </a:r>
            <a:r>
              <a:rPr lang="en-US" sz="2200" dirty="0">
                <a:ea typeface="ＭＳ Ｐゴシック" charset="0"/>
                <a:cs typeface="Arial" charset="0"/>
              </a:rPr>
              <a:t> :  </a:t>
            </a:r>
            <a:r>
              <a:rPr lang="en-US" sz="2200" i="1" dirty="0">
                <a:ea typeface="ＭＳ Ｐゴシック" charset="0"/>
                <a:cs typeface="Arial" charset="0"/>
              </a:rPr>
              <a:t>E. Coli</a:t>
            </a:r>
            <a:r>
              <a:rPr lang="en-US" sz="2200" dirty="0">
                <a:ea typeface="ＭＳ Ｐゴシック" charset="0"/>
                <a:cs typeface="Arial" charset="0"/>
              </a:rPr>
              <a:t>  </a:t>
            </a:r>
            <a:r>
              <a:rPr lang="en-US" sz="2200" dirty="0" err="1">
                <a:ea typeface="ＭＳ Ｐゴシック" charset="0"/>
                <a:cs typeface="Arial" charset="0"/>
              </a:rPr>
              <a:t>mempunyai</a:t>
            </a:r>
            <a:r>
              <a:rPr lang="en-US" sz="2200" dirty="0">
                <a:ea typeface="ＭＳ Ｐゴシック" charset="0"/>
                <a:cs typeface="Arial" charset="0"/>
              </a:rPr>
              <a:t>  1,500 ribosome</a:t>
            </a:r>
            <a:r>
              <a:rPr lang="en-US" sz="2200" dirty="0">
                <a:latin typeface="Comic Sans MS" charset="0"/>
                <a:ea typeface="ＭＳ Ｐゴシック" charset="0"/>
                <a:cs typeface="Arial" charset="0"/>
              </a:rPr>
              <a:t>.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937260" y="773271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CC66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Ribosome</a:t>
            </a:r>
          </a:p>
        </p:txBody>
      </p:sp>
    </p:spTree>
    <p:extLst>
      <p:ext uri="{BB962C8B-B14F-4D97-AF65-F5344CB8AC3E}">
        <p14:creationId xmlns:p14="http://schemas.microsoft.com/office/powerpoint/2010/main" val="124782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ribosom101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4267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3" descr="ribos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40195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rer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" y="822643"/>
            <a:ext cx="7848600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4884738" y="5900739"/>
            <a:ext cx="2430462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400" b="1">
                <a:latin typeface="Tahoma" charset="0"/>
                <a:ea typeface="ＭＳ Ｐゴシック" charset="0"/>
                <a:cs typeface="Arial" charset="0"/>
              </a:rPr>
              <a:t>Polyribosomes</a:t>
            </a:r>
          </a:p>
        </p:txBody>
      </p:sp>
    </p:spTree>
    <p:extLst>
      <p:ext uri="{BB962C8B-B14F-4D97-AF65-F5344CB8AC3E}">
        <p14:creationId xmlns:p14="http://schemas.microsoft.com/office/powerpoint/2010/main" val="1247368868"/>
      </p:ext>
    </p:extLst>
  </p:cSld>
  <p:clrMapOvr>
    <a:masterClrMapping/>
  </p:clrMapOvr>
</p:sld>
</file>

<file path=ppt/theme/theme1.xml><?xml version="1.0" encoding="utf-8"?>
<a:theme xmlns:a="http://schemas.openxmlformats.org/drawingml/2006/main" name="EU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3" id="{CDACFDB3-0C04-4500-A9DC-8E592B20EC33}" vid="{A1ADE150-A529-4CB7-BCEC-7DE399B8C3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EU3</Template>
  <TotalTime>304</TotalTime>
  <Words>407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Comic Sans MS</vt:lpstr>
      <vt:lpstr>Symbol</vt:lpstr>
      <vt:lpstr>Tahoma</vt:lpstr>
      <vt:lpstr>EU3</vt:lpstr>
      <vt:lpstr>Kuliah Biologi Sel Bagian 4:  Endoplasmic Reticulum &amp; Golgi Complex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Aroem Naroeni</dc:creator>
  <cp:lastModifiedBy>Aroem Naroeni</cp:lastModifiedBy>
  <cp:revision>18</cp:revision>
  <dcterms:created xsi:type="dcterms:W3CDTF">2016-09-30T02:56:19Z</dcterms:created>
  <dcterms:modified xsi:type="dcterms:W3CDTF">2017-11-25T07:11:21Z</dcterms:modified>
</cp:coreProperties>
</file>