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9" r:id="rId4"/>
    <p:sldId id="260" r:id="rId5"/>
    <p:sldId id="274" r:id="rId6"/>
    <p:sldId id="265" r:id="rId7"/>
    <p:sldId id="261" r:id="rId8"/>
    <p:sldId id="262" r:id="rId9"/>
    <p:sldId id="275" r:id="rId10"/>
    <p:sldId id="263" r:id="rId11"/>
    <p:sldId id="264" r:id="rId12"/>
    <p:sldId id="266" r:id="rId13"/>
    <p:sldId id="267" r:id="rId14"/>
    <p:sldId id="268" r:id="rId15"/>
    <p:sldId id="269" r:id="rId16"/>
    <p:sldId id="272" r:id="rId17"/>
    <p:sldId id="273" r:id="rId18"/>
    <p:sldId id="270" r:id="rId19"/>
    <p:sldId id="27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737360" y="200162"/>
            <a:ext cx="8717280" cy="65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54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88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6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171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48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7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5A8B4-0186-427D-9C11-3FCDDF52D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34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8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4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9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2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04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6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9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8B83-769F-4EDF-AEDF-AAB7C3F0F07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5FF71-145D-4AD7-91B7-7D16B5C253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737360" y="200162"/>
            <a:ext cx="8717280" cy="65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02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6300" y="3422016"/>
            <a:ext cx="5909310" cy="1470025"/>
          </a:xfrm>
        </p:spPr>
        <p:txBody>
          <a:bodyPr>
            <a:normAutofit/>
          </a:bodyPr>
          <a:lstStyle/>
          <a:p>
            <a:r>
              <a:rPr lang="en-US" altLang="en-US" sz="2800" b="1" dirty="0" err="1">
                <a:latin typeface="Calibri" panose="020F0502020204030204" pitchFamily="34" charset="0"/>
              </a:rPr>
              <a:t>Kuliah</a:t>
            </a:r>
            <a:r>
              <a:rPr lang="en-US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</a:rPr>
              <a:t>Biologi</a:t>
            </a:r>
            <a:r>
              <a:rPr lang="en-US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</a:rPr>
              <a:t>Sel</a:t>
            </a:r>
            <a:r>
              <a:rPr lang="en-US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</a:rPr>
              <a:t>Bagian</a:t>
            </a:r>
            <a:r>
              <a:rPr lang="en-US" altLang="en-US" sz="2800" b="1" dirty="0">
                <a:latin typeface="Calibri" panose="020F0502020204030204" pitchFamily="34" charset="0"/>
              </a:rPr>
              <a:t> 5 : </a:t>
            </a:r>
            <a:br>
              <a:rPr lang="en-US" altLang="en-US" sz="2800" b="1" dirty="0">
                <a:latin typeface="Calibri" panose="020F0502020204030204" pitchFamily="34" charset="0"/>
              </a:rPr>
            </a:br>
            <a:br>
              <a:rPr lang="en-US" altLang="en-US" sz="2800" b="1" dirty="0">
                <a:latin typeface="Calibri" panose="020F0502020204030204" pitchFamily="34" charset="0"/>
              </a:rPr>
            </a:br>
            <a:r>
              <a:rPr lang="en-US" altLang="en-US" sz="2800" b="1" dirty="0" err="1">
                <a:latin typeface="Calibri" panose="020F0502020204030204" pitchFamily="34" charset="0"/>
              </a:rPr>
              <a:t>Lisosom</a:t>
            </a:r>
            <a:r>
              <a:rPr lang="en-US" altLang="en-US" sz="2800" b="1" dirty="0">
                <a:latin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</a:rPr>
              <a:t>Peroxisom</a:t>
            </a:r>
            <a:r>
              <a:rPr lang="en-US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</a:rPr>
              <a:t>dan</a:t>
            </a:r>
            <a:r>
              <a:rPr lang="en-US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</a:rPr>
              <a:t>Mitokondria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586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4592" y="2557670"/>
            <a:ext cx="4544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</a:rPr>
              <a:t>Mitokondria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2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948" y="1558417"/>
            <a:ext cx="91837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/>
              <a:t>Mitokondria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di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sel</a:t>
            </a:r>
            <a:r>
              <a:rPr lang="en-US" sz="3200" dirty="0"/>
              <a:t> eukaryote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khloroplas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sel</a:t>
            </a:r>
            <a:r>
              <a:rPr lang="en-US" sz="3200" dirty="0"/>
              <a:t> </a:t>
            </a:r>
            <a:r>
              <a:rPr lang="en-US" sz="3200" dirty="0" err="1"/>
              <a:t>tanaman</a:t>
            </a:r>
            <a:endParaRPr lang="en-US" sz="3200" dirty="0"/>
          </a:p>
          <a:p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organela</a:t>
            </a:r>
            <a:r>
              <a:rPr lang="en-US" sz="3200" dirty="0"/>
              <a:t> yang </a:t>
            </a:r>
            <a:r>
              <a:rPr lang="en-US" sz="3200" dirty="0" err="1"/>
              <a:t>diselubungi</a:t>
            </a:r>
            <a:r>
              <a:rPr lang="en-US" sz="3200" dirty="0"/>
              <a:t> </a:t>
            </a:r>
            <a:r>
              <a:rPr lang="en-US" sz="3200" dirty="0" err="1"/>
              <a:t>membran</a:t>
            </a:r>
            <a:r>
              <a:rPr lang="en-US" sz="3200" dirty="0"/>
              <a:t> yang </a:t>
            </a:r>
            <a:r>
              <a:rPr lang="en-US" sz="3200" dirty="0" err="1"/>
              <a:t>mengubah</a:t>
            </a:r>
            <a:r>
              <a:rPr lang="en-US" sz="3200" dirty="0"/>
              <a:t> </a:t>
            </a:r>
            <a:r>
              <a:rPr lang="en-US" sz="3200" dirty="0" err="1"/>
              <a:t>energi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reaksi</a:t>
            </a:r>
            <a:r>
              <a:rPr lang="en-US" sz="3200" dirty="0"/>
              <a:t> 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22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0" y="1394377"/>
            <a:ext cx="6753777" cy="4052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8209" y="2146851"/>
            <a:ext cx="41876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Berbentuk</a:t>
            </a:r>
            <a:r>
              <a:rPr lang="en-US" sz="2800" dirty="0"/>
              <a:t> </a:t>
            </a:r>
            <a:r>
              <a:rPr lang="en-US" sz="2800" dirty="0" err="1"/>
              <a:t>silinder</a:t>
            </a:r>
            <a:r>
              <a:rPr lang="en-US" sz="2800" dirty="0"/>
              <a:t> yang </a:t>
            </a:r>
            <a:r>
              <a:rPr lang="en-US" sz="2800" dirty="0" err="1"/>
              <a:t>memanjang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Diameter 0.5 – 1 um</a:t>
            </a:r>
          </a:p>
        </p:txBody>
      </p:sp>
    </p:spTree>
    <p:extLst>
      <p:ext uri="{BB962C8B-B14F-4D97-AF65-F5344CB8AC3E}">
        <p14:creationId xmlns:p14="http://schemas.microsoft.com/office/powerpoint/2010/main" val="343316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06" y="1116490"/>
            <a:ext cx="6782667" cy="4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3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7" y="1501015"/>
            <a:ext cx="5978916" cy="4051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4292" y="930136"/>
            <a:ext cx="683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Mitokondria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</a:t>
            </a:r>
            <a:r>
              <a:rPr lang="en-US" sz="2400" dirty="0" err="1"/>
              <a:t>Mikroskop</a:t>
            </a:r>
            <a:r>
              <a:rPr lang="en-US" sz="2400" dirty="0"/>
              <a:t> </a:t>
            </a:r>
            <a:r>
              <a:rPr lang="en-US" sz="2400" dirty="0" err="1"/>
              <a:t>elektron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78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9530" y="1007165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Chemiosmotic</a:t>
            </a:r>
            <a:r>
              <a:rPr lang="en-US" dirty="0"/>
              <a:t> Coupling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7496" y="1948070"/>
            <a:ext cx="9687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agar </a:t>
            </a:r>
            <a:r>
              <a:rPr lang="en-US" dirty="0" err="1"/>
              <a:t>mitokondria</a:t>
            </a:r>
            <a:r>
              <a:rPr lang="en-US" dirty="0"/>
              <a:t>, chloroplast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bakteria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agar </a:t>
            </a:r>
            <a:r>
              <a:rPr lang="en-US" dirty="0" err="1"/>
              <a:t>semua</a:t>
            </a:r>
            <a:r>
              <a:rPr lang="en-US" dirty="0"/>
              <a:t> proses </a:t>
            </a:r>
            <a:r>
              <a:rPr lang="en-US" dirty="0" err="1"/>
              <a:t>biologi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proton  yang </a:t>
            </a:r>
            <a:r>
              <a:rPr lang="en-US" dirty="0" err="1"/>
              <a:t>menghasilkan</a:t>
            </a:r>
            <a:r>
              <a:rPr lang="en-US" dirty="0"/>
              <a:t> proton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membrane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yang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ATP </a:t>
            </a:r>
          </a:p>
        </p:txBody>
      </p:sp>
    </p:spTree>
    <p:extLst>
      <p:ext uri="{BB962C8B-B14F-4D97-AF65-F5344CB8AC3E}">
        <p14:creationId xmlns:p14="http://schemas.microsoft.com/office/powerpoint/2010/main" val="195005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9530" y="1007165"/>
            <a:ext cx="462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Chemiosmotic</a:t>
            </a:r>
            <a:r>
              <a:rPr lang="en-US" sz="3600" dirty="0"/>
              <a:t> Coupling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904" y="1789044"/>
            <a:ext cx="10084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Diajukan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1960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Rantai</a:t>
            </a:r>
            <a:r>
              <a:rPr lang="en-US" sz="2400" dirty="0"/>
              <a:t> </a:t>
            </a:r>
            <a:r>
              <a:rPr lang="en-US" sz="2400" dirty="0" err="1"/>
              <a:t>respirasi</a:t>
            </a:r>
            <a:r>
              <a:rPr lang="en-US" sz="2400" dirty="0"/>
              <a:t> </a:t>
            </a:r>
            <a:r>
              <a:rPr lang="en-US" sz="2400" dirty="0" err="1"/>
              <a:t>mitokondria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inner </a:t>
            </a:r>
            <a:r>
              <a:rPr lang="en-US" sz="2400" dirty="0" err="1"/>
              <a:t>membran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pemindahan</a:t>
            </a:r>
            <a:r>
              <a:rPr lang="en-US" sz="2400" dirty="0"/>
              <a:t> Proton; </a:t>
            </a:r>
            <a:r>
              <a:rPr lang="en-US" sz="2400" dirty="0" err="1"/>
              <a:t>memompa</a:t>
            </a:r>
            <a:r>
              <a:rPr lang="en-US" sz="2400" dirty="0"/>
              <a:t> Proton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sementara</a:t>
            </a:r>
            <a:r>
              <a:rPr lang="en-US" sz="2400" dirty="0"/>
              <a:t> electron </a:t>
            </a:r>
            <a:r>
              <a:rPr lang="en-US" sz="2400" dirty="0" err="1"/>
              <a:t>dipindahkan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Sintesa</a:t>
            </a:r>
            <a:r>
              <a:rPr lang="en-US" sz="2400" dirty="0"/>
              <a:t> ATP </a:t>
            </a:r>
            <a:r>
              <a:rPr lang="en-US" sz="2400" dirty="0" err="1"/>
              <a:t>mitokondria</a:t>
            </a:r>
            <a:r>
              <a:rPr lang="en-US" sz="2400" dirty="0"/>
              <a:t> juga </a:t>
            </a:r>
            <a:r>
              <a:rPr lang="en-US" sz="2400" dirty="0" err="1"/>
              <a:t>memindahkan</a:t>
            </a:r>
            <a:r>
              <a:rPr lang="en-US" sz="2400" dirty="0"/>
              <a:t> Proton </a:t>
            </a:r>
            <a:r>
              <a:rPr lang="en-US" sz="2400" dirty="0" err="1"/>
              <a:t>menyeberang</a:t>
            </a:r>
            <a:r>
              <a:rPr lang="en-US" sz="2400" dirty="0"/>
              <a:t> inner </a:t>
            </a:r>
            <a:r>
              <a:rPr lang="en-US" sz="2400" dirty="0" err="1"/>
              <a:t>membran</a:t>
            </a:r>
            <a:r>
              <a:rPr lang="en-US" sz="2400" dirty="0"/>
              <a:t> .</a:t>
            </a:r>
          </a:p>
          <a:p>
            <a:r>
              <a:rPr lang="en-US" sz="2400" dirty="0"/>
              <a:t> 3. Inner membrane </a:t>
            </a:r>
            <a:r>
              <a:rPr lang="en-US" sz="2400" dirty="0" err="1"/>
              <a:t>mitokondria</a:t>
            </a:r>
            <a:r>
              <a:rPr lang="en-US" sz="2400" dirty="0"/>
              <a:t> </a:t>
            </a:r>
            <a:r>
              <a:rPr lang="en-US" sz="2400" dirty="0" err="1"/>
              <a:t>dilengkapi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protein </a:t>
            </a:r>
            <a:r>
              <a:rPr lang="en-US" sz="2400" dirty="0" err="1"/>
              <a:t>pembawa</a:t>
            </a:r>
            <a:r>
              <a:rPr lang="en-US" sz="2400" dirty="0"/>
              <a:t> yang </a:t>
            </a:r>
            <a:r>
              <a:rPr lang="en-US" sz="2400" dirty="0" err="1"/>
              <a:t>memerantarai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keluarnya</a:t>
            </a:r>
            <a:r>
              <a:rPr lang="en-US" sz="2400" dirty="0"/>
              <a:t> </a:t>
            </a:r>
            <a:r>
              <a:rPr lang="en-US" sz="2400" dirty="0" err="1"/>
              <a:t>metabolit</a:t>
            </a:r>
            <a:r>
              <a:rPr lang="en-US" sz="2400" dirty="0"/>
              <a:t> </a:t>
            </a:r>
            <a:r>
              <a:rPr lang="en-US" sz="2400" dirty="0" err="1"/>
              <a:t>esensial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ion </a:t>
            </a:r>
            <a:r>
              <a:rPr lang="en-US" sz="2400" dirty="0" err="1"/>
              <a:t>anorganik</a:t>
            </a:r>
            <a:r>
              <a:rPr lang="en-US" sz="2400" dirty="0"/>
              <a:t> yang </a:t>
            </a:r>
            <a:r>
              <a:rPr lang="en-US" sz="2400" dirty="0" err="1"/>
              <a:t>terseleksi</a:t>
            </a:r>
            <a:endParaRPr lang="en-US" sz="2400" dirty="0"/>
          </a:p>
          <a:p>
            <a:r>
              <a:rPr lang="en-US" sz="2400" dirty="0"/>
              <a:t>4. Inner membrane </a:t>
            </a:r>
            <a:r>
              <a:rPr lang="en-US" sz="2400" dirty="0" err="1"/>
              <a:t>mitokondria</a:t>
            </a:r>
            <a:r>
              <a:rPr lang="en-US" sz="2400" dirty="0"/>
              <a:t> impermeable </a:t>
            </a:r>
            <a:r>
              <a:rPr lang="en-US" sz="2400" dirty="0" err="1"/>
              <a:t>terhadap</a:t>
            </a:r>
            <a:r>
              <a:rPr lang="en-US" sz="2400" dirty="0"/>
              <a:t> H+, OH- </a:t>
            </a:r>
            <a:r>
              <a:rPr lang="en-US" sz="2400" dirty="0" err="1"/>
              <a:t>dan</a:t>
            </a:r>
            <a:r>
              <a:rPr lang="en-US" sz="2400" dirty="0"/>
              <a:t> anion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kation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097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0/08/Chemiosmotic_coupling_mitochondr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35" y="886235"/>
            <a:ext cx="8004313" cy="51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47" y="1892687"/>
            <a:ext cx="9258811" cy="37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65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1" y="818338"/>
            <a:ext cx="5277436" cy="3934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8470" y="5234608"/>
            <a:ext cx="9445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Suatu</a:t>
            </a:r>
            <a:r>
              <a:rPr lang="en-US" dirty="0"/>
              <a:t> proses di </a:t>
            </a:r>
            <a:r>
              <a:rPr lang="en-US" dirty="0" err="1"/>
              <a:t>dalam</a:t>
            </a:r>
            <a:r>
              <a:rPr lang="en-US" dirty="0"/>
              <a:t> inner membrane </a:t>
            </a:r>
            <a:r>
              <a:rPr lang="en-US" dirty="0" err="1"/>
              <a:t>mitokondria</a:t>
            </a:r>
            <a:r>
              <a:rPr lang="en-US" dirty="0"/>
              <a:t> yang </a:t>
            </a:r>
            <a:r>
              <a:rPr lang="en-US" dirty="0" err="1"/>
              <a:t>mengubah</a:t>
            </a:r>
            <a:r>
              <a:rPr lang="en-US" dirty="0"/>
              <a:t> NADH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 yang </a:t>
            </a:r>
          </a:p>
          <a:p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phosphate (ATP)</a:t>
            </a:r>
          </a:p>
        </p:txBody>
      </p:sp>
    </p:spTree>
    <p:extLst>
      <p:ext uri="{BB962C8B-B14F-4D97-AF65-F5344CB8AC3E}">
        <p14:creationId xmlns:p14="http://schemas.microsoft.com/office/powerpoint/2010/main" val="185303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7315200" cy="3733800"/>
          </a:xfrm>
        </p:spPr>
        <p:txBody>
          <a:bodyPr/>
          <a:lstStyle/>
          <a:p>
            <a:pPr algn="l" eaLnBrk="1" hangingPunct="1"/>
            <a:br>
              <a:rPr lang="en-US" altLang="en-US" sz="3200" dirty="0">
                <a:latin typeface="Comic Sans MS" panose="030F0702030302020204" pitchFamily="66" charset="0"/>
              </a:rPr>
            </a:br>
            <a:br>
              <a:rPr lang="en-US" altLang="en-US" sz="3200" dirty="0">
                <a:latin typeface="Comic Sans MS" panose="030F0702030302020204" pitchFamily="66" charset="0"/>
              </a:rPr>
            </a:br>
            <a:br>
              <a:rPr lang="en-US" altLang="en-US" sz="3200" dirty="0">
                <a:latin typeface="Comic Sans MS" panose="030F0702030302020204" pitchFamily="66" charset="0"/>
              </a:rPr>
            </a:br>
            <a:endParaRPr lang="en-US" altLang="en-US" sz="3200" baseline="-2500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830084" y="1077956"/>
            <a:ext cx="7193776" cy="578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Lysosom</a:t>
            </a:r>
            <a:endParaRPr lang="en-US" altLang="en-US" sz="2800" dirty="0">
              <a:solidFill>
                <a:srgbClr val="CC0099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en-US" altLang="en-US" sz="2800" dirty="0">
              <a:solidFill>
                <a:srgbClr val="CC0099"/>
              </a:solidFill>
              <a:latin typeface="+mn-lt"/>
            </a:endParaRPr>
          </a:p>
          <a:p>
            <a:pPr algn="l">
              <a:lnSpc>
                <a:spcPct val="130000"/>
              </a:lnSpc>
              <a:buFontTx/>
              <a:buChar char="-"/>
            </a:pP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Adalah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organela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digesti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pada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sel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hewan</a:t>
            </a:r>
            <a:endParaRPr lang="en-US" altLang="en-US" dirty="0">
              <a:solidFill>
                <a:schemeClr val="tx2"/>
              </a:solidFill>
              <a:latin typeface="+mn-lt"/>
            </a:endParaRPr>
          </a:p>
          <a:p>
            <a:pPr algn="l">
              <a:lnSpc>
                <a:spcPct val="130000"/>
              </a:lnSpc>
              <a:buFontTx/>
              <a:buChar char="-"/>
            </a:pP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Sel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manusia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mempunyai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300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lysosom</a:t>
            </a:r>
            <a:endParaRPr lang="en-US" altLang="en-US" dirty="0">
              <a:solidFill>
                <a:schemeClr val="tx2"/>
              </a:solidFill>
              <a:latin typeface="+mn-lt"/>
            </a:endParaRPr>
          </a:p>
          <a:p>
            <a:pPr algn="l">
              <a:lnSpc>
                <a:spcPct val="130000"/>
              </a:lnSpc>
              <a:buFontTx/>
              <a:buChar char="-"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Mengandung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kurang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lebih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50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jenis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enzim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hydrolitik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yang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dihasilkan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oleh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Retikulum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endoplasma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kasar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dibentuk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dari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budding apparatus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golgi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algn="l">
              <a:lnSpc>
                <a:spcPct val="130000"/>
              </a:lnSpc>
              <a:buFontTx/>
              <a:buChar char="-"/>
            </a:pP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Mempunyai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ukuran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0.1-0.5 um</a:t>
            </a:r>
          </a:p>
          <a:p>
            <a:pPr algn="l">
              <a:lnSpc>
                <a:spcPct val="130000"/>
              </a:lnSpc>
              <a:buFontTx/>
              <a:buChar char="-"/>
            </a:pP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Enzim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di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dalamnya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bekerja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optimal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pada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pH 5.0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dan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menghidrolisis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berbagai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macam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+mn-lt"/>
              </a:rPr>
              <a:t>makromolekul</a:t>
            </a:r>
            <a:endParaRPr lang="en-US" altLang="en-US" dirty="0">
              <a:solidFill>
                <a:schemeClr val="tx2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en-US" alt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90" y="685799"/>
            <a:ext cx="3938588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568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6350" y="312039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Video 3</a:t>
            </a:r>
          </a:p>
        </p:txBody>
      </p:sp>
    </p:spTree>
    <p:extLst>
      <p:ext uri="{BB962C8B-B14F-4D97-AF65-F5344CB8AC3E}">
        <p14:creationId xmlns:p14="http://schemas.microsoft.com/office/powerpoint/2010/main" val="202782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SCN2003"/>
          <p:cNvPicPr>
            <a:picLocks noChangeAspect="1" noChangeArrowheads="1"/>
          </p:cNvPicPr>
          <p:nvPr/>
        </p:nvPicPr>
        <p:blipFill>
          <a:blip r:embed="rId2">
            <a:lum bright="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1"/>
          <a:stretch>
            <a:fillRect/>
          </a:stretch>
        </p:blipFill>
        <p:spPr bwMode="auto">
          <a:xfrm>
            <a:off x="2057400" y="1855728"/>
            <a:ext cx="6938010" cy="484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2923" y="1123618"/>
            <a:ext cx="693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Endositosis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phagositosis</a:t>
            </a:r>
            <a:r>
              <a:rPr lang="en-US" sz="2400" dirty="0"/>
              <a:t> yang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lysosom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159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742117" y="1501464"/>
            <a:ext cx="1133061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 err="1"/>
              <a:t>Phagositosis</a:t>
            </a:r>
            <a:r>
              <a:rPr lang="en-US" altLang="en-US" dirty="0"/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en-US" dirty="0" err="1"/>
              <a:t>Suatu</a:t>
            </a:r>
            <a:r>
              <a:rPr lang="en-US" altLang="en-US" dirty="0"/>
              <a:t> proses </a:t>
            </a:r>
            <a:r>
              <a:rPr lang="en-US" altLang="en-US" dirty="0" err="1"/>
              <a:t>saat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material </a:t>
            </a:r>
            <a:r>
              <a:rPr lang="en-US" altLang="en-US" dirty="0" err="1"/>
              <a:t>asing</a:t>
            </a:r>
            <a:r>
              <a:rPr lang="en-US" altLang="en-US" dirty="0"/>
              <a:t> (</a:t>
            </a:r>
            <a:r>
              <a:rPr lang="en-US" altLang="en-US" dirty="0" err="1"/>
              <a:t>partikel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mikroorganisme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dimakan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endParaRPr lang="en-US" altLang="en-US" dirty="0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728866" y="3117225"/>
            <a:ext cx="1134386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latin typeface="Arial" charset="0"/>
                <a:ea typeface="ＭＳ Ｐゴシック" charset="0"/>
              </a:rPr>
              <a:t>Endositosis</a:t>
            </a:r>
            <a:r>
              <a:rPr lang="en-US" sz="2400" dirty="0">
                <a:latin typeface="Arial" charset="0"/>
                <a:ea typeface="ＭＳ Ｐゴシック" charset="0"/>
              </a:rPr>
              <a:t>: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latin typeface="Arial" charset="0"/>
                <a:ea typeface="ＭＳ Ｐゴシック" charset="0"/>
              </a:rPr>
              <a:t>Suatu</a:t>
            </a:r>
            <a:r>
              <a:rPr lang="en-US" sz="2400" dirty="0">
                <a:latin typeface="Arial" charset="0"/>
                <a:ea typeface="ＭＳ Ｐゴシック" charset="0"/>
              </a:rPr>
              <a:t> proses </a:t>
            </a:r>
            <a:r>
              <a:rPr lang="en-US" sz="2400" dirty="0" err="1">
                <a:latin typeface="Arial" charset="0"/>
                <a:ea typeface="ＭＳ Ｐゴシック" charset="0"/>
              </a:rPr>
              <a:t>memasukkan</a:t>
            </a:r>
            <a:r>
              <a:rPr lang="en-US" sz="2400" dirty="0">
                <a:latin typeface="Arial" charset="0"/>
                <a:ea typeface="ＭＳ Ｐゴシック" charset="0"/>
              </a:rPr>
              <a:t> material </a:t>
            </a:r>
            <a:r>
              <a:rPr lang="en-US" sz="2400" dirty="0" err="1">
                <a:latin typeface="Arial" charset="0"/>
                <a:ea typeface="ＭＳ Ｐゴシック" charset="0"/>
              </a:rPr>
              <a:t>ke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dalam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sel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dengan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membentuk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cekungan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pada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membran</a:t>
            </a:r>
            <a:r>
              <a:rPr lang="en-US" sz="2400" dirty="0">
                <a:latin typeface="Arial" charset="0"/>
                <a:ea typeface="ＭＳ Ｐゴシック" charset="0"/>
              </a:rPr>
              <a:t> plasma </a:t>
            </a:r>
            <a:r>
              <a:rPr lang="en-US" sz="2400" dirty="0" err="1">
                <a:latin typeface="Arial" charset="0"/>
                <a:ea typeface="ＭＳ Ｐゴシック" charset="0"/>
              </a:rPr>
              <a:t>sel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sehingga</a:t>
            </a:r>
            <a:r>
              <a:rPr lang="en-US" sz="2400" dirty="0">
                <a:latin typeface="Arial" charset="0"/>
                <a:ea typeface="ＭＳ Ｐゴシック" charset="0"/>
              </a:rPr>
              <a:t> di </a:t>
            </a:r>
            <a:r>
              <a:rPr lang="en-US" sz="2400" dirty="0" err="1">
                <a:latin typeface="Arial" charset="0"/>
                <a:ea typeface="ＭＳ Ｐゴシック" charset="0"/>
              </a:rPr>
              <a:t>dalam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sel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berupa</a:t>
            </a:r>
            <a:r>
              <a:rPr lang="en-US" sz="2400" dirty="0">
                <a:latin typeface="Arial" charset="0"/>
                <a:ea typeface="ＭＳ Ｐゴシック" charset="0"/>
              </a:rPr>
              <a:t> vesicular yang </a:t>
            </a:r>
            <a:r>
              <a:rPr lang="en-US" sz="2400" dirty="0" err="1">
                <a:latin typeface="Arial" charset="0"/>
                <a:ea typeface="ＭＳ Ｐゴシック" charset="0"/>
              </a:rPr>
              <a:t>dikelilingi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oleh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membran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848136" y="5072160"/>
            <a:ext cx="111053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/>
              <a:t>Autophagy:</a:t>
            </a:r>
          </a:p>
          <a:p>
            <a:pPr algn="l">
              <a:spcBef>
                <a:spcPct val="50000"/>
              </a:spcBef>
            </a:pPr>
            <a:r>
              <a:rPr lang="en-US" altLang="en-US" dirty="0" err="1"/>
              <a:t>Digesti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organela</a:t>
            </a:r>
            <a:r>
              <a:rPr lang="en-US" altLang="en-US" dirty="0"/>
              <a:t> yang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lysosome </a:t>
            </a:r>
            <a:r>
              <a:rPr lang="en-US" altLang="en-US" dirty="0" err="1"/>
              <a:t>sel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sendiri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09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3460" y="3063240"/>
            <a:ext cx="1879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VIDEO 1</a:t>
            </a:r>
          </a:p>
        </p:txBody>
      </p:sp>
    </p:spTree>
    <p:extLst>
      <p:ext uri="{BB962C8B-B14F-4D97-AF65-F5344CB8AC3E}">
        <p14:creationId xmlns:p14="http://schemas.microsoft.com/office/powerpoint/2010/main" val="31221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699" y="967991"/>
            <a:ext cx="10109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Vacuola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pada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sel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tanaman</a:t>
            </a:r>
            <a:r>
              <a:rPr lang="en-US" sz="2800" dirty="0">
                <a:solidFill>
                  <a:srgbClr val="C00000"/>
                </a:solidFill>
              </a:rPr>
              <a:t> = </a:t>
            </a:r>
            <a:r>
              <a:rPr lang="en-US" sz="2800" dirty="0" err="1">
                <a:solidFill>
                  <a:srgbClr val="C00000"/>
                </a:solidFill>
              </a:rPr>
              <a:t>serupa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tapi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tidak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sama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dengan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Lysosom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139" y="1491211"/>
            <a:ext cx="10847992" cy="5109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/>
              <a:t>Sel</a:t>
            </a:r>
            <a:r>
              <a:rPr lang="en-US" sz="2200" dirty="0"/>
              <a:t> </a:t>
            </a:r>
            <a:r>
              <a:rPr lang="en-US" sz="2200" dirty="0" err="1"/>
              <a:t>tanaman</a:t>
            </a:r>
            <a:r>
              <a:rPr lang="en-US" sz="2200" dirty="0"/>
              <a:t> </a:t>
            </a:r>
            <a:r>
              <a:rPr lang="en-US" sz="2200" dirty="0" err="1"/>
              <a:t>mempunyai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vesicular yang </a:t>
            </a:r>
            <a:r>
              <a:rPr lang="en-US" sz="2200" dirty="0" err="1"/>
              <a:t>berisi</a:t>
            </a:r>
            <a:r>
              <a:rPr lang="en-US" sz="2200" dirty="0"/>
              <a:t> </a:t>
            </a:r>
            <a:r>
              <a:rPr lang="en-US" sz="2200" dirty="0" err="1"/>
              <a:t>cairan</a:t>
            </a:r>
            <a:r>
              <a:rPr lang="en-US" sz="2200" dirty="0"/>
              <a:t> yang </a:t>
            </a:r>
            <a:r>
              <a:rPr lang="en-US" sz="2200" dirty="0" err="1"/>
              <a:t>mengisi</a:t>
            </a:r>
            <a:r>
              <a:rPr lang="en-US" sz="2200" dirty="0"/>
              <a:t> 30% </a:t>
            </a:r>
            <a:r>
              <a:rPr lang="en-US" sz="2200" dirty="0" err="1"/>
              <a:t>dari</a:t>
            </a:r>
            <a:r>
              <a:rPr lang="en-US" sz="2200" dirty="0"/>
              <a:t> volume </a:t>
            </a:r>
            <a:r>
              <a:rPr lang="en-US" sz="2200" dirty="0" err="1"/>
              <a:t>sel</a:t>
            </a:r>
            <a:r>
              <a:rPr lang="en-US" sz="2200" dirty="0"/>
              <a:t>  </a:t>
            </a:r>
            <a:r>
              <a:rPr lang="en-US" sz="2200" dirty="0" err="1"/>
              <a:t>bahkan</a:t>
            </a:r>
            <a:r>
              <a:rPr lang="en-US" sz="2200" dirty="0"/>
              <a:t> 90% di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sel</a:t>
            </a:r>
            <a:r>
              <a:rPr lang="en-US" sz="2200" dirty="0"/>
              <a:t>  </a:t>
            </a:r>
          </a:p>
          <a:p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Vakuola</a:t>
            </a:r>
            <a:r>
              <a:rPr lang="en-US" sz="2200" dirty="0"/>
              <a:t> </a:t>
            </a:r>
            <a:r>
              <a:rPr lang="en-US" sz="2200" dirty="0" err="1"/>
              <a:t>mirip</a:t>
            </a:r>
            <a:r>
              <a:rPr lang="en-US" sz="2200" dirty="0"/>
              <a:t> lysosome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sel</a:t>
            </a:r>
            <a:r>
              <a:rPr lang="en-US" sz="2200" dirty="0"/>
              <a:t> yang </a:t>
            </a:r>
            <a:r>
              <a:rPr lang="en-US" sz="2200" dirty="0" err="1"/>
              <a:t>hewan</a:t>
            </a:r>
            <a:r>
              <a:rPr lang="en-US" sz="2200" dirty="0"/>
              <a:t> </a:t>
            </a:r>
            <a:r>
              <a:rPr lang="en-US" sz="2200" dirty="0" err="1"/>
              <a:t>mengandung</a:t>
            </a:r>
            <a:r>
              <a:rPr lang="en-US" sz="2200" dirty="0"/>
              <a:t> </a:t>
            </a:r>
            <a:r>
              <a:rPr lang="en-US" sz="2200" dirty="0" err="1"/>
              <a:t>enzim</a:t>
            </a:r>
            <a:r>
              <a:rPr lang="en-US" sz="2200" dirty="0"/>
              <a:t> </a:t>
            </a:r>
            <a:r>
              <a:rPr lang="en-US" sz="2200" dirty="0" err="1"/>
              <a:t>hidrolitik</a:t>
            </a:r>
            <a:r>
              <a:rPr lang="en-US" sz="2200" dirty="0"/>
              <a:t> </a:t>
            </a:r>
            <a:r>
              <a:rPr lang="en-US" sz="2200" dirty="0" err="1"/>
              <a:t>tetapi</a:t>
            </a:r>
            <a:r>
              <a:rPr lang="en-US" sz="2200" dirty="0"/>
              <a:t> </a:t>
            </a:r>
            <a:r>
              <a:rPr lang="en-US" sz="2200" dirty="0" err="1"/>
              <a:t>fungsinya</a:t>
            </a:r>
            <a:r>
              <a:rPr lang="en-US" sz="2200" dirty="0"/>
              <a:t> </a:t>
            </a:r>
            <a:r>
              <a:rPr lang="en-US" sz="2200" dirty="0" err="1"/>
              <a:t>berbeda</a:t>
            </a: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Vakuola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sel</a:t>
            </a:r>
            <a:r>
              <a:rPr lang="en-US" sz="2200" dirty="0"/>
              <a:t> </a:t>
            </a:r>
            <a:r>
              <a:rPr lang="en-US" sz="2200" dirty="0" err="1"/>
              <a:t>tanaman</a:t>
            </a:r>
            <a:r>
              <a:rPr lang="en-US" sz="2200" dirty="0"/>
              <a:t> </a:t>
            </a:r>
            <a:r>
              <a:rPr lang="en-US" sz="2200" dirty="0" err="1"/>
              <a:t>berfungsi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tempat</a:t>
            </a:r>
            <a:r>
              <a:rPr lang="en-US" sz="2200" dirty="0"/>
              <a:t> </a:t>
            </a:r>
            <a:r>
              <a:rPr lang="en-US" sz="2200" dirty="0" err="1"/>
              <a:t>penyimpanan</a:t>
            </a:r>
            <a:r>
              <a:rPr lang="en-US" sz="2200" dirty="0"/>
              <a:t> </a:t>
            </a:r>
            <a:r>
              <a:rPr lang="en-US" sz="2200" dirty="0" err="1"/>
              <a:t>makanan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limbah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bentuk</a:t>
            </a:r>
            <a:r>
              <a:rPr lang="en-US" sz="2200" dirty="0"/>
              <a:t> </a:t>
            </a:r>
            <a:r>
              <a:rPr lang="en-US" sz="2200" dirty="0" err="1"/>
              <a:t>efisiensi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rangka</a:t>
            </a:r>
            <a:r>
              <a:rPr lang="en-US" sz="2200" dirty="0"/>
              <a:t> </a:t>
            </a:r>
            <a:r>
              <a:rPr lang="en-US" sz="2200" dirty="0" err="1"/>
              <a:t>memperbesar</a:t>
            </a:r>
            <a:r>
              <a:rPr lang="en-US" sz="2200" dirty="0"/>
              <a:t> </a:t>
            </a:r>
            <a:r>
              <a:rPr lang="en-US" sz="2200" dirty="0" err="1"/>
              <a:t>ukuran</a:t>
            </a:r>
            <a:r>
              <a:rPr lang="en-US" sz="2200" dirty="0"/>
              <a:t> </a:t>
            </a:r>
            <a:r>
              <a:rPr lang="en-US" sz="2200" dirty="0" err="1"/>
              <a:t>sel</a:t>
            </a:r>
            <a:endParaRPr lang="en-US" sz="2200" dirty="0"/>
          </a:p>
          <a:p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Berfungsi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Turgor pressure 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alat</a:t>
            </a:r>
            <a:r>
              <a:rPr lang="en-US" sz="2200" dirty="0"/>
              <a:t> </a:t>
            </a:r>
            <a:r>
              <a:rPr lang="en-US" sz="2200" dirty="0" err="1"/>
              <a:t>homeostatis</a:t>
            </a:r>
            <a:r>
              <a:rPr lang="en-US" sz="2200" dirty="0"/>
              <a:t> , </a:t>
            </a:r>
            <a:r>
              <a:rPr lang="en-US" sz="2200" dirty="0" err="1"/>
              <a:t>bertahan</a:t>
            </a:r>
            <a:r>
              <a:rPr lang="en-US" sz="2200" dirty="0"/>
              <a:t> </a:t>
            </a:r>
            <a:r>
              <a:rPr lang="en-US" sz="2200" dirty="0" err="1"/>
              <a:t>melawan</a:t>
            </a:r>
            <a:r>
              <a:rPr lang="en-US" sz="2200" dirty="0"/>
              <a:t> </a:t>
            </a:r>
            <a:r>
              <a:rPr lang="en-US" sz="2200" dirty="0" err="1"/>
              <a:t>berbagai</a:t>
            </a:r>
            <a:r>
              <a:rPr lang="en-US" sz="2200" dirty="0"/>
              <a:t> </a:t>
            </a:r>
            <a:r>
              <a:rPr lang="en-US" sz="2200" dirty="0" err="1"/>
              <a:t>perubahan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sel</a:t>
            </a:r>
            <a:r>
              <a:rPr lang="en-US" sz="2200" dirty="0"/>
              <a:t> </a:t>
            </a:r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Zat</a:t>
            </a:r>
            <a:r>
              <a:rPr lang="en-US" sz="2200" dirty="0"/>
              <a:t> yang </a:t>
            </a:r>
            <a:r>
              <a:rPr lang="en-US" sz="2200" dirty="0" err="1"/>
              <a:t>disimpan</a:t>
            </a:r>
            <a:r>
              <a:rPr lang="en-US" sz="2200" dirty="0"/>
              <a:t> di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vakuola</a:t>
            </a:r>
            <a:r>
              <a:rPr lang="en-US" sz="2200" dirty="0"/>
              <a:t> </a:t>
            </a:r>
            <a:r>
              <a:rPr lang="en-US" sz="2200" dirty="0" err="1"/>
              <a:t>bermacam</a:t>
            </a:r>
            <a:r>
              <a:rPr lang="en-US" sz="2200" dirty="0"/>
              <a:t>  </a:t>
            </a:r>
            <a:r>
              <a:rPr lang="en-US" sz="2200" dirty="0" err="1"/>
              <a:t>macam</a:t>
            </a:r>
            <a:r>
              <a:rPr lang="en-US" sz="2200" dirty="0"/>
              <a:t> 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karet</a:t>
            </a:r>
            <a:r>
              <a:rPr lang="en-US" sz="2200" dirty="0"/>
              <a:t>, opium, aroma </a:t>
            </a:r>
            <a:r>
              <a:rPr lang="en-US" sz="2200" dirty="0" err="1"/>
              <a:t>bawang</a:t>
            </a:r>
            <a:r>
              <a:rPr lang="en-US" sz="2200" dirty="0"/>
              <a:t> </a:t>
            </a:r>
            <a:r>
              <a:rPr lang="en-US" sz="2200" dirty="0" err="1"/>
              <a:t>dll</a:t>
            </a:r>
            <a:endParaRPr lang="en-US" sz="22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9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88065" y="1379221"/>
            <a:ext cx="9737036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CC0099"/>
                </a:solidFill>
                <a:latin typeface="Calibri" panose="020F0502020204030204" pitchFamily="34" charset="0"/>
                <a:ea typeface="ＭＳ Ｐゴシック" charset="0"/>
              </a:rPr>
              <a:t>Peroxisom</a:t>
            </a: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ea typeface="ＭＳ Ｐゴシック" charset="0"/>
              </a:rPr>
              <a:t> (</a:t>
            </a:r>
            <a:r>
              <a:rPr lang="en-US" sz="2800" b="1" dirty="0" err="1">
                <a:solidFill>
                  <a:srgbClr val="CC0099"/>
                </a:solidFill>
                <a:latin typeface="Calibri" panose="020F0502020204030204" pitchFamily="34" charset="0"/>
                <a:ea typeface="ＭＳ Ｐゴシック" charset="0"/>
              </a:rPr>
              <a:t>mikrobodi</a:t>
            </a: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ea typeface="ＭＳ Ｐゴシック" charset="0"/>
              </a:rPr>
              <a:t>)</a:t>
            </a:r>
            <a:r>
              <a:rPr lang="en-US" sz="2800" dirty="0">
                <a:solidFill>
                  <a:srgbClr val="CC0099"/>
                </a:solidFill>
                <a:latin typeface="Calibri" panose="020F0502020204030204" pitchFamily="34" charset="0"/>
                <a:ea typeface="ＭＳ Ｐゴシック" charset="0"/>
              </a:rPr>
              <a:t> </a:t>
            </a:r>
            <a:b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</a:rPr>
            </a:b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</a:rPr>
              <a:t>- 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Ditemukan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sel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Eukaryota</a:t>
            </a:r>
            <a:endParaRPr lang="en-US" sz="2400" dirty="0">
              <a:latin typeface="Calibri" panose="020F0502020204030204" pitchFamily="34" charset="0"/>
              <a:ea typeface="ＭＳ Ｐゴシック" charset="0"/>
            </a:endParaRPr>
          </a:p>
          <a:p>
            <a:pPr algn="l"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Tempat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sintesis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degradasi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hidrogen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peroksida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(H2O2),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suatu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agen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reaktif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toksik</a:t>
            </a:r>
            <a:endParaRPr lang="en-US" sz="2400" dirty="0">
              <a:latin typeface="Calibri" panose="020F0502020204030204" pitchFamily="34" charset="0"/>
              <a:ea typeface="ＭＳ Ｐゴシック" charset="0"/>
            </a:endParaRPr>
          </a:p>
          <a:p>
            <a:pPr algn="l">
              <a:defRPr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0"/>
              <a:sym typeface="Symbol" charset="0"/>
            </a:endParaRPr>
          </a:p>
        </p:txBody>
      </p:sp>
      <p:pic>
        <p:nvPicPr>
          <p:cNvPr id="95237" name="Picture 5" descr="Peroksisom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25" y="2718131"/>
            <a:ext cx="3550415" cy="36413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588065" y="3572927"/>
            <a:ext cx="5165035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Tempat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utama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menggunakan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oksigen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seperti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</a:rPr>
              <a:t>mitokondria</a:t>
            </a:r>
            <a:endParaRPr lang="en-US" sz="2400" dirty="0">
              <a:latin typeface="Calibri" panose="020F0502020204030204" pitchFamily="34" charset="0"/>
              <a:ea typeface="ＭＳ Ｐゴシック" charset="0"/>
            </a:endParaRPr>
          </a:p>
          <a:p>
            <a:pPr algn="l">
              <a:spcBef>
                <a:spcPct val="50000"/>
              </a:spcBef>
              <a:defRPr/>
            </a:pPr>
            <a:endParaRPr lang="en-US" sz="2400" dirty="0">
              <a:latin typeface="Comic Sans MS" charset="0"/>
              <a:ea typeface="ＭＳ Ｐゴシック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- </a:t>
            </a:r>
            <a:r>
              <a:rPr lang="en-US" sz="2400" dirty="0" err="1">
                <a:ea typeface="ＭＳ Ｐゴシック" charset="0"/>
              </a:rPr>
              <a:t>Mengandung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enzim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oksidatif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seperti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katalase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dan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urat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oksidase</a:t>
            </a:r>
            <a:endParaRPr lang="en-US" sz="2400" dirty="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0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755374" y="1382037"/>
            <a:ext cx="1042946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dirty="0" err="1"/>
              <a:t>Peroxisom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mengandung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enzim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menggunakan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molekul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oksigen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mengambil</a:t>
            </a:r>
            <a:r>
              <a:rPr lang="en-US" altLang="en-US" sz="2000" dirty="0"/>
              <a:t> atom </a:t>
            </a:r>
            <a:r>
              <a:rPr lang="en-US" altLang="en-US" sz="2000" dirty="0" err="1"/>
              <a:t>hidrogen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substrat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organik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reaksi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oksidatif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menghasilkan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Hidrogen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Peroksida</a:t>
            </a:r>
            <a:r>
              <a:rPr lang="en-US" altLang="en-US" sz="2000" dirty="0"/>
              <a:t> (H2O2) </a:t>
            </a:r>
          </a:p>
          <a:p>
            <a:pPr algn="l">
              <a:spcBef>
                <a:spcPct val="50000"/>
              </a:spcBef>
            </a:pPr>
            <a:r>
              <a:rPr lang="en-US" altLang="en-US" sz="2000" dirty="0"/>
              <a:t>RH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 + 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 </a:t>
            </a:r>
            <a:r>
              <a:rPr lang="en-US" altLang="en-US" sz="2000" dirty="0">
                <a:sym typeface="Wingdings" panose="05000000000000000000" pitchFamily="2" charset="2"/>
              </a:rPr>
              <a:t> R + H</a:t>
            </a:r>
            <a:r>
              <a:rPr lang="en-US" altLang="en-US" sz="2000" baseline="-25000" dirty="0">
                <a:sym typeface="Wingdings" panose="05000000000000000000" pitchFamily="2" charset="2"/>
              </a:rPr>
              <a:t>2</a:t>
            </a:r>
            <a:r>
              <a:rPr lang="en-US" altLang="en-US" sz="2000" dirty="0">
                <a:sym typeface="Wingdings" panose="05000000000000000000" pitchFamily="2" charset="2"/>
              </a:rPr>
              <a:t>O</a:t>
            </a:r>
            <a:r>
              <a:rPr lang="en-US" altLang="en-US" sz="2000" baseline="-25000" dirty="0">
                <a:sym typeface="Wingdings" panose="05000000000000000000" pitchFamily="2" charset="2"/>
              </a:rPr>
              <a:t>2</a:t>
            </a:r>
          </a:p>
          <a:p>
            <a:pPr algn="l">
              <a:spcBef>
                <a:spcPct val="50000"/>
              </a:spcBef>
            </a:pPr>
            <a:endParaRPr lang="en-US" altLang="en-US" sz="2000" dirty="0">
              <a:sym typeface="Wingdings" panose="05000000000000000000" pitchFamily="2" charset="2"/>
            </a:endParaRPr>
          </a:p>
          <a:p>
            <a:pPr algn="l">
              <a:spcBef>
                <a:spcPct val="50000"/>
              </a:spcBef>
            </a:pPr>
            <a:r>
              <a:rPr lang="en-US" altLang="en-US" sz="2000" dirty="0" err="1">
                <a:sym typeface="Wingdings" panose="05000000000000000000" pitchFamily="2" charset="2"/>
              </a:rPr>
              <a:t>Katalase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menggunakan</a:t>
            </a:r>
            <a:r>
              <a:rPr lang="en-US" altLang="en-US" sz="2000" dirty="0">
                <a:sym typeface="Wingdings" panose="05000000000000000000" pitchFamily="2" charset="2"/>
              </a:rPr>
              <a:t> H2O2 yang </a:t>
            </a:r>
            <a:r>
              <a:rPr lang="en-US" altLang="en-US" sz="2000" dirty="0" err="1">
                <a:sym typeface="Wingdings" panose="05000000000000000000" pitchFamily="2" charset="2"/>
              </a:rPr>
              <a:t>dihasilkan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oleh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enzim</a:t>
            </a:r>
            <a:r>
              <a:rPr lang="en-US" altLang="en-US" sz="2000" dirty="0">
                <a:sym typeface="Wingdings" panose="05000000000000000000" pitchFamily="2" charset="2"/>
              </a:rPr>
              <a:t> lain di </a:t>
            </a:r>
            <a:r>
              <a:rPr lang="en-US" altLang="en-US" sz="2000" dirty="0" err="1">
                <a:sym typeface="Wingdings" panose="05000000000000000000" pitchFamily="2" charset="2"/>
              </a:rPr>
              <a:t>dalam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organela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untuk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mengoksidai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berbagai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macam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substrat</a:t>
            </a:r>
            <a:r>
              <a:rPr lang="en-US" altLang="en-US" sz="2000" dirty="0">
                <a:sym typeface="Wingdings" panose="05000000000000000000" pitchFamily="2" charset="2"/>
              </a:rPr>
              <a:t>. </a:t>
            </a:r>
          </a:p>
          <a:p>
            <a:pPr algn="l">
              <a:spcBef>
                <a:spcPct val="50000"/>
              </a:spcBef>
            </a:pPr>
            <a:r>
              <a:rPr lang="en-US" altLang="en-US" sz="2000" dirty="0">
                <a:sym typeface="Wingdings" panose="05000000000000000000" pitchFamily="2" charset="2"/>
              </a:rPr>
              <a:t>   2 </a:t>
            </a:r>
            <a:r>
              <a:rPr lang="en-US" altLang="en-US" sz="1800" dirty="0">
                <a:sym typeface="Wingdings" panose="05000000000000000000" pitchFamily="2" charset="2"/>
              </a:rPr>
              <a:t>H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n-US" altLang="en-US" sz="1800" dirty="0">
                <a:sym typeface="Wingdings" panose="05000000000000000000" pitchFamily="2" charset="2"/>
              </a:rPr>
              <a:t>O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n-US" altLang="en-US" sz="2000" dirty="0">
                <a:sym typeface="Wingdings" panose="05000000000000000000" pitchFamily="2" charset="2"/>
              </a:rPr>
              <a:t> + R</a:t>
            </a:r>
            <a:r>
              <a:rPr lang="ja-JP" altLang="en-US" sz="2000" dirty="0">
                <a:sym typeface="Wingdings" panose="05000000000000000000" pitchFamily="2" charset="2"/>
              </a:rPr>
              <a:t>’</a:t>
            </a:r>
            <a:r>
              <a:rPr lang="en-US" altLang="ja-JP" sz="2000" dirty="0">
                <a:sym typeface="Wingdings" panose="05000000000000000000" pitchFamily="2" charset="2"/>
              </a:rPr>
              <a:t> H</a:t>
            </a:r>
            <a:r>
              <a:rPr lang="en-US" altLang="ja-JP" sz="2000" baseline="-25000" dirty="0">
                <a:sym typeface="Wingdings" panose="05000000000000000000" pitchFamily="2" charset="2"/>
              </a:rPr>
              <a:t>2 </a:t>
            </a:r>
            <a:r>
              <a:rPr lang="en-US" altLang="ja-JP" sz="2000" dirty="0">
                <a:sym typeface="Wingdings" panose="05000000000000000000" pitchFamily="2" charset="2"/>
              </a:rPr>
              <a:t> R</a:t>
            </a:r>
            <a:r>
              <a:rPr lang="ja-JP" altLang="en-US" sz="2000" dirty="0">
                <a:sym typeface="Wingdings" panose="05000000000000000000" pitchFamily="2" charset="2"/>
              </a:rPr>
              <a:t>’</a:t>
            </a:r>
            <a:r>
              <a:rPr lang="en-US" altLang="ja-JP" sz="2000" dirty="0">
                <a:sym typeface="Wingdings" panose="05000000000000000000" pitchFamily="2" charset="2"/>
              </a:rPr>
              <a:t> + 2 H</a:t>
            </a:r>
            <a:r>
              <a:rPr lang="en-US" altLang="ja-JP" sz="2000" baseline="-25000" dirty="0">
                <a:sym typeface="Wingdings" panose="05000000000000000000" pitchFamily="2" charset="2"/>
              </a:rPr>
              <a:t>2</a:t>
            </a:r>
            <a:r>
              <a:rPr lang="en-US" altLang="ja-JP" sz="2000" dirty="0">
                <a:sym typeface="Wingdings" panose="05000000000000000000" pitchFamily="2" charset="2"/>
              </a:rPr>
              <a:t>O</a:t>
            </a:r>
            <a:endParaRPr lang="en-US" altLang="en-US" sz="2000" dirty="0">
              <a:sym typeface="Wingdings" panose="05000000000000000000" pitchFamily="2" charset="2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755374" y="4747261"/>
            <a:ext cx="1042946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 dirty="0" err="1">
                <a:latin typeface="Arial" charset="0"/>
                <a:ea typeface="ＭＳ Ｐゴシック" charset="0"/>
              </a:rPr>
              <a:t>Peroxisom</a:t>
            </a:r>
            <a:r>
              <a:rPr lang="en-US" sz="2000" b="1" dirty="0">
                <a:latin typeface="Arial" charset="0"/>
                <a:ea typeface="ＭＳ Ｐゴシック" charset="0"/>
              </a:rPr>
              <a:t> di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dalam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hati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mendetoksifikasi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alkohol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dan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komponen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berbahaya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lainnya</a:t>
            </a:r>
            <a:endParaRPr lang="en-US" sz="2000" b="1" dirty="0">
              <a:latin typeface="Arial" charset="0"/>
              <a:ea typeface="ＭＳ Ｐゴシック" charset="0"/>
            </a:endParaRPr>
          </a:p>
          <a:p>
            <a:pPr algn="l">
              <a:spcBef>
                <a:spcPct val="50000"/>
              </a:spcBef>
              <a:defRPr/>
            </a:pPr>
            <a:endParaRPr lang="en-US" sz="2000" b="1" dirty="0">
              <a:latin typeface="Arial" charset="0"/>
              <a:ea typeface="ＭＳ Ｐゴシック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000" b="1" dirty="0" err="1">
                <a:latin typeface="Arial" charset="0"/>
                <a:ea typeface="ＭＳ Ｐゴシック" charset="0"/>
              </a:rPr>
              <a:t>Fungsi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utama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reaksi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oksidatif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dalam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peroxisom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adalah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untuk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memecah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molekul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asam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b="1" dirty="0" err="1">
                <a:latin typeface="Arial" charset="0"/>
                <a:ea typeface="ＭＳ Ｐゴシック" charset="0"/>
              </a:rPr>
              <a:t>lemak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395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3460" y="3063240"/>
            <a:ext cx="1879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VIDEO 2</a:t>
            </a:r>
          </a:p>
        </p:txBody>
      </p:sp>
    </p:spTree>
    <p:extLst>
      <p:ext uri="{BB962C8B-B14F-4D97-AF65-F5344CB8AC3E}">
        <p14:creationId xmlns:p14="http://schemas.microsoft.com/office/powerpoint/2010/main" val="2331731713"/>
      </p:ext>
    </p:extLst>
  </p:cSld>
  <p:clrMapOvr>
    <a:masterClrMapping/>
  </p:clrMapOvr>
</p:sld>
</file>

<file path=ppt/theme/theme1.xml><?xml version="1.0" encoding="utf-8"?>
<a:theme xmlns:a="http://schemas.openxmlformats.org/drawingml/2006/main" name="EU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3" id="{CDACFDB3-0C04-4500-A9DC-8E592B20EC33}" vid="{A1ADE150-A529-4CB7-BCEC-7DE399B8C3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EU3</Template>
  <TotalTime>602</TotalTime>
  <Words>513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Calibri Light</vt:lpstr>
      <vt:lpstr>Comic Sans MS</vt:lpstr>
      <vt:lpstr>Symbol</vt:lpstr>
      <vt:lpstr>Wingdings</vt:lpstr>
      <vt:lpstr>EU3</vt:lpstr>
      <vt:lpstr>Kuliah Biologi Sel Bagian 5 :   Lisosom, Peroxisom dan Mitokondria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Biologi Sel Bagian :   Endoplasmic Reticulum &amp; Golgi Complex</dc:title>
  <dc:creator>Aroem Naroeni</dc:creator>
  <cp:lastModifiedBy>Aroem Naroeni</cp:lastModifiedBy>
  <cp:revision>37</cp:revision>
  <dcterms:created xsi:type="dcterms:W3CDTF">2016-10-07T12:41:11Z</dcterms:created>
  <dcterms:modified xsi:type="dcterms:W3CDTF">2017-11-25T07:20:11Z</dcterms:modified>
</cp:coreProperties>
</file>