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1B50C-86DC-4070-9864-1211E94D63E7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3A25-1148-4C10-AF07-39948A05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CBF39B-EEE0-4DCE-B7B4-AABD66B6F52B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48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3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6171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82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7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2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8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0674-ED72-42ED-8ADA-191660BCEBD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999D-EB65-43C4-BD0E-EC93915A20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160" y="2941956"/>
            <a:ext cx="5044440" cy="147002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Kuliah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Biologi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Sel</a:t>
            </a:r>
            <a:r>
              <a:rPr lang="en-US" sz="2400" dirty="0">
                <a:latin typeface="+mn-lt"/>
              </a:rPr>
              <a:t>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9160" y="4046220"/>
            <a:ext cx="4789170" cy="5829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Sitoskeleton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Pergerakan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819276" y="954088"/>
            <a:ext cx="838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ahoma" charset="0"/>
                <a:ea typeface="ＭＳ Ｐゴシック" charset="0"/>
              </a:rPr>
              <a:t>Sitoskeleton</a:t>
            </a:r>
            <a:r>
              <a:rPr lang="en-US" sz="3600" dirty="0">
                <a:latin typeface="Tahoma" charset="0"/>
                <a:ea typeface="ＭＳ Ｐゴシック" charset="0"/>
              </a:rPr>
              <a:t> </a:t>
            </a:r>
            <a:r>
              <a:rPr lang="en-US" sz="3600" dirty="0" err="1">
                <a:latin typeface="Tahoma" charset="0"/>
                <a:ea typeface="ＭＳ Ｐゴシック" charset="0"/>
              </a:rPr>
              <a:t>dan</a:t>
            </a:r>
            <a:r>
              <a:rPr lang="en-US" sz="3600" dirty="0">
                <a:latin typeface="Tahoma" charset="0"/>
                <a:ea typeface="ＭＳ Ｐゴシック" charset="0"/>
              </a:rPr>
              <a:t> </a:t>
            </a:r>
            <a:r>
              <a:rPr lang="en-US" sz="3600" dirty="0" err="1">
                <a:latin typeface="Tahoma" charset="0"/>
                <a:ea typeface="ＭＳ Ｐゴシック" charset="0"/>
              </a:rPr>
              <a:t>perubahan</a:t>
            </a:r>
            <a:r>
              <a:rPr lang="en-US" sz="3600" dirty="0">
                <a:latin typeface="Tahoma" charset="0"/>
                <a:ea typeface="ＭＳ Ｐゴシック" charset="0"/>
              </a:rPr>
              <a:t> </a:t>
            </a:r>
            <a:r>
              <a:rPr lang="en-US" sz="3600" dirty="0" err="1">
                <a:latin typeface="Tahoma" charset="0"/>
                <a:ea typeface="ＭＳ Ｐゴシック" charset="0"/>
              </a:rPr>
              <a:t>bentuk</a:t>
            </a:r>
            <a:r>
              <a:rPr lang="en-US" sz="3600" dirty="0">
                <a:latin typeface="Tahoma" charset="0"/>
                <a:ea typeface="ＭＳ Ｐゴシック" charset="0"/>
              </a:rPr>
              <a:t> </a:t>
            </a:r>
            <a:r>
              <a:rPr lang="en-US" sz="3600" dirty="0" err="1">
                <a:latin typeface="Tahoma" charset="0"/>
                <a:ea typeface="ＭＳ Ｐゴシック" charset="0"/>
              </a:rPr>
              <a:t>sel</a:t>
            </a:r>
            <a:endParaRPr lang="en-US" sz="3600" dirty="0">
              <a:latin typeface="Tahoma" charset="0"/>
              <a:ea typeface="ＭＳ Ｐゴシック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981200" y="1600201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A. </a:t>
            </a:r>
            <a:r>
              <a:rPr lang="en-US" sz="2400" dirty="0" err="1">
                <a:latin typeface="Tahoma" charset="0"/>
                <a:ea typeface="ＭＳ Ｐゴシック" charset="0"/>
              </a:rPr>
              <a:t>Pembentukan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dari</a:t>
            </a:r>
            <a:r>
              <a:rPr lang="en-US" sz="2400" dirty="0">
                <a:latin typeface="Tahoma" charset="0"/>
                <a:ea typeface="ＭＳ Ｐゴシック" charset="0"/>
              </a:rPr>
              <a:t> protein </a:t>
            </a:r>
            <a:r>
              <a:rPr lang="en-US" sz="2400" dirty="0" err="1">
                <a:latin typeface="Tahoma" charset="0"/>
                <a:ea typeface="ＭＳ Ｐゴシック" charset="0"/>
              </a:rPr>
              <a:t>subunitnya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819400" y="5137151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B. </a:t>
            </a:r>
            <a:r>
              <a:rPr lang="en-US" sz="2400" dirty="0" err="1">
                <a:latin typeface="Tahoma" charset="0"/>
                <a:ea typeface="ＭＳ Ｐゴシック" charset="0"/>
              </a:rPr>
              <a:t>Reorganisasi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yg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cepat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dari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sitoskeletonn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ketika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ada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sinyal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ekstraselular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10" name="Picture 2" descr="figure 16-0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54" b="66336"/>
          <a:stretch/>
        </p:blipFill>
        <p:spPr bwMode="auto">
          <a:xfrm>
            <a:off x="1981201" y="2590800"/>
            <a:ext cx="4029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 descr="figure 16-0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6"/>
          <a:stretch/>
        </p:blipFill>
        <p:spPr bwMode="auto">
          <a:xfrm>
            <a:off x="6934200" y="1905000"/>
            <a:ext cx="335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6324600" y="563880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38300" y="1042293"/>
            <a:ext cx="7772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Dalam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Subunit2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dirty="0" err="1">
                <a:latin typeface="Tahoma" charset="0"/>
                <a:ea typeface="ＭＳ Ｐゴシック" charset="0"/>
              </a:rPr>
              <a:t>dahulu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  <a:r>
              <a:rPr lang="en-US" sz="2400" dirty="0" err="1">
                <a:latin typeface="Tahoma" charset="0"/>
                <a:ea typeface="ＭＳ Ｐゴシック" charset="0"/>
              </a:rPr>
              <a:t>agregat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awal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atau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pengelompokan</a:t>
            </a:r>
            <a:r>
              <a:rPr lang="en-US" sz="2400" dirty="0">
                <a:latin typeface="Tahoma" charset="0"/>
                <a:ea typeface="ＭＳ Ｐゴシック" charset="0"/>
              </a:rPr>
              <a:t> subunit, </a:t>
            </a:r>
            <a:r>
              <a:rPr lang="en-US" sz="2400" dirty="0" err="1">
                <a:latin typeface="Tahoma" charset="0"/>
                <a:ea typeface="ＭＳ Ｐゴシック" charset="0"/>
              </a:rPr>
              <a:t>disebut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nukleasi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09800" y="2514601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>
                <a:latin typeface="Tahoma" charset="0"/>
                <a:ea typeface="ＭＳ Ｐゴシック" charset="0"/>
              </a:rPr>
              <a:t>Time course of polimerisation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200" y="2971801"/>
            <a:ext cx="4114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latin typeface="Tahoma" charset="0"/>
                <a:ea typeface="ＭＳ Ｐゴシック" charset="0"/>
              </a:rPr>
              <a:t> </a:t>
            </a:r>
            <a:r>
              <a:rPr lang="en-US" sz="2000">
                <a:latin typeface="Tahoma" charset="0"/>
                <a:ea typeface="ＭＳ Ｐゴシック" charset="0"/>
              </a:rPr>
              <a:t>Fase Lag: saat nukleasi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latin typeface="Tahoma" charset="0"/>
                <a:ea typeface="ＭＳ Ｐゴシック" charset="0"/>
              </a:rPr>
              <a:t> Fase pertumbuhan: saat monomer ditambahkan pd ujung filamen = perpanjangan filamen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latin typeface="Tahoma" charset="0"/>
                <a:ea typeface="ＭＳ Ｐゴシック" charset="0"/>
              </a:rPr>
              <a:t> Fase keseimbangan: perpanjangan filamen sebanding dgn penguraian polimer menjadi monomer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Tahoma" charset="0"/>
              <a:ea typeface="ＭＳ Ｐゴシック" charset="0"/>
            </a:endParaRPr>
          </a:p>
        </p:txBody>
      </p:sp>
      <p:pic>
        <p:nvPicPr>
          <p:cNvPr id="14344" name="Picture 8" descr="figure 16-10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59114"/>
            <a:ext cx="42672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7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1032808"/>
            <a:ext cx="7391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Kedua ujung dari mikrofilamen dan mikrotubul berpolimerisasi dengan kecepatan yang berbeda: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Ujung plus (</a:t>
            </a:r>
            <a:r>
              <a:rPr lang="en-US" sz="2400" i="1">
                <a:latin typeface="Tahoma" charset="0"/>
                <a:ea typeface="ＭＳ Ｐゴシック" charset="0"/>
              </a:rPr>
              <a:t>plus end</a:t>
            </a:r>
            <a:r>
              <a:rPr lang="en-US" sz="2400">
                <a:latin typeface="Tahoma" charset="0"/>
                <a:ea typeface="ＭＳ Ｐゴシック" charset="0"/>
              </a:rPr>
              <a:t>): cepat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Ujung minus (</a:t>
            </a:r>
            <a:r>
              <a:rPr lang="en-US" sz="2400" i="1">
                <a:latin typeface="Tahoma" charset="0"/>
                <a:ea typeface="ＭＳ Ｐゴシック" charset="0"/>
              </a:rPr>
              <a:t>minus end</a:t>
            </a:r>
            <a:r>
              <a:rPr lang="en-US" sz="2400">
                <a:latin typeface="Tahoma" charset="0"/>
                <a:ea typeface="ＭＳ Ｐゴシック" charset="0"/>
              </a:rPr>
              <a:t>): lambat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7400" y="29718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Di </a:t>
            </a:r>
            <a:r>
              <a:rPr lang="en-US" sz="2400" dirty="0" err="1">
                <a:latin typeface="Tahoma" charset="0"/>
                <a:ea typeface="ＭＳ Ｐゴシック" charset="0"/>
              </a:rPr>
              <a:t>dalam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terdapat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ratusan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jenis</a:t>
            </a:r>
            <a:r>
              <a:rPr lang="en-US" sz="2400" dirty="0">
                <a:latin typeface="Tahoma" charset="0"/>
                <a:ea typeface="ＭＳ Ｐゴシック" charset="0"/>
              </a:rPr>
              <a:t> protein yang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berasosiasi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dengan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sitoskeleton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dsbt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i="1" dirty="0">
                <a:latin typeface="Tahoma" charset="0"/>
                <a:ea typeface="ＭＳ Ｐゴシック" charset="0"/>
              </a:rPr>
              <a:t>cytoskeleton </a:t>
            </a:r>
            <a:r>
              <a:rPr lang="en-US" sz="2400" i="1" dirty="0" err="1">
                <a:latin typeface="Tahoma" charset="0"/>
                <a:ea typeface="ＭＳ Ｐゴシック" charset="0"/>
              </a:rPr>
              <a:t>assosiated</a:t>
            </a:r>
            <a:r>
              <a:rPr lang="en-US" sz="2400" i="1" dirty="0">
                <a:latin typeface="Tahoma" charset="0"/>
                <a:ea typeface="ＭＳ Ｐゴシック" charset="0"/>
              </a:rPr>
              <a:t> protein,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Fungsinya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mengatur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distribusi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tingkah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laku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dinamis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dari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Contoh</a:t>
            </a:r>
            <a:r>
              <a:rPr lang="en-US" sz="2400" dirty="0">
                <a:latin typeface="Tahoma" charset="0"/>
                <a:ea typeface="ＭＳ Ｐゴシック" charset="0"/>
              </a:rPr>
              <a:t>: motor protein, </a:t>
            </a:r>
            <a:r>
              <a:rPr lang="en-US" sz="2400" dirty="0" err="1">
                <a:latin typeface="Tahoma" charset="0"/>
                <a:ea typeface="ＭＳ Ｐゴシック" charset="0"/>
              </a:rPr>
              <a:t>utk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bergerak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5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96390" y="980438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Struktur aktin dan mikrofilamen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36370" y="4111621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2000" dirty="0" err="1">
                <a:latin typeface="Tahoma" charset="0"/>
              </a:rPr>
              <a:t>Molekul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aktin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yg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memp</a:t>
            </a:r>
            <a:r>
              <a:rPr lang="en-US" sz="2000" dirty="0">
                <a:latin typeface="Tahoma" charset="0"/>
              </a:rPr>
              <a:t> ATP </a:t>
            </a:r>
            <a:r>
              <a:rPr lang="en-US" sz="2000" dirty="0" err="1">
                <a:latin typeface="Tahoma" charset="0"/>
              </a:rPr>
              <a:t>pada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celah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bgn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dalam</a:t>
            </a:r>
            <a:r>
              <a:rPr lang="en-US" sz="2000" dirty="0">
                <a:latin typeface="Tahoma" charset="0"/>
              </a:rPr>
              <a:t>/</a:t>
            </a:r>
            <a:r>
              <a:rPr lang="en-US" sz="2000" dirty="0" err="1">
                <a:latin typeface="Tahoma" charset="0"/>
              </a:rPr>
              <a:t>tengah</a:t>
            </a:r>
            <a:endParaRPr lang="en-US" sz="20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2000" dirty="0" err="1">
                <a:latin typeface="Tahoma" charset="0"/>
              </a:rPr>
              <a:t>Pengaturan</a:t>
            </a:r>
            <a:r>
              <a:rPr lang="en-US" sz="2000" dirty="0">
                <a:latin typeface="Tahoma" charset="0"/>
              </a:rPr>
              <a:t> monomer </a:t>
            </a:r>
            <a:r>
              <a:rPr lang="en-US" sz="2000" dirty="0" err="1">
                <a:latin typeface="Tahoma" charset="0"/>
              </a:rPr>
              <a:t>aktin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dalam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sebuah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mikrofilamen</a:t>
            </a:r>
            <a:endParaRPr lang="en-US" sz="20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lphaUcPeriod"/>
              <a:defRPr/>
            </a:pPr>
            <a:r>
              <a:rPr lang="en-US" sz="2000" dirty="0" err="1">
                <a:latin typeface="Tahoma" charset="0"/>
              </a:rPr>
              <a:t>Gambaran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mikrofilamen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dengan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menggunakan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mikroskop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latin typeface="Tahoma" charset="0"/>
              </a:rPr>
              <a:t>elektron</a:t>
            </a:r>
            <a:endParaRPr lang="en-US" sz="2000" dirty="0">
              <a:latin typeface="Tahoma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36370" y="5422896"/>
            <a:ext cx="8229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i="1" dirty="0">
                <a:latin typeface="Tahoma" charset="0"/>
                <a:ea typeface="ＭＳ Ｐゴシック" charset="0"/>
              </a:rPr>
              <a:t>Plus end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celah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bgn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atas</a:t>
            </a:r>
            <a:endParaRPr lang="en-US" sz="2200" dirty="0">
              <a:latin typeface="Tahoma" charset="0"/>
              <a:ea typeface="ＭＳ Ｐゴシック" charset="0"/>
              <a:sym typeface="Wingding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i="1" dirty="0">
                <a:latin typeface="Tahoma" charset="0"/>
                <a:ea typeface="ＭＳ Ｐゴシック" charset="0"/>
                <a:sym typeface="Wingdings" charset="0"/>
              </a:rPr>
              <a:t>Minus end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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celah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yg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sym typeface="Wingdings" charset="0"/>
              </a:rPr>
              <a:t>mengikat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 ATP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  <p:pic>
        <p:nvPicPr>
          <p:cNvPr id="16396" name="Picture 12" descr="figure 16-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171" y="1592718"/>
            <a:ext cx="4194809" cy="23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2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84070" y="1718310"/>
            <a:ext cx="822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Aktin</a:t>
            </a:r>
            <a:r>
              <a:rPr lang="en-US" altLang="en-US" dirty="0"/>
              <a:t>: protein globulin </a:t>
            </a:r>
            <a:r>
              <a:rPr lang="en-US" altLang="en-US" dirty="0" err="1"/>
              <a:t>tunggal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eukaryota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Dikode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gen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90% </a:t>
            </a:r>
            <a:r>
              <a:rPr lang="en-US" altLang="en-US" dirty="0" err="1"/>
              <a:t>sekuens</a:t>
            </a:r>
            <a:r>
              <a:rPr lang="en-US" altLang="en-US" dirty="0"/>
              <a:t> </a:t>
            </a:r>
            <a:r>
              <a:rPr lang="en-US" altLang="en-US" dirty="0" err="1"/>
              <a:t>asam</a:t>
            </a:r>
            <a:r>
              <a:rPr lang="en-US" altLang="en-US" dirty="0"/>
              <a:t> amino </a:t>
            </a:r>
            <a:r>
              <a:rPr lang="en-US" altLang="en-US" dirty="0" err="1"/>
              <a:t>identik</a:t>
            </a:r>
            <a:r>
              <a:rPr lang="en-US" altLang="en-US" dirty="0"/>
              <a:t> (</a:t>
            </a:r>
            <a:r>
              <a:rPr lang="en-US" altLang="en-US" dirty="0" err="1"/>
              <a:t>antar</a:t>
            </a:r>
            <a:r>
              <a:rPr lang="en-US" altLang="en-US" dirty="0"/>
              <a:t> </a:t>
            </a:r>
            <a:r>
              <a:rPr lang="en-US" altLang="en-US" dirty="0" err="1"/>
              <a:t>spesies</a:t>
            </a:r>
            <a:r>
              <a:rPr lang="en-US" altLang="en-US" dirty="0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Ada 3 isoform: </a:t>
            </a:r>
            <a:r>
              <a:rPr lang="el-GR" altLang="en-US" dirty="0"/>
              <a:t>α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hanya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ada</a:t>
            </a:r>
            <a:r>
              <a:rPr lang="en-US" altLang="en-US" dirty="0"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otot</a:t>
            </a:r>
            <a:endParaRPr lang="en-US" altLang="en-US" dirty="0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dirty="0"/>
              <a:t>                       </a:t>
            </a:r>
            <a:r>
              <a:rPr lang="el-GR" altLang="en-US" dirty="0"/>
              <a:t>β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ada</a:t>
            </a:r>
            <a:r>
              <a:rPr lang="en-US" altLang="en-US" dirty="0"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ym typeface="Wingdings" panose="05000000000000000000" pitchFamily="2" charset="2"/>
              </a:rPr>
              <a:t>hampir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semua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sym typeface="Wingdings" panose="05000000000000000000" pitchFamily="2" charset="2"/>
              </a:rPr>
              <a:t>kec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otot</a:t>
            </a:r>
            <a:r>
              <a:rPr lang="en-US" alt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                      </a:t>
            </a:r>
            <a:r>
              <a:rPr lang="el-GR" altLang="en-US" dirty="0"/>
              <a:t>γ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ada</a:t>
            </a:r>
            <a:r>
              <a:rPr lang="en-US" altLang="en-US" dirty="0"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ym typeface="Wingdings" panose="05000000000000000000" pitchFamily="2" charset="2"/>
              </a:rPr>
              <a:t>hampir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semua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sym typeface="Wingdings" panose="05000000000000000000" pitchFamily="2" charset="2"/>
              </a:rPr>
              <a:t>kec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otot</a:t>
            </a:r>
            <a:r>
              <a:rPr lang="en-US" altLang="en-US" dirty="0"/>
              <a:t> </a:t>
            </a:r>
          </a:p>
          <a:p>
            <a:pPr>
              <a:spcBef>
                <a:spcPct val="50000"/>
              </a:spcBef>
            </a:pPr>
            <a:endParaRPr lang="el-GR" altLang="ja-JP" dirty="0"/>
          </a:p>
          <a:p>
            <a:pPr>
              <a:spcBef>
                <a:spcPct val="50000"/>
              </a:spcBef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64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087880" y="1893570"/>
            <a:ext cx="8001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Actin-specific drug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-</a:t>
            </a:r>
            <a:r>
              <a:rPr lang="en-US" sz="2400" dirty="0" err="1">
                <a:latin typeface="Tahoma" charset="0"/>
                <a:ea typeface="ＭＳ Ｐゴシック" charset="0"/>
              </a:rPr>
              <a:t>Phalloidin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menstabilkan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</a:t>
            </a:r>
            <a:r>
              <a:rPr lang="en-US" sz="2400" dirty="0" err="1">
                <a:latin typeface="Tahoma" charset="0"/>
                <a:ea typeface="ＭＳ Ｐゴシック" charset="0"/>
              </a:rPr>
              <a:t>Cytochalasin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menutup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bgn</a:t>
            </a:r>
            <a:r>
              <a:rPr lang="en-US" sz="2400" dirty="0">
                <a:latin typeface="Tahoma" charset="0"/>
                <a:ea typeface="ＭＳ Ｐゴシック" charset="0"/>
              </a:rPr>
              <a:t> plus end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</a:t>
            </a:r>
            <a:r>
              <a:rPr lang="en-US" sz="2400" dirty="0" err="1">
                <a:latin typeface="Tahoma" charset="0"/>
                <a:ea typeface="ＭＳ Ｐゴシック" charset="0"/>
              </a:rPr>
              <a:t>Swinholide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merusak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</a:t>
            </a:r>
            <a:r>
              <a:rPr lang="en-US" sz="2400" dirty="0" err="1">
                <a:latin typeface="Tahoma" charset="0"/>
                <a:ea typeface="ＭＳ Ｐゴシック" charset="0"/>
              </a:rPr>
              <a:t>Latrunculin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subunit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mencegah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endParaRPr lang="en-US" sz="28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79270" y="115443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Struktur dari tubulin dan mikrotubul</a:t>
            </a:r>
          </a:p>
        </p:txBody>
      </p:sp>
      <p:pic>
        <p:nvPicPr>
          <p:cNvPr id="18438" name="Picture 6" descr="figure 16-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59675"/>
            <a:ext cx="6659880" cy="4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5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07870" y="1173481"/>
            <a:ext cx="8077200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Keterangan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en-US" dirty="0" err="1"/>
              <a:t>Molekul</a:t>
            </a:r>
            <a:r>
              <a:rPr lang="en-US" altLang="en-US" dirty="0"/>
              <a:t> tubulin heterodimer,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tdd</a:t>
            </a:r>
            <a:r>
              <a:rPr lang="en-US" altLang="en-US" dirty="0"/>
              <a:t> monomer </a:t>
            </a:r>
            <a:r>
              <a:rPr lang="el-GR" altLang="en-US" dirty="0"/>
              <a:t>α</a:t>
            </a:r>
            <a:r>
              <a:rPr lang="en-US" altLang="en-US" dirty="0"/>
              <a:t>-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/>
              <a:t>    </a:t>
            </a:r>
            <a:r>
              <a:rPr lang="el-GR" altLang="en-US" dirty="0"/>
              <a:t>β</a:t>
            </a:r>
            <a:r>
              <a:rPr lang="en-US" altLang="en-US" dirty="0"/>
              <a:t>-tubulin. </a:t>
            </a:r>
            <a:r>
              <a:rPr lang="en-US" altLang="en-US" dirty="0" err="1"/>
              <a:t>Mol</a:t>
            </a:r>
            <a:r>
              <a:rPr lang="en-US" altLang="en-US" dirty="0"/>
              <a:t> GTP </a:t>
            </a:r>
            <a:r>
              <a:rPr lang="en-US" altLang="en-US" dirty="0" err="1"/>
              <a:t>terikat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l-GR" altLang="en-US" dirty="0"/>
              <a:t>α</a:t>
            </a:r>
            <a:r>
              <a:rPr lang="en-US" altLang="en-US" dirty="0"/>
              <a:t>-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l-GR" altLang="en-US" dirty="0"/>
              <a:t>β</a:t>
            </a:r>
            <a:r>
              <a:rPr lang="en-US" altLang="en-US" dirty="0"/>
              <a:t>-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dirty="0"/>
              <a:t>    tubulin, </a:t>
            </a:r>
            <a:r>
              <a:rPr lang="en-US" altLang="en-US" dirty="0" err="1"/>
              <a:t>tp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l-GR" altLang="en-US" dirty="0"/>
              <a:t>β</a:t>
            </a:r>
            <a:r>
              <a:rPr lang="en-US" altLang="en-US" dirty="0"/>
              <a:t>-tubulin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B. Subunit </a:t>
            </a:r>
            <a:r>
              <a:rPr lang="el-GR" altLang="en-US" dirty="0"/>
              <a:t>α</a:t>
            </a:r>
            <a:r>
              <a:rPr lang="en-US" altLang="en-US" dirty="0"/>
              <a:t>-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l-GR" altLang="en-US" dirty="0"/>
              <a:t>β</a:t>
            </a:r>
            <a:r>
              <a:rPr lang="en-US" altLang="en-US" dirty="0"/>
              <a:t>-tubulin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protofilamen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C. </a:t>
            </a:r>
            <a:r>
              <a:rPr lang="en-US" altLang="en-US" dirty="0" err="1"/>
              <a:t>Mikrotubul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dibentuk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13 </a:t>
            </a:r>
            <a:r>
              <a:rPr lang="en-US" altLang="en-US" dirty="0" err="1"/>
              <a:t>protofilamen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D. </a:t>
            </a:r>
            <a:r>
              <a:rPr lang="en-US" altLang="en-US" dirty="0" err="1"/>
              <a:t>Gambaran</a:t>
            </a:r>
            <a:r>
              <a:rPr lang="en-US" altLang="en-US" dirty="0"/>
              <a:t> </a:t>
            </a:r>
            <a:r>
              <a:rPr lang="en-US" altLang="en-US" dirty="0" err="1"/>
              <a:t>sekilas</a:t>
            </a:r>
            <a:r>
              <a:rPr lang="en-US" altLang="en-US" dirty="0"/>
              <a:t> </a:t>
            </a:r>
            <a:r>
              <a:rPr lang="en-US" altLang="en-US" dirty="0" err="1"/>
              <a:t>mikrotubul</a:t>
            </a:r>
            <a:r>
              <a:rPr lang="en-US" altLang="en-US" dirty="0"/>
              <a:t> </a:t>
            </a:r>
            <a:r>
              <a:rPr lang="en-US" altLang="en-US" dirty="0" err="1"/>
              <a:t>dgn</a:t>
            </a:r>
            <a:r>
              <a:rPr lang="en-US" altLang="en-US" dirty="0"/>
              <a:t> </a:t>
            </a:r>
            <a:r>
              <a:rPr lang="en-US" altLang="en-US" dirty="0" err="1"/>
              <a:t>mikroskp</a:t>
            </a:r>
            <a:r>
              <a:rPr lang="en-US" altLang="en-US" dirty="0"/>
              <a:t> </a:t>
            </a:r>
            <a:r>
              <a:rPr lang="en-US" altLang="en-US" dirty="0" err="1"/>
              <a:t>elektron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E.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dirty="0" err="1"/>
              <a:t>melintang</a:t>
            </a:r>
            <a:r>
              <a:rPr lang="en-US" altLang="en-US" dirty="0"/>
              <a:t> </a:t>
            </a:r>
            <a:r>
              <a:rPr lang="en-US" altLang="en-US" dirty="0" err="1"/>
              <a:t>mikrotubul</a:t>
            </a:r>
            <a:r>
              <a:rPr lang="en-US" altLang="en-US" dirty="0"/>
              <a:t> </a:t>
            </a:r>
            <a:r>
              <a:rPr lang="en-US" altLang="en-US" dirty="0" err="1"/>
              <a:t>dgn</a:t>
            </a:r>
            <a:r>
              <a:rPr lang="en-US" altLang="en-US" dirty="0"/>
              <a:t> </a:t>
            </a:r>
            <a:r>
              <a:rPr lang="en-US" altLang="en-US" dirty="0" err="1"/>
              <a:t>mikroskp</a:t>
            </a:r>
            <a:r>
              <a:rPr lang="en-US" altLang="en-US" dirty="0"/>
              <a:t> </a:t>
            </a:r>
            <a:r>
              <a:rPr lang="en-US" altLang="en-US" dirty="0" err="1"/>
              <a:t>elektron</a:t>
            </a:r>
            <a:endParaRPr lang="en-US" altLang="en-US" dirty="0"/>
          </a:p>
          <a:p>
            <a:r>
              <a:rPr lang="en-US" altLang="en-US" dirty="0"/>
              <a:t> </a:t>
            </a:r>
            <a:endParaRPr lang="el-GR" altLang="en-US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90800" y="4953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362200" y="5410200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 dirty="0"/>
              <a:t>Plus end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l-GR" altLang="en-US" dirty="0"/>
              <a:t>β</a:t>
            </a:r>
            <a:r>
              <a:rPr lang="en-US" altLang="en-US" dirty="0"/>
              <a:t>-tubulin</a:t>
            </a:r>
            <a:r>
              <a:rPr lang="en-US" altLang="en-US" sz="1800" dirty="0"/>
              <a:t> </a:t>
            </a:r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i="1" dirty="0">
                <a:sym typeface="Wingdings" panose="05000000000000000000" pitchFamily="2" charset="2"/>
              </a:rPr>
              <a:t>Minus end</a:t>
            </a:r>
            <a:r>
              <a:rPr lang="en-US" altLang="en-US" dirty="0">
                <a:sym typeface="Wingdings" panose="05000000000000000000" pitchFamily="2" charset="2"/>
              </a:rPr>
              <a:t>  </a:t>
            </a:r>
            <a:r>
              <a:rPr lang="el-GR" altLang="en-US" dirty="0"/>
              <a:t>α</a:t>
            </a:r>
            <a:r>
              <a:rPr lang="en-US" altLang="en-US" dirty="0"/>
              <a:t>-tubulin </a:t>
            </a:r>
          </a:p>
        </p:txBody>
      </p:sp>
    </p:spTree>
    <p:extLst>
      <p:ext uri="{BB962C8B-B14F-4D97-AF65-F5344CB8AC3E}">
        <p14:creationId xmlns:p14="http://schemas.microsoft.com/office/powerpoint/2010/main" val="82341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61210" y="16002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Mikrotubul</a:t>
            </a:r>
            <a:r>
              <a:rPr lang="en-US" altLang="en-US" dirty="0"/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Ditemukan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eukaryota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mamalia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u="sng" dirty="0"/>
              <a:t>+</a:t>
            </a:r>
            <a:r>
              <a:rPr lang="en-US" altLang="en-US" dirty="0"/>
              <a:t> 6 isoform </a:t>
            </a:r>
            <a:r>
              <a:rPr lang="el-GR" altLang="en-US" dirty="0"/>
              <a:t>α</a:t>
            </a:r>
            <a:r>
              <a:rPr lang="en-US" altLang="en-US" dirty="0"/>
              <a:t>-tubulin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                           </a:t>
            </a:r>
            <a:r>
              <a:rPr lang="en-US" altLang="en-US" u="sng" dirty="0"/>
              <a:t>+</a:t>
            </a:r>
            <a:r>
              <a:rPr lang="en-US" altLang="en-US" dirty="0"/>
              <a:t> 6 isoform </a:t>
            </a:r>
            <a:r>
              <a:rPr lang="el-GR" altLang="en-US" dirty="0"/>
              <a:t>β</a:t>
            </a:r>
            <a:r>
              <a:rPr lang="en-US" altLang="en-US" dirty="0"/>
              <a:t>-tubulin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 </a:t>
            </a:r>
            <a:r>
              <a:rPr lang="en-US" altLang="en-US" dirty="0" err="1"/>
              <a:t>dari</a:t>
            </a:r>
            <a:r>
              <a:rPr lang="en-US" altLang="en-US" dirty="0"/>
              <a:t> gen yang </a:t>
            </a:r>
            <a:r>
              <a:rPr lang="en-US" altLang="en-US" dirty="0" err="1"/>
              <a:t>berbeda-beda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-</a:t>
            </a:r>
            <a:r>
              <a:rPr lang="en-US" altLang="en-US" dirty="0" err="1"/>
              <a:t>Masing-masing</a:t>
            </a:r>
            <a:r>
              <a:rPr lang="en-US" altLang="en-US" dirty="0"/>
              <a:t> isoform </a:t>
            </a:r>
            <a:r>
              <a:rPr lang="en-US" altLang="en-US" dirty="0" err="1"/>
              <a:t>memp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-</a:t>
            </a:r>
            <a:r>
              <a:rPr lang="en-US" altLang="en-US" dirty="0" err="1"/>
              <a:t>antara</a:t>
            </a:r>
            <a:r>
              <a:rPr lang="en-US" altLang="en-US" dirty="0"/>
              <a:t> yeast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, 75% </a:t>
            </a:r>
            <a:r>
              <a:rPr lang="en-US" altLang="en-US" dirty="0" err="1"/>
              <a:t>asam</a:t>
            </a:r>
            <a:r>
              <a:rPr lang="en-US" altLang="en-US" dirty="0"/>
              <a:t> amino </a:t>
            </a:r>
            <a:r>
              <a:rPr lang="en-US" altLang="en-US" dirty="0" err="1"/>
              <a:t>identik</a:t>
            </a:r>
            <a:endParaRPr lang="el-GR" altLang="en-US" u="sng" dirty="0"/>
          </a:p>
        </p:txBody>
      </p:sp>
    </p:spTree>
    <p:extLst>
      <p:ext uri="{BB962C8B-B14F-4D97-AF65-F5344CB8AC3E}">
        <p14:creationId xmlns:p14="http://schemas.microsoft.com/office/powerpoint/2010/main" val="420219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1672591"/>
            <a:ext cx="8458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Microtubule-specific drug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-Colchicine, </a:t>
            </a:r>
            <a:r>
              <a:rPr lang="en-US" sz="2400" dirty="0" err="1">
                <a:latin typeface="Tahoma" charset="0"/>
                <a:ea typeface="ＭＳ Ｐゴシック" charset="0"/>
              </a:rPr>
              <a:t>colcemid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subunit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mencegah</a:t>
            </a:r>
            <a:r>
              <a:rPr lang="en-US" sz="2400" dirty="0">
                <a:latin typeface="Tahoma" charset="0"/>
                <a:ea typeface="ＭＳ Ｐゴシック" charset="0"/>
              </a:rPr>
              <a:t>    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-Vinblastine, vincristine: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subunit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mencegah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Nocodazole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subunit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mencegah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Taxol: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&amp;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menstabilkan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mikrotubul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8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93470" y="1057276"/>
            <a:ext cx="579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 err="1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Sitoskeleton</a:t>
            </a:r>
            <a:endParaRPr lang="en-US" sz="7200" dirty="0">
              <a:solidFill>
                <a:schemeClr val="folHlink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4339" name="Picture 4" descr="figure 16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14" y="2257426"/>
            <a:ext cx="38877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7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42160" y="104394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Konstruksi filamen intermediat</a:t>
            </a:r>
          </a:p>
        </p:txBody>
      </p:sp>
      <p:pic>
        <p:nvPicPr>
          <p:cNvPr id="32770" name="Picture 6" descr="figure 16-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27590"/>
            <a:ext cx="6972300" cy="47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0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10740" y="1268731"/>
            <a:ext cx="7696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Keterangan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gambar</a:t>
            </a:r>
            <a:r>
              <a:rPr lang="en-US" sz="2400" dirty="0">
                <a:latin typeface="Tahoma" charset="0"/>
                <a:ea typeface="ＭＳ Ｐゴシック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A. Monomer/subunit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intermediat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 yang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    </a:t>
            </a:r>
            <a:r>
              <a:rPr lang="en-US" sz="2400" dirty="0" err="1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memanjang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 fibrous.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B. Monomer </a:t>
            </a:r>
            <a:r>
              <a:rPr lang="en-US" sz="2400" dirty="0" err="1">
                <a:latin typeface="Tahoma" charset="0"/>
                <a:ea typeface="ＭＳ Ｐゴシック" charset="0"/>
              </a:rPr>
              <a:t>identik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 dimer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C. 2 dimer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bergabung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antiparalel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 tetramer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D. 2 tetramer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bergabung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E. 8 tetramer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bergabung</a:t>
            </a:r>
            <a:r>
              <a:rPr lang="en-US" sz="2400" dirty="0">
                <a:latin typeface="Tahoma" charset="0"/>
                <a:ea typeface="ＭＳ Ｐゴシック" charset="0"/>
              </a:rPr>
              <a:t> sec helix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    </a:t>
            </a:r>
            <a:r>
              <a:rPr lang="en-US" sz="2400" dirty="0" err="1">
                <a:latin typeface="Tahoma" charset="0"/>
                <a:ea typeface="ＭＳ Ｐゴシック" charset="0"/>
              </a:rPr>
              <a:t>intermediat</a:t>
            </a:r>
            <a:r>
              <a:rPr lang="en-US" sz="2400" dirty="0">
                <a:latin typeface="Tahoma" charset="0"/>
                <a:ea typeface="ＭＳ Ｐゴシック" charset="0"/>
              </a:rPr>
              <a:t>, yang </a:t>
            </a:r>
            <a:r>
              <a:rPr lang="en-US" sz="2400" dirty="0" err="1">
                <a:latin typeface="Tahoma" charset="0"/>
                <a:ea typeface="ＭＳ Ｐゴシック" charset="0"/>
              </a:rPr>
              <a:t>dalam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potongan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melintang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tdd</a:t>
            </a:r>
            <a:r>
              <a:rPr lang="en-US" sz="2400" dirty="0">
                <a:latin typeface="Tahoma" charset="0"/>
                <a:ea typeface="ＭＳ Ｐゴシック" charset="0"/>
              </a:rPr>
              <a:t> 16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    dimer</a:t>
            </a:r>
          </a:p>
        </p:txBody>
      </p:sp>
    </p:spTree>
    <p:extLst>
      <p:ext uri="{BB962C8B-B14F-4D97-AF65-F5344CB8AC3E}">
        <p14:creationId xmlns:p14="http://schemas.microsoft.com/office/powerpoint/2010/main" val="384454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40230" y="748605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intermediat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Mekanisme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i="1" dirty="0">
                <a:latin typeface="Tahoma" charset="0"/>
                <a:ea typeface="ＭＳ Ｐゴシック" charset="0"/>
              </a:rPr>
              <a:t>assembling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i="1" dirty="0">
                <a:latin typeface="Tahoma" charset="0"/>
                <a:ea typeface="ＭＳ Ｐゴシック" charset="0"/>
              </a:rPr>
              <a:t>disassembling </a:t>
            </a:r>
            <a:r>
              <a:rPr lang="en-US" sz="2400" dirty="0" err="1">
                <a:latin typeface="Tahoma" charset="0"/>
                <a:ea typeface="ＭＳ Ｐゴシック" charset="0"/>
              </a:rPr>
              <a:t>tidak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jelas</a:t>
            </a:r>
            <a:r>
              <a:rPr lang="en-US" sz="2400" dirty="0">
                <a:latin typeface="Tahoma" charset="0"/>
                <a:ea typeface="ＭＳ Ｐゴシック" charset="0"/>
              </a:rPr>
              <a:t>; </a:t>
            </a:r>
            <a:r>
              <a:rPr lang="en-US" sz="2400" dirty="0" err="1">
                <a:latin typeface="Tahoma" charset="0"/>
                <a:ea typeface="ＭＳ Ｐゴシック" charset="0"/>
              </a:rPr>
              <a:t>mungkin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fosforilasi</a:t>
            </a:r>
            <a:r>
              <a:rPr lang="en-US" sz="2400" dirty="0">
                <a:latin typeface="Tahoma" charset="0"/>
                <a:ea typeface="ＭＳ Ｐゴシック" charset="0"/>
              </a:rPr>
              <a:t> protein 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penyebab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i="1" dirty="0" err="1">
                <a:latin typeface="Tahoma" charset="0"/>
                <a:ea typeface="ＭＳ Ｐゴシック" charset="0"/>
                <a:sym typeface="Wingdings" charset="0"/>
              </a:rPr>
              <a:t>disassambling</a:t>
            </a:r>
            <a:endParaRPr lang="en-US" sz="2400" i="1" dirty="0">
              <a:latin typeface="Tahoma" charset="0"/>
              <a:ea typeface="ＭＳ Ｐゴシック" charset="0"/>
            </a:endParaRPr>
          </a:p>
        </p:txBody>
      </p:sp>
      <p:pic>
        <p:nvPicPr>
          <p:cNvPr id="23557" name="Picture 5" descr="table 16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6" y="2133600"/>
            <a:ext cx="853122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3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25400"/>
            <a:ext cx="9144000" cy="67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2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57400" y="956965"/>
            <a:ext cx="8001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Protein motor(</a:t>
            </a:r>
            <a:r>
              <a:rPr lang="en-US" sz="2800" i="1" dirty="0">
                <a:latin typeface="Tahoma" charset="0"/>
                <a:ea typeface="ＭＳ Ｐゴシック" charset="0"/>
              </a:rPr>
              <a:t>Molecular motor</a:t>
            </a:r>
            <a:r>
              <a:rPr lang="en-US" sz="2800" dirty="0">
                <a:latin typeface="Tahoma" charset="0"/>
                <a:ea typeface="ＭＳ Ｐゴシック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= </a:t>
            </a:r>
            <a:r>
              <a:rPr lang="en-US" sz="2400" i="1" dirty="0">
                <a:latin typeface="Tahoma" charset="0"/>
                <a:ea typeface="ＭＳ Ｐゴシック" charset="0"/>
              </a:rPr>
              <a:t>cytoskeleton-associate protein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yang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terpolarisasi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Menggunakan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energi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hasil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hidrolisis</a:t>
            </a:r>
            <a:r>
              <a:rPr lang="en-US" sz="2400" dirty="0">
                <a:latin typeface="Tahoma" charset="0"/>
                <a:ea typeface="ＭＳ Ｐゴシック" charset="0"/>
              </a:rPr>
              <a:t> ATP </a:t>
            </a:r>
            <a:r>
              <a:rPr lang="en-US" sz="2400" dirty="0" err="1">
                <a:latin typeface="Tahoma" charset="0"/>
                <a:ea typeface="ＭＳ Ｐゴシック" charset="0"/>
              </a:rPr>
              <a:t>untuk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pergerakan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7400" y="3441680"/>
            <a:ext cx="8305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Jadi</a:t>
            </a:r>
            <a:r>
              <a:rPr lang="en-US" sz="2400" dirty="0">
                <a:latin typeface="Tahoma" charset="0"/>
                <a:ea typeface="ＭＳ Ｐゴシック" charset="0"/>
              </a:rPr>
              <a:t>: Protein motor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sitoskleton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menyebabkan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sitoskeleton</a:t>
            </a:r>
            <a:r>
              <a:rPr lang="en-US" sz="2400" dirty="0">
                <a:latin typeface="Tahoma" charset="0"/>
                <a:ea typeface="ＭＳ Ｐゴシック" charset="0"/>
              </a:rPr>
              <a:t> sliding (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bergesekan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bergerak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bersama-sama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Kontraksi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otot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Pergerakan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pergetaran</a:t>
            </a:r>
            <a:r>
              <a:rPr lang="en-US" sz="2400" dirty="0">
                <a:latin typeface="Tahoma" charset="0"/>
                <a:ea typeface="ＭＳ Ｐゴシック" charset="0"/>
              </a:rPr>
              <a:t> cilia </a:t>
            </a:r>
            <a:r>
              <a:rPr lang="en-US" sz="2400" dirty="0" err="1">
                <a:latin typeface="Tahoma" charset="0"/>
                <a:ea typeface="ＭＳ Ｐゴシック" charset="0"/>
              </a:rPr>
              <a:t>atau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flagela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Pembelahan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78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8077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</a:rPr>
              <a:t>Ada 3 </a:t>
            </a:r>
            <a:r>
              <a:rPr lang="en-US" sz="2400" dirty="0" err="1">
                <a:latin typeface="Tahoma" charset="0"/>
              </a:rPr>
              <a:t>grup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cytoskeletal motor protein</a:t>
            </a:r>
            <a:r>
              <a:rPr lang="en-US" sz="2400" dirty="0">
                <a:latin typeface="Tahoma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rgbClr val="C00000"/>
                </a:solidFill>
                <a:latin typeface="Tahoma" charset="0"/>
              </a:rPr>
              <a:t>Miosin</a:t>
            </a: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: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menggerakkan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filamen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aktin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mikrofilamen</a:t>
            </a:r>
            <a:r>
              <a:rPr lang="en-US" sz="2400" dirty="0">
                <a:latin typeface="Tahoma" charset="0"/>
              </a:rPr>
              <a:t>)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otot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utk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kontraksi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otot</a:t>
            </a:r>
            <a:endParaRPr lang="en-US" sz="24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Kinesin: </a:t>
            </a:r>
            <a:r>
              <a:rPr lang="en-US" sz="2400" dirty="0">
                <a:latin typeface="Tahoma" charset="0"/>
              </a:rPr>
              <a:t>protein motor </a:t>
            </a:r>
            <a:r>
              <a:rPr lang="en-US" sz="2400" dirty="0" err="1">
                <a:latin typeface="Tahoma" charset="0"/>
              </a:rPr>
              <a:t>yg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bergerak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sepanjang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mikrotubul</a:t>
            </a:r>
            <a:r>
              <a:rPr lang="en-US" sz="2400" dirty="0">
                <a:latin typeface="Tahoma" charset="0"/>
              </a:rPr>
              <a:t>; </a:t>
            </a:r>
            <a:r>
              <a:rPr lang="en-US" sz="2400" dirty="0" err="1">
                <a:latin typeface="Tahoma" charset="0"/>
              </a:rPr>
              <a:t>berperan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dlm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separasi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kromosom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pembelahan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endParaRPr lang="en-US" sz="24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rgbClr val="C00000"/>
                </a:solidFill>
                <a:latin typeface="Tahoma" charset="0"/>
              </a:rPr>
              <a:t>Dinein</a:t>
            </a: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: </a:t>
            </a:r>
            <a:r>
              <a:rPr lang="en-US" sz="2400" dirty="0">
                <a:latin typeface="Tahoma" charset="0"/>
              </a:rPr>
              <a:t>protein motor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mikrotubul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bgn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minus end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yg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berperan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dalam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vesicle trafficking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termasuk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penempatan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badan</a:t>
            </a:r>
            <a:r>
              <a:rPr lang="en-US" sz="2400" dirty="0">
                <a:latin typeface="Tahoma" charset="0"/>
              </a:rPr>
              <a:t> Golgi di </a:t>
            </a:r>
            <a:r>
              <a:rPr lang="en-US" sz="2400" dirty="0" err="1">
                <a:latin typeface="Tahoma" charset="0"/>
              </a:rPr>
              <a:t>tengah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r>
              <a:rPr lang="en-US" sz="2400" dirty="0">
                <a:latin typeface="Tahoma" charset="0"/>
              </a:rPr>
              <a:t>, juga </a:t>
            </a:r>
            <a:r>
              <a:rPr lang="en-US" sz="2400" dirty="0" err="1">
                <a:latin typeface="Tahoma" charset="0"/>
              </a:rPr>
              <a:t>dlm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pergerakan</a:t>
            </a:r>
            <a:r>
              <a:rPr lang="en-US" sz="2400" dirty="0">
                <a:latin typeface="Tahoma" charset="0"/>
              </a:rPr>
              <a:t> cilia/</a:t>
            </a:r>
            <a:r>
              <a:rPr lang="en-US" sz="2400" dirty="0" err="1">
                <a:latin typeface="Tahoma" charset="0"/>
              </a:rPr>
              <a:t>flagela</a:t>
            </a: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7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1200" y="754381"/>
            <a:ext cx="6858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Miosin</a:t>
            </a: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 </a:t>
            </a:r>
          </a:p>
        </p:txBody>
      </p:sp>
      <p:pic>
        <p:nvPicPr>
          <p:cNvPr id="6" name="Picture 2" descr="figure 16-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331914"/>
            <a:ext cx="79248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1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6400" y="3733801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Disusun oleh (setelah dimerisasi):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/>
              <a:t>2 rantai berat (heavy chain) </a:t>
            </a:r>
            <a:r>
              <a:rPr lang="en-US" altLang="en-US">
                <a:sym typeface="Wingdings" panose="05000000000000000000" pitchFamily="2" charset="2"/>
              </a:rPr>
              <a:t> hijau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sym typeface="Wingdings" panose="05000000000000000000" pitchFamily="2" charset="2"/>
              </a:rPr>
              <a:t>4 rantai ringan (light chain)  biru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Lucida Grande" charset="0"/>
                <a:sym typeface="Wingdings" panose="05000000000000000000" pitchFamily="2" charset="2"/>
              </a:rPr>
              <a:t>2 α</a:t>
            </a:r>
            <a:r>
              <a:rPr lang="en-US" altLang="en-US">
                <a:sym typeface="Wingdings" panose="05000000000000000000" pitchFamily="2" charset="2"/>
              </a:rPr>
              <a:t>-helix yang berpilin (coiled-coil) ekor</a:t>
            </a:r>
          </a:p>
        </p:txBody>
      </p:sp>
      <p:pic>
        <p:nvPicPr>
          <p:cNvPr id="3" name="Picture 2" descr="figure 16-54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79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 descr="figure 16-54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45"/>
          <a:stretch/>
        </p:blipFill>
        <p:spPr bwMode="auto">
          <a:xfrm>
            <a:off x="8364539" y="3886200"/>
            <a:ext cx="20970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914399"/>
            <a:ext cx="6858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Miosin</a:t>
            </a: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11609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6-61 part 1 of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560"/>
          <a:stretch/>
        </p:blipFill>
        <p:spPr bwMode="auto">
          <a:xfrm>
            <a:off x="5715000" y="295276"/>
            <a:ext cx="46482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811530" y="1831866"/>
            <a:ext cx="490347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ym typeface="Wingdings" panose="05000000000000000000" pitchFamily="2" charset="2"/>
              </a:rPr>
              <a:t>Tiap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i="1" dirty="0">
                <a:sym typeface="Wingdings" panose="05000000000000000000" pitchFamily="2" charset="2"/>
              </a:rPr>
              <a:t>myosin head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mengikat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menghidrolisis</a:t>
            </a:r>
            <a:r>
              <a:rPr lang="en-US" altLang="en-US" sz="2800" dirty="0">
                <a:sym typeface="Wingdings" panose="05000000000000000000" pitchFamily="2" charset="2"/>
              </a:rPr>
              <a:t> ATP, </a:t>
            </a:r>
            <a:r>
              <a:rPr lang="en-US" altLang="en-US" sz="2800" dirty="0" err="1">
                <a:sym typeface="Wingdings" panose="05000000000000000000" pitchFamily="2" charset="2"/>
              </a:rPr>
              <a:t>selanjutnya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energi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yg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dihasilkan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digunakan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utk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bergerak</a:t>
            </a:r>
            <a:r>
              <a:rPr lang="en-US" altLang="en-US" sz="2800" dirty="0">
                <a:sym typeface="Wingdings" panose="05000000000000000000" pitchFamily="2" charset="2"/>
              </a:rPr>
              <a:t> di </a:t>
            </a:r>
            <a:r>
              <a:rPr lang="en-US" altLang="en-US" sz="2800" dirty="0" err="1">
                <a:sym typeface="Wingdings" panose="05000000000000000000" pitchFamily="2" charset="2"/>
              </a:rPr>
              <a:t>sepanjang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filamen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aktin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ke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arah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i="1" dirty="0">
                <a:sym typeface="Wingdings" panose="05000000000000000000" pitchFamily="2" charset="2"/>
              </a:rPr>
              <a:t>plus end</a:t>
            </a:r>
          </a:p>
        </p:txBody>
      </p:sp>
    </p:spTree>
    <p:extLst>
      <p:ext uri="{BB962C8B-B14F-4D97-AF65-F5344CB8AC3E}">
        <p14:creationId xmlns:p14="http://schemas.microsoft.com/office/powerpoint/2010/main" val="314334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8680" y="834390"/>
            <a:ext cx="10858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Kinesin</a:t>
            </a:r>
            <a:endParaRPr lang="en-US" sz="24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Strukturnya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mirip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dengan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miosin</a:t>
            </a:r>
            <a:r>
              <a:rPr lang="en-US" sz="2400" dirty="0">
                <a:latin typeface="Tahoma" charset="0"/>
                <a:ea typeface="ＭＳ Ｐゴシック" charset="0"/>
              </a:rPr>
              <a:t> II,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bergerak</a:t>
            </a:r>
            <a:r>
              <a:rPr lang="en-US" sz="2400" dirty="0">
                <a:latin typeface="Tahoma" charset="0"/>
                <a:ea typeface="ＭＳ Ｐゴシック" charset="0"/>
              </a:rPr>
              <a:t> di </a:t>
            </a:r>
            <a:r>
              <a:rPr lang="en-US" sz="2400" dirty="0" err="1">
                <a:latin typeface="Tahoma" charset="0"/>
                <a:ea typeface="ＭＳ Ｐゴシック" charset="0"/>
              </a:rPr>
              <a:t>sepanjang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mikrotubul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Mempunyai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i="1" dirty="0">
                <a:latin typeface="Tahoma" charset="0"/>
                <a:ea typeface="ＭＳ Ｐゴシック" charset="0"/>
              </a:rPr>
              <a:t>binding site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untuk</a:t>
            </a:r>
            <a:r>
              <a:rPr lang="en-US" sz="2400" dirty="0">
                <a:latin typeface="Tahoma" charset="0"/>
                <a:ea typeface="ＭＳ Ｐゴシック" charset="0"/>
              </a:rPr>
              <a:t> membrane-enclosed </a:t>
            </a:r>
            <a:r>
              <a:rPr lang="en-US" sz="2400" dirty="0" err="1">
                <a:latin typeface="Tahoma" charset="0"/>
                <a:ea typeface="ＭＳ Ｐゴシック" charset="0"/>
              </a:rPr>
              <a:t>organel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ekornya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  <a:sym typeface="Wingdings"/>
              </a:rPr>
              <a:t> </a:t>
            </a:r>
            <a:r>
              <a:rPr lang="en-US" sz="2400" dirty="0" err="1">
                <a:latin typeface="Tahoma" charset="0"/>
                <a:ea typeface="ＭＳ Ｐゴシック" charset="0"/>
                <a:sym typeface="Wingdings"/>
              </a:rPr>
              <a:t>menempatkan</a:t>
            </a:r>
            <a:r>
              <a:rPr lang="en-US" sz="2400" dirty="0">
                <a:latin typeface="Tahoma" charset="0"/>
                <a:ea typeface="ＭＳ Ｐゴシック" charset="0"/>
                <a:sym typeface="Wingdings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/>
              </a:rPr>
              <a:t>posisi</a:t>
            </a:r>
            <a:r>
              <a:rPr lang="en-US" sz="2400" dirty="0">
                <a:latin typeface="Tahoma" charset="0"/>
                <a:ea typeface="ＭＳ Ｐゴシック" charset="0"/>
                <a:sym typeface="Wingdings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/>
              </a:rPr>
              <a:t>organel</a:t>
            </a:r>
            <a:r>
              <a:rPr lang="en-US" sz="2400" dirty="0">
                <a:latin typeface="Tahoma" charset="0"/>
                <a:ea typeface="ＭＳ Ｐゴシック" charset="0"/>
                <a:sym typeface="Wingdings"/>
              </a:rPr>
              <a:t> di </a:t>
            </a:r>
            <a:r>
              <a:rPr lang="en-US" sz="2400" dirty="0" err="1">
                <a:latin typeface="Tahoma" charset="0"/>
                <a:ea typeface="ＭＳ Ｐゴシック" charset="0"/>
                <a:sym typeface="Wingdings"/>
              </a:rPr>
              <a:t>dalam</a:t>
            </a:r>
            <a:r>
              <a:rPr lang="en-US" sz="2400" dirty="0">
                <a:latin typeface="Tahoma" charset="0"/>
                <a:ea typeface="ＭＳ Ｐゴシック" charset="0"/>
                <a:sym typeface="Wingdings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/>
              </a:rPr>
              <a:t>sel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Berperan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pemisahan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kromosom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ketika</a:t>
            </a:r>
            <a:r>
              <a:rPr lang="en-US" sz="2400" dirty="0">
                <a:latin typeface="Tahoma" charset="0"/>
                <a:ea typeface="ＭＳ Ｐゴシック" charset="0"/>
              </a:rPr>
              <a:t> mitosis </a:t>
            </a:r>
            <a:r>
              <a:rPr lang="en-US" sz="2400" dirty="0" err="1">
                <a:latin typeface="Tahoma" charset="0"/>
                <a:ea typeface="ＭＳ Ｐゴシック" charset="0"/>
              </a:rPr>
              <a:t>bekerja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sama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dengan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benang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spindel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mikrotubul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</p:txBody>
      </p:sp>
      <p:pic>
        <p:nvPicPr>
          <p:cNvPr id="4" name="Picture 2" descr="figure 16-58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15"/>
          <a:stretch/>
        </p:blipFill>
        <p:spPr bwMode="auto">
          <a:xfrm>
            <a:off x="3964940" y="3455036"/>
            <a:ext cx="50800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4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963612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chemeClr val="folHlink"/>
                </a:solidFill>
                <a:latin typeface="Tahoma" charset="0"/>
                <a:ea typeface="ＭＳ Ｐゴシック" charset="0"/>
              </a:rPr>
              <a:t>Sitoskeleton</a:t>
            </a:r>
            <a:endParaRPr lang="en-US" sz="4000" dirty="0">
              <a:solidFill>
                <a:schemeClr val="folHlink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94560" y="1665287"/>
            <a:ext cx="7315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ea typeface="ＭＳ Ｐゴシック" charset="0"/>
              </a:rPr>
              <a:t>Sistem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filamen</a:t>
            </a:r>
            <a:r>
              <a:rPr lang="en-US" sz="2400" dirty="0">
                <a:ea typeface="ＭＳ Ｐゴシック" charset="0"/>
              </a:rPr>
              <a:t> yang </a:t>
            </a:r>
            <a:r>
              <a:rPr lang="en-US" sz="2400" dirty="0" err="1">
                <a:ea typeface="ＭＳ Ｐゴシック" charset="0"/>
              </a:rPr>
              <a:t>terdapat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dalam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sel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sehingga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sel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a typeface="ＭＳ Ｐゴシック" charset="0"/>
              </a:rPr>
              <a:t>- </a:t>
            </a:r>
            <a:r>
              <a:rPr lang="en-US" sz="2400" dirty="0" err="1">
                <a:ea typeface="ＭＳ Ｐゴシック" charset="0"/>
              </a:rPr>
              <a:t>mempunyai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bentuk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dan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dapat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merubah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bentuk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dapat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bergerak</a:t>
            </a:r>
            <a:endParaRPr lang="en-US" sz="2400" dirty="0"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mengatur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komponen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internalnya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utk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tumbuh</a:t>
            </a:r>
            <a:r>
              <a:rPr lang="en-US" sz="2400" dirty="0">
                <a:ea typeface="ＭＳ Ｐゴシック" charset="0"/>
              </a:rPr>
              <a:t>,   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membelah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merespon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lingkungan</a:t>
            </a:r>
            <a:r>
              <a:rPr lang="en-US" sz="2400" dirty="0">
                <a:ea typeface="ＭＳ Ｐゴシック" charset="0"/>
              </a:rPr>
              <a:t> yang </a:t>
            </a:r>
            <a:r>
              <a:rPr lang="en-US" sz="2400" dirty="0" err="1">
                <a:ea typeface="ＭＳ Ｐゴシック" charset="0"/>
              </a:rPr>
              <a:t>berubah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4343400"/>
            <a:ext cx="8153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ea typeface="ＭＳ Ｐゴシック" charset="0"/>
              </a:rPr>
              <a:t>Misalnya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Mendorong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kromosom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ke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bagian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tertentu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saat</a:t>
            </a:r>
            <a:r>
              <a:rPr lang="en-US" sz="2400" dirty="0">
                <a:ea typeface="ＭＳ Ｐゴシック" charset="0"/>
              </a:rPr>
              <a:t> mitosis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Kontraksi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</a:rPr>
              <a:t>otot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83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55470" y="1516381"/>
            <a:ext cx="8382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FF00"/>
                </a:solidFill>
              </a:rPr>
              <a:t>Dinein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/>
              <a:t>Protein motor </a:t>
            </a:r>
            <a:r>
              <a:rPr lang="en-US" altLang="en-US" dirty="0" err="1"/>
              <a:t>terbanyak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tercepat</a:t>
            </a:r>
            <a:r>
              <a:rPr lang="en-US" altLang="en-US" dirty="0"/>
              <a:t>,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mengerakkan</a:t>
            </a:r>
            <a:r>
              <a:rPr lang="en-US" altLang="en-US" dirty="0"/>
              <a:t> </a:t>
            </a:r>
            <a:r>
              <a:rPr lang="en-US" altLang="en-US" dirty="0" err="1"/>
              <a:t>mikrotubul</a:t>
            </a:r>
            <a:r>
              <a:rPr lang="en-US" altLang="en-US" dirty="0"/>
              <a:t> 14 um/</a:t>
            </a:r>
            <a:r>
              <a:rPr lang="en-US" altLang="en-US" dirty="0" err="1"/>
              <a:t>detik</a:t>
            </a:r>
            <a:r>
              <a:rPr lang="en-US" altLang="en-US" dirty="0"/>
              <a:t> (kinesin: 2 – 3 um/</a:t>
            </a:r>
            <a:r>
              <a:rPr lang="en-US" altLang="en-US" dirty="0" err="1"/>
              <a:t>detik</a:t>
            </a:r>
            <a:r>
              <a:rPr lang="en-US" altLang="en-US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Sitoplasmik</a:t>
            </a:r>
            <a:r>
              <a:rPr lang="en-US" altLang="en-US" dirty="0"/>
              <a:t> </a:t>
            </a:r>
            <a:r>
              <a:rPr lang="en-US" altLang="en-US" dirty="0" err="1"/>
              <a:t>dinein</a:t>
            </a:r>
            <a:r>
              <a:rPr lang="en-US" altLang="en-US" dirty="0"/>
              <a:t>: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sitoplasma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eukariota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Aksonemal</a:t>
            </a:r>
            <a:r>
              <a:rPr lang="en-US" altLang="en-US" dirty="0"/>
              <a:t> </a:t>
            </a:r>
            <a:r>
              <a:rPr lang="en-US" altLang="en-US" dirty="0" err="1"/>
              <a:t>dinein</a:t>
            </a:r>
            <a:r>
              <a:rPr lang="en-US" altLang="en-US" dirty="0"/>
              <a:t>: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silia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flagela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761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71550" y="1609408"/>
            <a:ext cx="1065276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ahoma" charset="0"/>
                <a:ea typeface="ＭＳ Ｐゴシック" charset="0"/>
              </a:rPr>
              <a:t>Flagela</a:t>
            </a:r>
            <a:r>
              <a:rPr lang="en-US" sz="2800" dirty="0"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latin typeface="Tahoma" charset="0"/>
                <a:ea typeface="ＭＳ Ｐゴシック" charset="0"/>
              </a:rPr>
              <a:t>dan</a:t>
            </a:r>
            <a:r>
              <a:rPr lang="en-US" sz="2800" dirty="0">
                <a:latin typeface="Tahoma" charset="0"/>
                <a:ea typeface="ＭＳ Ｐゴシック" charset="0"/>
              </a:rPr>
              <a:t> Cilia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Dibentuk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dari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mikrotubul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dinein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ahoma" charset="0"/>
                <a:ea typeface="ＭＳ Ｐゴシック" charset="0"/>
                <a:sym typeface="Wingdings" charset="0"/>
              </a:rPr>
              <a:t>aksonem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terdiri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dari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9 doublet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mikrotubul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disekeliling</a:t>
            </a:r>
            <a:endParaRPr lang="en-US" sz="2400" dirty="0">
              <a:latin typeface="Tahoma" charset="0"/>
              <a:ea typeface="ＭＳ Ｐゴシック" charset="0"/>
              <a:sym typeface="Wingdings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1 </a:t>
            </a:r>
            <a:r>
              <a:rPr lang="en-US" sz="2400" dirty="0" err="1">
                <a:latin typeface="Tahoma" charset="0"/>
                <a:ea typeface="ＭＳ Ｐゴシック" charset="0"/>
              </a:rPr>
              <a:t>pasang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mikrotubul</a:t>
            </a:r>
            <a:r>
              <a:rPr lang="en-US" sz="2400" dirty="0">
                <a:latin typeface="Tahoma" charset="0"/>
                <a:ea typeface="ＭＳ Ｐゴシック" charset="0"/>
              </a:rPr>
              <a:t>, di </a:t>
            </a:r>
            <a:r>
              <a:rPr lang="en-US" sz="2400" dirty="0" err="1">
                <a:latin typeface="Tahoma" charset="0"/>
                <a:ea typeface="ＭＳ Ｐゴシック" charset="0"/>
              </a:rPr>
              <a:t>pusat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sentral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Dinein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ada</a:t>
            </a:r>
            <a:r>
              <a:rPr lang="en-US" sz="2400" dirty="0">
                <a:latin typeface="Tahoma" charset="0"/>
                <a:ea typeface="ＭＳ Ｐゴシック" charset="0"/>
              </a:rPr>
              <a:t> 2 </a:t>
            </a:r>
            <a:r>
              <a:rPr lang="en-US" sz="2400" dirty="0" err="1">
                <a:latin typeface="Tahoma" charset="0"/>
                <a:ea typeface="ＭＳ Ｐゴシック" charset="0"/>
              </a:rPr>
              <a:t>macam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err="1">
                <a:latin typeface="Tahoma" charset="0"/>
                <a:ea typeface="ＭＳ Ｐゴシック" charset="0"/>
              </a:rPr>
              <a:t>bgn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luar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bgn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dalam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Protein-protein lain, </a:t>
            </a:r>
            <a:r>
              <a:rPr lang="en-US" sz="2400" dirty="0" err="1">
                <a:latin typeface="Tahoma" charset="0"/>
                <a:ea typeface="ＭＳ Ｐゴシック" charset="0"/>
              </a:rPr>
              <a:t>spt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neksin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6-81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712720"/>
            <a:ext cx="27305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 descr="figure 16-81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1" y="2682558"/>
            <a:ext cx="37623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044700" y="1154431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 err="1"/>
              <a:t>Pengaturan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mikrotubul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flagela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0790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2601" y="939069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Pergerakan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flagela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</a:rPr>
              <a:t> cilia, </a:t>
            </a:r>
            <a:r>
              <a:rPr lang="en-US" sz="2400" dirty="0" err="1">
                <a:latin typeface="Tahoma" charset="0"/>
                <a:ea typeface="ＭＳ Ｐゴシック" charset="0"/>
              </a:rPr>
              <a:t>disebabkan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oleh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lengkungan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yg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terbentuk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aksonem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4" name="Picture 2" descr="figure 16-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1924052"/>
            <a:ext cx="7277099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891540" y="5408614"/>
            <a:ext cx="9993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lphaUcPeriod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jembatan</a:t>
            </a:r>
            <a:r>
              <a:rPr lang="en-US" altLang="en-US" dirty="0"/>
              <a:t>/linkage </a:t>
            </a:r>
            <a:r>
              <a:rPr lang="en-US" altLang="en-US" dirty="0" err="1"/>
              <a:t>antara</a:t>
            </a:r>
            <a:r>
              <a:rPr lang="en-US" altLang="en-US" dirty="0"/>
              <a:t> 2 </a:t>
            </a:r>
            <a:r>
              <a:rPr lang="en-US" altLang="en-US" dirty="0" err="1"/>
              <a:t>mikrotubul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gerakan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sliding</a:t>
            </a:r>
          </a:p>
          <a:p>
            <a:pPr>
              <a:buFontTx/>
              <a:buAutoNum type="alphaUcPeriod"/>
            </a:pPr>
            <a:r>
              <a:rPr lang="en-US" altLang="en-US" dirty="0" err="1">
                <a:sym typeface="Wingdings" panose="05000000000000000000" pitchFamily="2" charset="2"/>
              </a:rPr>
              <a:t>Jembatan</a:t>
            </a:r>
            <a:r>
              <a:rPr lang="en-US" altLang="en-US" dirty="0">
                <a:sym typeface="Wingdings" panose="05000000000000000000" pitchFamily="2" charset="2"/>
              </a:rPr>
              <a:t>/linkage </a:t>
            </a:r>
            <a:r>
              <a:rPr lang="en-US" altLang="en-US" dirty="0" err="1">
                <a:sym typeface="Wingdings" panose="05000000000000000000" pitchFamily="2" charset="2"/>
              </a:rPr>
              <a:t>antara</a:t>
            </a:r>
            <a:r>
              <a:rPr lang="en-US" altLang="en-US" dirty="0">
                <a:sym typeface="Wingdings" panose="05000000000000000000" pitchFamily="2" charset="2"/>
              </a:rPr>
              <a:t> 2 </a:t>
            </a:r>
            <a:r>
              <a:rPr lang="en-US" altLang="en-US" dirty="0" err="1">
                <a:sym typeface="Wingdings" panose="05000000000000000000" pitchFamily="2" charset="2"/>
              </a:rPr>
              <a:t>mikrotubul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utuh</a:t>
            </a:r>
            <a:r>
              <a:rPr lang="en-US" altLang="en-US" dirty="0"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ym typeface="Wingdings" panose="05000000000000000000" pitchFamily="2" charset="2"/>
              </a:rPr>
              <a:t>gerakan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i="1" dirty="0">
                <a:solidFill>
                  <a:srgbClr val="FFFF00"/>
                </a:solidFill>
                <a:sym typeface="Wingdings" panose="05000000000000000000" pitchFamily="2" charset="2"/>
              </a:rPr>
              <a:t>bending</a:t>
            </a:r>
            <a:endParaRPr lang="en-US" alt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04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58" y="2315693"/>
            <a:ext cx="5624286" cy="303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643" y="1364974"/>
            <a:ext cx="25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Listeria </a:t>
            </a:r>
            <a:r>
              <a:rPr lang="en-US" dirty="0" err="1"/>
              <a:t>monocytogenesis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8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37360" y="1504950"/>
            <a:ext cx="8305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latin typeface="Tahoma" charset="0"/>
                <a:ea typeface="ＭＳ Ｐゴシック" charset="0"/>
              </a:rPr>
              <a:t>Contoh</a:t>
            </a:r>
            <a:r>
              <a:rPr lang="en-US" sz="2800" dirty="0"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latin typeface="Tahoma" charset="0"/>
                <a:ea typeface="ＭＳ Ｐゴシック" charset="0"/>
              </a:rPr>
              <a:t>Interaksi</a:t>
            </a:r>
            <a:r>
              <a:rPr lang="en-US" sz="2800" dirty="0"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latin typeface="Tahoma" charset="0"/>
                <a:ea typeface="ＭＳ Ｐゴシック" charset="0"/>
              </a:rPr>
              <a:t>antara</a:t>
            </a:r>
            <a:r>
              <a:rPr lang="en-US" sz="2800" dirty="0"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800" dirty="0"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latin typeface="Tahoma" charset="0"/>
                <a:ea typeface="ＭＳ Ｐゴシック" charset="0"/>
              </a:rPr>
              <a:t>dan</a:t>
            </a:r>
            <a:r>
              <a:rPr lang="en-US" sz="2800" dirty="0">
                <a:latin typeface="Tahoma" charset="0"/>
                <a:ea typeface="ＭＳ Ｐゴシック" charset="0"/>
              </a:rPr>
              <a:t> protein motor: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Kontraksi</a:t>
            </a: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otot</a:t>
            </a:r>
            <a:endParaRPr lang="en-US" sz="28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</a:rPr>
              <a:t> vertebrata </a:t>
            </a:r>
            <a:r>
              <a:rPr lang="en-US" sz="2400" dirty="0" err="1">
                <a:latin typeface="Tahoma" charset="0"/>
                <a:ea typeface="ＭＳ Ｐゴシック" charset="0"/>
              </a:rPr>
              <a:t>digunakan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utk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berlari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berjalan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berenang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atau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terbang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 typeface="Wingdings" charset="0"/>
              <a:buChar char="à"/>
              <a:defRPr/>
            </a:pP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Tergantung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pengikatan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ATP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dan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pergerakkan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miosin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  <a:sym typeface="Wingdings" charset="0"/>
              </a:rPr>
              <a:t>mikrofilamen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481584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kontraktil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sel</a:t>
            </a:r>
            <a:r>
              <a:rPr lang="en-US" altLang="en-US" dirty="0"/>
              <a:t> </a:t>
            </a:r>
            <a:r>
              <a:rPr lang="en-US" altLang="en-US" dirty="0" err="1"/>
              <a:t>otot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b="1" i="1" dirty="0" err="1">
                <a:sym typeface="Wingdings" panose="05000000000000000000" pitchFamily="2" charset="2"/>
              </a:rPr>
              <a:t>miofibril</a:t>
            </a:r>
            <a:r>
              <a:rPr lang="en-US" altLang="en-US" b="1" i="1" dirty="0"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sym typeface="Wingdings" panose="05000000000000000000" pitchFamily="2" charset="2"/>
              </a:rPr>
              <a:t>yaitu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struktur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silindris</a:t>
            </a:r>
            <a:r>
              <a:rPr lang="en-US" altLang="en-US" dirty="0">
                <a:sym typeface="Wingdings" panose="05000000000000000000" pitchFamily="2" charset="2"/>
              </a:rPr>
              <a:t>, diameter 1 – 2 um; </a:t>
            </a:r>
            <a:r>
              <a:rPr lang="en-US" altLang="en-US" dirty="0" err="1">
                <a:sym typeface="Wingdings" panose="05000000000000000000" pitchFamily="2" charset="2"/>
              </a:rPr>
              <a:t>terdiri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dari</a:t>
            </a:r>
            <a:r>
              <a:rPr lang="en-US" altLang="en-US" dirty="0">
                <a:sym typeface="Wingdings" panose="05000000000000000000" pitchFamily="2" charset="2"/>
              </a:rPr>
              <a:t> unit-unit </a:t>
            </a:r>
            <a:r>
              <a:rPr lang="en-US" altLang="en-US" dirty="0" err="1">
                <a:sym typeface="Wingdings" panose="05000000000000000000" pitchFamily="2" charset="2"/>
              </a:rPr>
              <a:t>kontraktil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dsbt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ym typeface="Wingdings" panose="05000000000000000000" pitchFamily="2" charset="2"/>
              </a:rPr>
              <a:t>sarkomer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689066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317501"/>
            <a:ext cx="8531225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68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114800" y="838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Tahoma" charset="0"/>
                <a:ea typeface="ＭＳ Ｐゴシック" charset="0"/>
              </a:rPr>
              <a:t>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534400" y="838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Tahoma" charset="0"/>
                <a:ea typeface="ＭＳ Ｐゴシック" charset="0"/>
              </a:rPr>
              <a:t>B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610600" y="3671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Tahoma" charset="0"/>
                <a:ea typeface="ＭＳ Ｐゴシック" charset="0"/>
              </a:rPr>
              <a:t>C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477000" y="762001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</a:rPr>
              <a:t>Gambaran</a:t>
            </a:r>
            <a:r>
              <a:rPr lang="en-US" sz="2400" dirty="0">
                <a:latin typeface="Tahoma" charset="0"/>
              </a:rPr>
              <a:t> detail </a:t>
            </a:r>
            <a:r>
              <a:rPr lang="en-US" sz="2400" dirty="0" err="1">
                <a:latin typeface="Tahoma" charset="0"/>
              </a:rPr>
              <a:t>sarkomer</a:t>
            </a:r>
            <a:endParaRPr lang="en-US" sz="2400" dirty="0">
              <a:latin typeface="Tahom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382000" y="44402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Tahoma" charset="0"/>
                <a:ea typeface="ＭＳ Ｐゴシック" charset="0"/>
              </a:rPr>
              <a:t>C</a:t>
            </a:r>
          </a:p>
        </p:txBody>
      </p:sp>
      <p:pic>
        <p:nvPicPr>
          <p:cNvPr id="9" name="Picture 2" descr="figure 16-74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381000"/>
            <a:ext cx="43148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2" descr="figure 16-74c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114"/>
          <a:stretch/>
        </p:blipFill>
        <p:spPr bwMode="auto">
          <a:xfrm>
            <a:off x="6172200" y="3810000"/>
            <a:ext cx="44958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0" name="Rectangle 1"/>
          <p:cNvSpPr>
            <a:spLocks noChangeArrowheads="1"/>
          </p:cNvSpPr>
          <p:nvPr/>
        </p:nvSpPr>
        <p:spPr bwMode="auto">
          <a:xfrm>
            <a:off x="2770188" y="4572000"/>
            <a:ext cx="4011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Diagram skematik  sarkomer</a:t>
            </a:r>
          </a:p>
        </p:txBody>
      </p:sp>
    </p:spTree>
    <p:extLst>
      <p:ext uri="{BB962C8B-B14F-4D97-AF65-F5344CB8AC3E}">
        <p14:creationId xmlns:p14="http://schemas.microsoft.com/office/powerpoint/2010/main" val="1441898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figure 16-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14" y="731838"/>
            <a:ext cx="853598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gure 16-55ab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72"/>
          <a:stretch/>
        </p:blipFill>
        <p:spPr bwMode="auto">
          <a:xfrm>
            <a:off x="1752600" y="4564064"/>
            <a:ext cx="55626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Donut 5"/>
          <p:cNvSpPr>
            <a:spLocks/>
          </p:cNvSpPr>
          <p:nvPr/>
        </p:nvSpPr>
        <p:spPr bwMode="auto">
          <a:xfrm>
            <a:off x="4114800" y="457200"/>
            <a:ext cx="3886200" cy="3352800"/>
          </a:xfrm>
          <a:custGeom>
            <a:avLst/>
            <a:gdLst>
              <a:gd name="T0" fmla="*/ 0 w 3886200"/>
              <a:gd name="T1" fmla="*/ 1676400 h 3352800"/>
              <a:gd name="T2" fmla="*/ 1943100 w 3886200"/>
              <a:gd name="T3" fmla="*/ 0 h 3352800"/>
              <a:gd name="T4" fmla="*/ 3886200 w 3886200"/>
              <a:gd name="T5" fmla="*/ 1676400 h 3352800"/>
              <a:gd name="T6" fmla="*/ 1943100 w 3886200"/>
              <a:gd name="T7" fmla="*/ 3352800 h 3352800"/>
              <a:gd name="T8" fmla="*/ 0 w 3886200"/>
              <a:gd name="T9" fmla="*/ 1676400 h 3352800"/>
              <a:gd name="T10" fmla="*/ 80802 w 3886200"/>
              <a:gd name="T11" fmla="*/ 1676400 h 3352800"/>
              <a:gd name="T12" fmla="*/ 1943100 w 3886200"/>
              <a:gd name="T13" fmla="*/ 3271998 h 3352800"/>
              <a:gd name="T14" fmla="*/ 3805398 w 3886200"/>
              <a:gd name="T15" fmla="*/ 1676400 h 3352800"/>
              <a:gd name="T16" fmla="*/ 1943100 w 3886200"/>
              <a:gd name="T17" fmla="*/ 80802 h 3352800"/>
              <a:gd name="T18" fmla="*/ 80802 w 3886200"/>
              <a:gd name="T19" fmla="*/ 1676400 h 3352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86200" h="3352800">
                <a:moveTo>
                  <a:pt x="0" y="1676400"/>
                </a:moveTo>
                <a:cubicBezTo>
                  <a:pt x="0" y="750550"/>
                  <a:pt x="869956" y="0"/>
                  <a:pt x="1943100" y="0"/>
                </a:cubicBezTo>
                <a:cubicBezTo>
                  <a:pt x="3016244" y="0"/>
                  <a:pt x="3886200" y="750550"/>
                  <a:pt x="3886200" y="1676400"/>
                </a:cubicBezTo>
                <a:cubicBezTo>
                  <a:pt x="3886200" y="2602250"/>
                  <a:pt x="3016244" y="3352800"/>
                  <a:pt x="1943100" y="3352800"/>
                </a:cubicBezTo>
                <a:cubicBezTo>
                  <a:pt x="869956" y="3352800"/>
                  <a:pt x="0" y="2602250"/>
                  <a:pt x="0" y="1676400"/>
                </a:cubicBezTo>
                <a:close/>
                <a:moveTo>
                  <a:pt x="80802" y="1676400"/>
                </a:moveTo>
                <a:cubicBezTo>
                  <a:pt x="80802" y="2557624"/>
                  <a:pt x="914581" y="3271998"/>
                  <a:pt x="1943100" y="3271998"/>
                </a:cubicBezTo>
                <a:cubicBezTo>
                  <a:pt x="2971619" y="3271998"/>
                  <a:pt x="3805398" y="2557624"/>
                  <a:pt x="3805398" y="1676400"/>
                </a:cubicBezTo>
                <a:cubicBezTo>
                  <a:pt x="3805398" y="795176"/>
                  <a:pt x="2971619" y="80802"/>
                  <a:pt x="1943100" y="80802"/>
                </a:cubicBezTo>
                <a:cubicBezTo>
                  <a:pt x="914581" y="80802"/>
                  <a:pt x="80802" y="795176"/>
                  <a:pt x="80802" y="16764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 rot="18490530">
            <a:off x="4495800" y="3779838"/>
            <a:ext cx="685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figure 16-55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886201"/>
            <a:ext cx="230028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Curved Right Arrow 8"/>
          <p:cNvSpPr/>
          <p:nvPr/>
        </p:nvSpPr>
        <p:spPr bwMode="auto">
          <a:xfrm rot="16361392">
            <a:off x="7489032" y="5828507"/>
            <a:ext cx="393700" cy="130016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54380" y="2918778"/>
            <a:ext cx="45240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depends on the sliding of myosin and actin filaments, and is initiated by a sudden rise in cytosolic Ca2+ concentration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50620" y="155448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Muscle Contraction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54380" y="4953000"/>
            <a:ext cx="40690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The cycle of structural changes used by myosin to walk along an actin filament</a:t>
            </a:r>
          </a:p>
        </p:txBody>
      </p:sp>
      <p:pic>
        <p:nvPicPr>
          <p:cNvPr id="6" name="Picture 2" descr="figure 16-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38" y="76201"/>
            <a:ext cx="5389562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3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961" y="889024"/>
            <a:ext cx="7658099" cy="523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82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96290" y="1242061"/>
            <a:ext cx="106756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Kontraksi otot diawali oleh adanya peningkatan konsentarsi ion Ca2+ sitoplasma yg tiba2, yg dikeluarkan dari retikulum endoplasma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96290" y="2606040"/>
            <a:ext cx="106756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Pada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otot</a:t>
            </a:r>
            <a:r>
              <a:rPr lang="en-US" sz="2400" dirty="0">
                <a:latin typeface="Tahoma" charset="0"/>
                <a:ea typeface="ＭＳ Ｐゴシック" charset="0"/>
              </a:rPr>
              <a:t>, protein </a:t>
            </a:r>
            <a:r>
              <a:rPr lang="en-US" sz="2400" dirty="0" err="1">
                <a:latin typeface="Tahoma" charset="0"/>
                <a:ea typeface="ＭＳ Ｐゴシック" charset="0"/>
              </a:rPr>
              <a:t>asesori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yg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aktivitasnya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tergantung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oleh</a:t>
            </a:r>
            <a:r>
              <a:rPr lang="en-US" sz="2400" dirty="0">
                <a:latin typeface="Tahoma" charset="0"/>
                <a:ea typeface="ＭＳ Ｐゴシック" charset="0"/>
              </a:rPr>
              <a:t> ion Ca2+, </a:t>
            </a:r>
            <a:r>
              <a:rPr lang="en-US" sz="2400" dirty="0" err="1">
                <a:latin typeface="Tahoma" charset="0"/>
                <a:ea typeface="ＭＳ Ｐゴシック" charset="0"/>
              </a:rPr>
              <a:t>utk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kontraksi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otot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adalah</a:t>
            </a:r>
            <a:r>
              <a:rPr lang="en-US" sz="2400" dirty="0">
                <a:latin typeface="Tahoma" charset="0"/>
                <a:ea typeface="ＭＳ Ｐゴシック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Tropomiosin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yg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berasosiasi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dengan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mikrofilamen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Troponin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261" y="4373582"/>
            <a:ext cx="6861809" cy="23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67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11"/>
          <p:cNvGrpSpPr>
            <a:grpSpLocks/>
          </p:cNvGrpSpPr>
          <p:nvPr/>
        </p:nvGrpSpPr>
        <p:grpSpPr bwMode="auto">
          <a:xfrm>
            <a:off x="2263140" y="1343025"/>
            <a:ext cx="7543800" cy="3505200"/>
            <a:chOff x="528" y="480"/>
            <a:chExt cx="4752" cy="2208"/>
          </a:xfrm>
        </p:grpSpPr>
        <p:sp>
          <p:nvSpPr>
            <p:cNvPr id="50178" name="Text Box 2"/>
            <p:cNvSpPr txBox="1">
              <a:spLocks noChangeArrowheads="1"/>
            </p:cNvSpPr>
            <p:nvPr/>
          </p:nvSpPr>
          <p:spPr bwMode="auto">
            <a:xfrm>
              <a:off x="528" y="480"/>
              <a:ext cx="3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ea typeface="ＭＳ Ｐゴシック" charset="0"/>
                </a:rPr>
                <a:t>Ca2+  + Troponin </a:t>
              </a:r>
              <a:r>
                <a:rPr lang="en-US" sz="2400">
                  <a:latin typeface="Tahoma" charset="0"/>
                  <a:ea typeface="ＭＳ Ｐゴシック" charset="0"/>
                  <a:sym typeface="Wingdings" charset="0"/>
                </a:rPr>
                <a:t> perubahan konformasi</a:t>
              </a:r>
              <a:endParaRPr lang="en-US" sz="24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79" name="Line 3"/>
            <p:cNvSpPr>
              <a:spLocks noChangeShapeType="1"/>
            </p:cNvSpPr>
            <p:nvPr/>
          </p:nvSpPr>
          <p:spPr bwMode="auto">
            <a:xfrm>
              <a:off x="3312" y="8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2208" y="1104"/>
              <a:ext cx="2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ea typeface="ＭＳ Ｐゴシック" charset="0"/>
                </a:rPr>
                <a:t>Posisi tropomiosin berubah</a:t>
              </a: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3312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1728" y="1728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1" dirty="0" err="1">
                  <a:latin typeface="Tahoma" charset="0"/>
                  <a:ea typeface="ＭＳ Ｐゴシック" charset="0"/>
                </a:rPr>
                <a:t>Miosin</a:t>
              </a:r>
              <a:r>
                <a:rPr lang="en-US" sz="2400" i="1" dirty="0">
                  <a:latin typeface="Tahoma" charset="0"/>
                  <a:ea typeface="ＭＳ Ｐゴシック" charset="0"/>
                </a:rPr>
                <a:t> head</a:t>
              </a:r>
              <a:r>
                <a:rPr lang="en-US" sz="2400" dirty="0">
                  <a:latin typeface="Tahoma" charset="0"/>
                  <a:ea typeface="ＭＳ Ｐゴシック" charset="0"/>
                </a:rPr>
                <a:t> </a:t>
              </a:r>
              <a:r>
                <a:rPr lang="en-US" sz="2400" dirty="0" err="1">
                  <a:latin typeface="Tahoma" charset="0"/>
                  <a:ea typeface="ＭＳ Ｐゴシック" charset="0"/>
                </a:rPr>
                <a:t>berikatan</a:t>
              </a:r>
              <a:r>
                <a:rPr lang="en-US" sz="2400" dirty="0">
                  <a:latin typeface="Tahoma" charset="0"/>
                  <a:ea typeface="ＭＳ Ｐゴシック" charset="0"/>
                </a:rPr>
                <a:t> </a:t>
              </a:r>
              <a:r>
                <a:rPr lang="en-US" sz="2400" dirty="0" err="1">
                  <a:latin typeface="Tahoma" charset="0"/>
                  <a:ea typeface="ＭＳ Ｐゴシック" charset="0"/>
                </a:rPr>
                <a:t>dgn</a:t>
              </a:r>
              <a:r>
                <a:rPr lang="en-US" sz="2400" dirty="0">
                  <a:latin typeface="Tahoma" charset="0"/>
                  <a:ea typeface="ＭＳ Ｐゴシック" charset="0"/>
                </a:rPr>
                <a:t> </a:t>
              </a:r>
              <a:r>
                <a:rPr lang="en-US" sz="2400" dirty="0" err="1">
                  <a:latin typeface="Tahoma" charset="0"/>
                  <a:ea typeface="ＭＳ Ｐゴシック" charset="0"/>
                </a:rPr>
                <a:t>mikrofilamen</a:t>
              </a:r>
              <a:endParaRPr lang="en-US" sz="2400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331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2448" y="2400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ea typeface="ＭＳ Ｐゴシック" charset="0"/>
                </a:rPr>
                <a:t>Otot berkontraksi</a:t>
              </a:r>
            </a:p>
          </p:txBody>
        </p:sp>
      </p:grp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981200" y="4848225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Kontraksi otot tergantung o/ 2 proses yg membutuhkan ATP: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Filamen </a:t>
            </a:r>
            <a:r>
              <a:rPr lang="en-US" sz="2400" i="1">
                <a:latin typeface="Tahoma" charset="0"/>
                <a:ea typeface="ＭＳ Ｐゴシック" charset="0"/>
              </a:rPr>
              <a:t>sliding</a:t>
            </a:r>
            <a:r>
              <a:rPr lang="en-US" sz="2400">
                <a:latin typeface="Tahoma" charset="0"/>
                <a:ea typeface="ＭＳ Ｐゴシック" charset="0"/>
              </a:rPr>
              <a:t>, o/ ATP-ase pada miosin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>
                <a:latin typeface="Tahoma" charset="0"/>
                <a:ea typeface="ＭＳ Ｐゴシック" charset="0"/>
              </a:rPr>
              <a:t>Ca2+ </a:t>
            </a:r>
            <a:r>
              <a:rPr lang="en-US" sz="2400" i="1">
                <a:latin typeface="Tahoma" charset="0"/>
                <a:ea typeface="ＭＳ Ｐゴシック" charset="0"/>
              </a:rPr>
              <a:t>pumping</a:t>
            </a:r>
            <a:r>
              <a:rPr lang="en-US" sz="2400">
                <a:latin typeface="Tahoma" charset="0"/>
                <a:ea typeface="ＭＳ Ｐゴシック" charset="0"/>
              </a:rPr>
              <a:t>, o/ Ca2+ </a:t>
            </a:r>
            <a:r>
              <a:rPr lang="en-US" sz="2400" i="1">
                <a:latin typeface="Tahoma" charset="0"/>
                <a:ea typeface="ＭＳ Ｐゴシック" charset="0"/>
              </a:rPr>
              <a:t>pump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339340" y="866775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Mekanisme</a:t>
            </a:r>
            <a:r>
              <a:rPr lang="en-US" sz="2800" dirty="0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kontraksi</a:t>
            </a:r>
            <a:r>
              <a:rPr lang="en-US" sz="2800" dirty="0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otot</a:t>
            </a:r>
            <a:endParaRPr lang="en-US" sz="2800" dirty="0">
              <a:solidFill>
                <a:schemeClr val="folHlin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8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84860" y="4899660"/>
            <a:ext cx="107327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Pemendekan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sarkomer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menyebabkan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otot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berkontraksi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yaitu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disebabkan</a:t>
            </a:r>
            <a:r>
              <a:rPr lang="en-US" sz="2400" dirty="0">
                <a:latin typeface="Tahoma" charset="0"/>
                <a:ea typeface="ＭＳ Ｐゴシック" charset="0"/>
              </a:rPr>
              <a:t> o/ </a:t>
            </a:r>
            <a:r>
              <a:rPr lang="en-US" sz="2400" dirty="0" err="1">
                <a:latin typeface="Tahoma" charset="0"/>
                <a:ea typeface="ＭＳ Ｐゴシック" charset="0"/>
              </a:rPr>
              <a:t>miosin</a:t>
            </a:r>
            <a:r>
              <a:rPr lang="en-US" sz="2400" dirty="0">
                <a:latin typeface="Tahoma" charset="0"/>
                <a:ea typeface="ＭＳ Ｐゴシック" charset="0"/>
              </a:rPr>
              <a:t> sliding </a:t>
            </a:r>
            <a:r>
              <a:rPr lang="en-US" sz="2400" dirty="0" err="1">
                <a:latin typeface="Tahoma" charset="0"/>
                <a:ea typeface="ＭＳ Ｐゴシック" charset="0"/>
              </a:rPr>
              <a:t>sepanjang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mikrofilamen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tanpa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ada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perubahan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panjang</a:t>
            </a:r>
            <a:r>
              <a:rPr lang="en-US" sz="2400" dirty="0">
                <a:latin typeface="Tahoma" charset="0"/>
                <a:ea typeface="ＭＳ Ｐゴシック" charset="0"/>
              </a:rPr>
              <a:t> masing2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.</a:t>
            </a:r>
            <a:endParaRPr lang="en-US" sz="2400" b="1" i="1" dirty="0">
              <a:latin typeface="Tahoma" charset="0"/>
              <a:ea typeface="ＭＳ Ｐゴシック" charset="0"/>
            </a:endParaRPr>
          </a:p>
        </p:txBody>
      </p:sp>
      <p:sp>
        <p:nvSpPr>
          <p:cNvPr id="49155" name="Rectangle 3"/>
          <p:cNvSpPr>
            <a:spLocks noGrp="1" noChangeAspect="1" noChangeArrowheads="1"/>
          </p:cNvSpPr>
          <p:nvPr isPhoto="1"/>
        </p:nvSpPr>
        <p:spPr bwMode="auto">
          <a:xfrm>
            <a:off x="3204210" y="1813952"/>
            <a:ext cx="5369238" cy="2689468"/>
          </a:xfrm>
          <a:prstGeom prst="rect">
            <a:avLst/>
          </a:prstGeom>
          <a:blipFill dpi="0" rotWithShape="1">
            <a:blip r:embed="rId2" cstate="email">
              <a:lum bright="12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1434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87830" y="1187682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Model </a:t>
            </a:r>
            <a:r>
              <a:rPr lang="en-US" sz="2800" i="1" dirty="0">
                <a:latin typeface="Arial" charset="0"/>
                <a:ea typeface="ＭＳ Ｐゴシック" charset="0"/>
              </a:rPr>
              <a:t>sliding-filament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</a:rPr>
              <a:t>pada</a:t>
            </a:r>
            <a:r>
              <a:rPr lang="en-US" sz="2800" dirty="0">
                <a:latin typeface="Arial" charset="0"/>
                <a:ea typeface="ＭＳ Ｐゴシック" charset="0"/>
              </a:rPr>
              <a:t> proses </a:t>
            </a:r>
            <a:r>
              <a:rPr lang="en-US" sz="2800" dirty="0" err="1">
                <a:latin typeface="Arial" charset="0"/>
                <a:ea typeface="ＭＳ Ｐゴシック" charset="0"/>
              </a:rPr>
              <a:t>kontraksi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</a:rPr>
              <a:t>otot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51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609600"/>
            <a:ext cx="45878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609601"/>
            <a:ext cx="4191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2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09800" y="1073150"/>
            <a:ext cx="7924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+mn-lt"/>
              </a:rPr>
              <a:t>Tipe-tipe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filamen</a:t>
            </a:r>
            <a:r>
              <a:rPr lang="en-US" sz="2400" dirty="0">
                <a:latin typeface="+mn-lt"/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latin typeface="+mn-lt"/>
              </a:rPr>
              <a:t>Filamen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aktin</a:t>
            </a:r>
            <a:r>
              <a:rPr lang="en-US" sz="2400" dirty="0">
                <a:latin typeface="+mn-lt"/>
              </a:rPr>
              <a:t> = </a:t>
            </a:r>
            <a:r>
              <a:rPr lang="en-US" sz="2400" dirty="0" err="1">
                <a:latin typeface="+mn-lt"/>
              </a:rPr>
              <a:t>mikrofilamen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    </a:t>
            </a:r>
            <a:r>
              <a:rPr lang="en-US" sz="2400" dirty="0" err="1">
                <a:latin typeface="+mn-lt"/>
              </a:rPr>
              <a:t>Menentukan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bentuk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permukaan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sel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2. </a:t>
            </a:r>
            <a:r>
              <a:rPr lang="en-US" sz="2400" dirty="0" err="1">
                <a:latin typeface="+mn-lt"/>
              </a:rPr>
              <a:t>Mikrotubul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    </a:t>
            </a:r>
            <a:r>
              <a:rPr lang="en-US" sz="2400" dirty="0" err="1">
                <a:latin typeface="+mn-lt"/>
              </a:rPr>
              <a:t>Menentukan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posisi</a:t>
            </a:r>
            <a:r>
              <a:rPr lang="en-US" sz="2400" dirty="0">
                <a:latin typeface="+mn-lt"/>
              </a:rPr>
              <a:t> organel2 </a:t>
            </a:r>
            <a:r>
              <a:rPr lang="en-US" sz="2400" dirty="0" err="1">
                <a:latin typeface="+mn-lt"/>
              </a:rPr>
              <a:t>sel</a:t>
            </a:r>
            <a:r>
              <a:rPr lang="en-US" sz="2400" dirty="0">
                <a:latin typeface="+mn-lt"/>
              </a:rPr>
              <a:t> yang </a:t>
            </a:r>
            <a:r>
              <a:rPr lang="en-US" sz="2400" dirty="0" err="1">
                <a:latin typeface="+mn-lt"/>
              </a:rPr>
              <a:t>diselubungi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membran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untuk</a:t>
            </a:r>
            <a:r>
              <a:rPr lang="en-US" sz="2400" dirty="0">
                <a:latin typeface="+mn-lt"/>
              </a:rPr>
              <a:t> transport </a:t>
            </a:r>
            <a:r>
              <a:rPr lang="en-US" sz="2400" dirty="0" err="1">
                <a:latin typeface="+mn-lt"/>
              </a:rPr>
              <a:t>intraseluler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3. </a:t>
            </a:r>
            <a:r>
              <a:rPr lang="en-US" sz="2400" dirty="0" err="1">
                <a:latin typeface="+mn-lt"/>
              </a:rPr>
              <a:t>Filamen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intermediat</a:t>
            </a:r>
            <a:endParaRPr lang="en-US" sz="2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    </a:t>
            </a:r>
            <a:r>
              <a:rPr lang="en-US" sz="2400" dirty="0" err="1">
                <a:latin typeface="+mn-lt"/>
              </a:rPr>
              <a:t>Menentukan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kekuatan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mekanis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sel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27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81200" y="1168878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3200" dirty="0">
                <a:latin typeface="Tahoma" charset="0"/>
                <a:ea typeface="ＭＳ Ｐゴシック" charset="0"/>
              </a:rPr>
              <a:t> </a:t>
            </a:r>
            <a:r>
              <a:rPr lang="en-US" sz="3200" dirty="0" err="1">
                <a:latin typeface="Tahoma" charset="0"/>
                <a:ea typeface="ＭＳ Ｐゴシック" charset="0"/>
              </a:rPr>
              <a:t>aktin</a:t>
            </a:r>
            <a:r>
              <a:rPr lang="en-US" sz="3200" dirty="0">
                <a:latin typeface="Tahoma" charset="0"/>
                <a:ea typeface="ＭＳ Ｐゴシック" charset="0"/>
              </a:rPr>
              <a:t> (</a:t>
            </a:r>
            <a:r>
              <a:rPr lang="en-US" sz="3200" dirty="0" err="1">
                <a:latin typeface="Tahoma" charset="0"/>
                <a:ea typeface="ＭＳ Ｐゴシック" charset="0"/>
              </a:rPr>
              <a:t>mikrofilamen</a:t>
            </a:r>
            <a:r>
              <a:rPr lang="en-US" sz="3200" dirty="0">
                <a:latin typeface="Tahoma" charset="0"/>
                <a:ea typeface="ＭＳ Ｐゴシック" charset="0"/>
              </a:rPr>
              <a:t>)</a:t>
            </a:r>
          </a:p>
        </p:txBody>
      </p:sp>
      <p:pic>
        <p:nvPicPr>
          <p:cNvPr id="18434" name="Picture 6" descr="1cell2f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18180"/>
            <a:ext cx="7178040" cy="34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828800" y="5575301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 err="1"/>
              <a:t>Dibentuk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molekul</a:t>
            </a:r>
            <a:r>
              <a:rPr lang="en-US" altLang="en-US" sz="2800" dirty="0"/>
              <a:t> (protein) subunit </a:t>
            </a:r>
            <a:r>
              <a:rPr lang="en-US" altLang="en-US" sz="2800" dirty="0" err="1">
                <a:solidFill>
                  <a:srgbClr val="FFFF00"/>
                </a:solidFill>
              </a:rPr>
              <a:t>aktin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76400" y="858368"/>
            <a:ext cx="5638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ahoma" charset="0"/>
                <a:ea typeface="ＭＳ Ｐゴシック" charset="0"/>
              </a:rPr>
              <a:t>Mikrotubul</a:t>
            </a:r>
            <a:endParaRPr lang="en-US" sz="3600" dirty="0">
              <a:latin typeface="Tahoma" charset="0"/>
              <a:ea typeface="ＭＳ Ｐゴシック" charset="0"/>
            </a:endParaRPr>
          </a:p>
        </p:txBody>
      </p:sp>
      <p:pic>
        <p:nvPicPr>
          <p:cNvPr id="19458" name="Picture 6" descr="2cell2f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85482"/>
            <a:ext cx="7330440" cy="36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92580" y="5605463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 err="1"/>
              <a:t>Dibentuk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molekul</a:t>
            </a:r>
            <a:r>
              <a:rPr lang="en-US" altLang="en-US" sz="2800" dirty="0"/>
              <a:t> (protein) subunit </a:t>
            </a:r>
            <a:r>
              <a:rPr lang="en-US" altLang="en-US" sz="2800" dirty="0">
                <a:solidFill>
                  <a:srgbClr val="FFFF00"/>
                </a:solidFill>
              </a:rPr>
              <a:t>tubulin</a:t>
            </a:r>
          </a:p>
        </p:txBody>
      </p:sp>
    </p:spTree>
    <p:extLst>
      <p:ext uri="{BB962C8B-B14F-4D97-AF65-F5344CB8AC3E}">
        <p14:creationId xmlns:p14="http://schemas.microsoft.com/office/powerpoint/2010/main" val="39020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847850" y="967741"/>
            <a:ext cx="5562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3600" dirty="0">
                <a:latin typeface="Tahoma" charset="0"/>
                <a:ea typeface="ＭＳ Ｐゴシック" charset="0"/>
              </a:rPr>
              <a:t> </a:t>
            </a:r>
            <a:r>
              <a:rPr lang="en-US" sz="3600" dirty="0" err="1">
                <a:latin typeface="Tahoma" charset="0"/>
                <a:ea typeface="ＭＳ Ｐゴシック" charset="0"/>
              </a:rPr>
              <a:t>intermediat</a:t>
            </a:r>
            <a:endParaRPr lang="en-US" sz="3600" dirty="0">
              <a:latin typeface="Tahoma" charset="0"/>
              <a:ea typeface="ＭＳ Ｐゴシック" charset="0"/>
            </a:endParaRPr>
          </a:p>
        </p:txBody>
      </p:sp>
      <p:pic>
        <p:nvPicPr>
          <p:cNvPr id="20482" name="Picture 6" descr="3cell2f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1975044"/>
            <a:ext cx="7442835" cy="343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666875" y="5410199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 err="1"/>
              <a:t>Dibentuk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molekul</a:t>
            </a:r>
            <a:r>
              <a:rPr lang="en-US" altLang="en-US" sz="2800" dirty="0"/>
              <a:t> (protein) subunit: </a:t>
            </a:r>
            <a:r>
              <a:rPr lang="en-US" altLang="en-US" sz="2800" dirty="0" err="1">
                <a:solidFill>
                  <a:srgbClr val="FFFF00"/>
                </a:solidFill>
              </a:rPr>
              <a:t>filamen</a:t>
            </a:r>
            <a:r>
              <a:rPr lang="en-US" altLang="en-US" sz="2800" dirty="0">
                <a:solidFill>
                  <a:srgbClr val="FFFF00"/>
                </a:solidFill>
              </a:rPr>
              <a:t> yang </a:t>
            </a:r>
            <a:r>
              <a:rPr lang="en-US" altLang="en-US" sz="2800" dirty="0" err="1">
                <a:solidFill>
                  <a:srgbClr val="FFFF00"/>
                </a:solidFill>
              </a:rPr>
              <a:t>panjang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dan</a:t>
            </a:r>
            <a:r>
              <a:rPr lang="en-US" altLang="en-US" sz="2800" dirty="0">
                <a:solidFill>
                  <a:srgbClr val="FFFF00"/>
                </a:solidFill>
              </a:rPr>
              <a:t> fibrous</a:t>
            </a:r>
          </a:p>
        </p:txBody>
      </p:sp>
    </p:spTree>
    <p:extLst>
      <p:ext uri="{BB962C8B-B14F-4D97-AF65-F5344CB8AC3E}">
        <p14:creationId xmlns:p14="http://schemas.microsoft.com/office/powerpoint/2010/main" val="57949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37554" y="1150936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Ketiga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tipe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terbentuk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melalui</a:t>
            </a:r>
            <a:r>
              <a:rPr lang="en-US" sz="2400" dirty="0">
                <a:latin typeface="Tahoma" charset="0"/>
                <a:ea typeface="ＭＳ Ｐゴシック" charset="0"/>
              </a:rPr>
              <a:t> proses </a:t>
            </a:r>
            <a:r>
              <a:rPr lang="en-US" sz="2400" dirty="0" err="1">
                <a:latin typeface="Tahoma" charset="0"/>
                <a:ea typeface="ＭＳ Ｐゴシック" charset="0"/>
              </a:rPr>
              <a:t>polimerisasi</a:t>
            </a:r>
            <a:r>
              <a:rPr lang="en-US" sz="2400" dirty="0">
                <a:latin typeface="Tahoma" charset="0"/>
                <a:ea typeface="ＭＳ Ｐゴシック" charset="0"/>
              </a:rPr>
              <a:t> (assembly) subunit2nya </a:t>
            </a:r>
            <a:r>
              <a:rPr lang="en-US" sz="2400" dirty="0" err="1">
                <a:latin typeface="Tahoma" charset="0"/>
                <a:ea typeface="ＭＳ Ｐゴシック" charset="0"/>
              </a:rPr>
              <a:t>melalui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ikatan</a:t>
            </a:r>
            <a:r>
              <a:rPr lang="en-US" sz="2400" dirty="0">
                <a:latin typeface="Tahoma" charset="0"/>
                <a:ea typeface="ＭＳ Ｐゴシック" charset="0"/>
              </a:rPr>
              <a:t> non </a:t>
            </a:r>
            <a:r>
              <a:rPr lang="en-US" sz="2400" dirty="0" err="1">
                <a:latin typeface="Tahoma" charset="0"/>
                <a:ea typeface="ＭＳ Ｐゴシック" charset="0"/>
              </a:rPr>
              <a:t>kovalen</a:t>
            </a:r>
            <a:r>
              <a:rPr lang="en-US" sz="2400" dirty="0">
                <a:latin typeface="Tahoma" charset="0"/>
                <a:ea typeface="ＭＳ Ｐゴシック" charset="0"/>
              </a:rPr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054" y="4876801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dapat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mengalami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reorganisasi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strukturnya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dengan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cepat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melalui</a:t>
            </a:r>
            <a:r>
              <a:rPr lang="en-US" sz="2400" dirty="0">
                <a:latin typeface="Tahoma" charset="0"/>
                <a:ea typeface="ＭＳ Ｐゴシック" charset="0"/>
              </a:rPr>
              <a:t> proses </a:t>
            </a:r>
            <a:r>
              <a:rPr lang="en-US" sz="2400" dirty="0" err="1">
                <a:latin typeface="Tahoma" charset="0"/>
                <a:ea typeface="ＭＳ Ｐゴシック" charset="0"/>
              </a:rPr>
              <a:t>depolimerisasi</a:t>
            </a:r>
            <a:r>
              <a:rPr lang="en-US" sz="2400" dirty="0">
                <a:latin typeface="Tahoma" charset="0"/>
                <a:ea typeface="ＭＳ Ｐゴシック" charset="0"/>
              </a:rPr>
              <a:t> (disassembly) filamen2nya.</a:t>
            </a:r>
          </a:p>
        </p:txBody>
      </p:sp>
      <p:sp>
        <p:nvSpPr>
          <p:cNvPr id="13319" name="Rectangle 7"/>
          <p:cNvSpPr>
            <a:spLocks noGrp="1" noChangeAspect="1" noChangeArrowheads="1"/>
          </p:cNvSpPr>
          <p:nvPr isPhoto="1"/>
        </p:nvSpPr>
        <p:spPr bwMode="auto">
          <a:xfrm>
            <a:off x="2971800" y="2362200"/>
            <a:ext cx="6246909" cy="2133600"/>
          </a:xfrm>
          <a:prstGeom prst="rect">
            <a:avLst/>
          </a:prstGeom>
          <a:blipFill dpi="0" rotWithShape="1">
            <a:blip r:embed="rId2" cstate="email">
              <a:lum bright="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718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64000"/>
      </p:ext>
    </p:extLst>
  </p:cSld>
  <p:clrMapOvr>
    <a:masterClrMapping/>
  </p:clrMapOvr>
</p:sld>
</file>

<file path=ppt/theme/theme1.xml><?xml version="1.0" encoding="utf-8"?>
<a:theme xmlns:a="http://schemas.openxmlformats.org/drawingml/2006/main" name="EU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3" id="{CDACFDB3-0C04-4500-A9DC-8E592B20EC33}" vid="{A1ADE150-A529-4CB7-BCEC-7DE399B8C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EU3</Template>
  <TotalTime>121</TotalTime>
  <Words>1202</Words>
  <Application>Microsoft Office PowerPoint</Application>
  <PresentationFormat>Custom</PresentationFormat>
  <Paragraphs>165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EU3</vt:lpstr>
      <vt:lpstr>Kuliah Biologi Sel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Biologi Sel 6</dc:title>
  <dc:creator>Aroem Naroeni</dc:creator>
  <cp:lastModifiedBy>Windows User</cp:lastModifiedBy>
  <cp:revision>9</cp:revision>
  <dcterms:created xsi:type="dcterms:W3CDTF">2016-10-14T06:25:10Z</dcterms:created>
  <dcterms:modified xsi:type="dcterms:W3CDTF">2017-12-09T02:45:07Z</dcterms:modified>
</cp:coreProperties>
</file>