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6" r:id="rId2"/>
    <p:sldId id="335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7" r:id="rId18"/>
    <p:sldId id="352" r:id="rId19"/>
    <p:sldId id="353" r:id="rId20"/>
    <p:sldId id="354" r:id="rId21"/>
    <p:sldId id="355" r:id="rId22"/>
    <p:sldId id="35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250" autoAdjust="0"/>
  </p:normalViewPr>
  <p:slideViewPr>
    <p:cSldViewPr>
      <p:cViewPr varScale="1">
        <p:scale>
          <a:sx n="67" d="100"/>
          <a:sy n="67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E9367D-C332-45A7-8894-FD458239432A}" type="datetimeFigureOut">
              <a:rPr lang="id-ID"/>
              <a:pPr>
                <a:defRPr/>
              </a:pPr>
              <a:t>19/07/2017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DCD2FD1-C013-4842-901A-3E0E2AC7C8C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2692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10A58E-CFAA-4304-8CE1-3A7035B6DB50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94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F89B6C-4F57-4605-9E65-2C9F81B82338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60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7D3951-8D0C-428F-9991-FDF14E3502B8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05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D5CC33-FA55-4CD4-8D64-7E4F0AFE8A91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29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761A52-BB6E-43F7-8364-55898549AED8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62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0A0B19-FF3A-42B8-A2D8-04E3D4AB72A2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89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EFC806-673B-4852-ABF3-E2C6FACD2E41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47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D0AB85-39EF-48FE-A53E-D0AA4CFD9532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72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6446F4-BE1B-4014-B908-5D37AEC83D4D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79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491FF2-C5A2-4C30-A64B-DEAFBFACFB90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35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F9C600-4FF9-4CE9-9AD0-4243CBFE9FB3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2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86BE0E-F643-426C-9740-08047E179E03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09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CAE670-C3D9-4298-B98B-12CA2DB2F068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6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039664-174B-4507-91DB-6D86F519DD07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1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4772BA-449C-4EA0-A0DD-3FFDA0B31656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24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F882A6-1712-49AA-B760-AD04DD5130B9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80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11E758-C800-4385-B5D0-B39BE595A24C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33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84A083-7E52-4E76-BFEC-CCE3E4C087A8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93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4318F2-649F-4641-AA61-22193EEA71DD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01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7780BB-8B36-4EDD-B86A-EFC5A52A0F47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46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BB2C02-9E31-4EAD-85D8-887B36C94D6B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8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7397F-7F7B-417E-9F47-654B6F2E0D7B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38F78-B956-44FF-B99B-78D05EBE8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1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7D77E-5FB8-40FC-9CFC-9532EC9A07E5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2FB1C-22FB-4D23-B0F7-BBA4608A0B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CD3A-D6AB-478B-8534-3498CCCDBE90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EFE09-2D6B-43D7-BF78-9D03950EDA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2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B127F-EB43-4417-8265-D4F2FC35ED3B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D90FA-E2EF-4096-A5A5-ADF97DF31B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1E242-A86E-4E73-BBE1-F7E441CE8491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2C11D-7F89-44F2-8280-2F4411ED82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65A5A-4EE2-4A37-8763-933C22445F9C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7DDB9-66D5-4CB0-8E41-F4BD4FB5F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1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A4B15-1E2D-4A2A-9AD4-E44DB5C75B0B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6A433-065D-4F9D-AFD4-85E5A559E4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3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1117D-0070-44CE-92DE-F4744011D533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387B-F009-4D0F-BD4B-7F4D6F55C3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9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13D4-1124-4B2C-ACF6-C23B14E503AB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1D1A4-B02C-4D53-ABF5-141E957B9C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5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6E332-5D98-41D0-B966-70E1E9B2584A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85FCD-102F-44E6-8782-6F73294865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9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20BF5-7109-46C6-8000-8613DFD33702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79711-4913-433C-BC2F-70641E0D98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FF4A9D-A0AD-4898-82CC-C0C075F8A376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5C758DC0-EEA1-4260-B6A8-40D91D20B3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>
                <a:solidFill>
                  <a:schemeClr val="bg1"/>
                </a:solidFill>
              </a:rPr>
              <a:t>BIOETHICS</a:t>
            </a:r>
            <a:endParaRPr lang="en-US" sz="2000" b="1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>
                <a:solidFill>
                  <a:schemeClr val="bg1"/>
                </a:solidFill>
              </a:rPr>
              <a:t>PERTEMUAN 7</a:t>
            </a:r>
            <a:endParaRPr lang="en-US" sz="2000" b="1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>
                <a:solidFill>
                  <a:schemeClr val="bg1"/>
                </a:solidFill>
              </a:rPr>
              <a:t>ARIYO P. HIDAYANTO</a:t>
            </a:r>
            <a:endParaRPr lang="en-US" sz="2000" b="1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>
                <a:solidFill>
                  <a:schemeClr val="bg1"/>
                </a:solidFill>
              </a:rPr>
              <a:t>PRODI BIOTEKNOLOGI FAKULTAS ILMU </a:t>
            </a:r>
          </a:p>
          <a:p>
            <a:pPr algn="ctr" eaLnBrk="1" hangingPunct="1"/>
            <a:r>
              <a:rPr lang="id-ID" sz="2000" b="1">
                <a:solidFill>
                  <a:schemeClr val="bg1"/>
                </a:solidFill>
              </a:rPr>
              <a:t>KESEHATAN</a:t>
            </a:r>
            <a:endParaRPr lang="en-US" sz="2000" b="1">
              <a:solidFill>
                <a:schemeClr val="bg1"/>
              </a:solidFill>
            </a:endParaRPr>
          </a:p>
          <a:p>
            <a:pPr algn="ctr" eaLnBrk="1" hangingPunct="1"/>
            <a:endParaRPr 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Controversy of Human Cloning</a:t>
            </a: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365125" indent="0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Arial" panose="020B0604020202020204" pitchFamily="34" charset="0"/>
              <a:buNone/>
            </a:pPr>
            <a:endParaRPr lang="id-ID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123238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Controversy of Human Cloning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365125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Based on pictures above, there are several dilemma questions including bioethics in human :</a:t>
            </a:r>
            <a:endParaRPr lang="id-ID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125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92175" indent="-617538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“What does it mean to be a human?”</a:t>
            </a:r>
          </a:p>
          <a:p>
            <a:pPr marL="892175" indent="-617538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“the status of the human embryo, is it just a simply  clump of cells or is it a form of human life that deserve to be respected both moral and religious?”</a:t>
            </a:r>
          </a:p>
          <a:p>
            <a:pPr marL="892175" indent="-617538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“there are smooth alterations in genetic change in human cloning, that still can’t be avoided during the process, so does the human cloning still need necessary?”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365125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365125" indent="0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Arial" panose="020B0604020202020204" pitchFamily="34" charset="0"/>
              <a:buNone/>
            </a:pPr>
            <a:endParaRPr lang="id-ID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650" y="1428750"/>
            <a:ext cx="808355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The First Cloned Result in Cat (the Carbon Copy Cat)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066800"/>
            <a:ext cx="3856037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365125" indent="0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Arial" panose="020B0604020202020204" pitchFamily="34" charset="0"/>
              <a:buNone/>
            </a:pPr>
            <a:endParaRPr lang="id-ID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650" y="1428750"/>
            <a:ext cx="808355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i="1" dirty="0">
                <a:latin typeface="Arial" charset="0"/>
                <a:cs typeface="Arial" charset="0"/>
              </a:rPr>
              <a:t>BIOETHICS of</a:t>
            </a: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i="1" dirty="0">
                <a:latin typeface="Arial" charset="0"/>
                <a:cs typeface="Arial" charset="0"/>
              </a:rPr>
              <a:t>HYMENOPLASTY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365125" indent="0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Arial" panose="020B0604020202020204" pitchFamily="34" charset="0"/>
              <a:buNone/>
            </a:pPr>
            <a:endParaRPr lang="id-ID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Rectangle 3"/>
          <p:cNvSpPr txBox="1">
            <a:spLocks noChangeArrowheads="1"/>
          </p:cNvSpPr>
          <p:nvPr/>
        </p:nvSpPr>
        <p:spPr bwMode="auto">
          <a:xfrm>
            <a:off x="755650" y="1428750"/>
            <a:ext cx="808355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None/>
            </a:pPr>
            <a:endParaRPr lang="id-ID" sz="2800">
              <a:cs typeface="Arial" panose="020B0604020202020204" pitchFamily="34" charset="0"/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95325"/>
            <a:ext cx="5170487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638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inequality is still a deeply rooted aspect of many cultures</a:t>
            </a:r>
          </a:p>
          <a:p>
            <a:pPr marL="273050" indent="-273050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endParaRPr lang="en-US" sz="28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societies still belief that  having a son is a blessing</a:t>
            </a:r>
          </a:p>
          <a:p>
            <a:pPr marL="273050" indent="-273050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endParaRPr lang="en-US" sz="28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Middle East culture, the people have misconception that bleeding from the “intact hymen” on a wedding night signifies the loss of a woman virginity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Hymen is a thin delicate membrane partially covering the opening of the vaginal membrane</a:t>
            </a:r>
          </a:p>
          <a:p>
            <a:pPr marL="273050" indent="-273050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endParaRPr 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73050" indent="-273050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Most, but not all, women are born with it</a:t>
            </a:r>
          </a:p>
          <a:p>
            <a:pPr marL="273050" indent="-273050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endParaRPr 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73050" indent="-273050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Some scientists belief that hymen is used to protect the vagina from infection in infants and children, but there is no clear data indicating the biological function of hymen</a:t>
            </a:r>
          </a:p>
          <a:p>
            <a:pPr marL="0" indent="0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Hymen can be torn during a variety of non sexual intercourse including gymnastics, horse riding, bicycling</a:t>
            </a:r>
          </a:p>
          <a:p>
            <a:pPr marL="273050" indent="-273050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Most women will face problems with their own future in their marriage if the hymen is torn, assumed “to lose the virginity”</a:t>
            </a:r>
          </a:p>
          <a:p>
            <a:pPr marL="273050" indent="-273050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Technically, a virgin is defined as one who never had sexual intercourse</a:t>
            </a:r>
          </a:p>
          <a:p>
            <a:pPr marL="273050" indent="-273050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endParaRPr 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638" indent="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So, is it true to justify a woman lost her virginity only from the hymen, while she is still considered never had sex before?”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Hymenoplasty, Is It Right?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Hymenoplasty</a:t>
            </a: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 is a cosmetic surgical  procedure, performed in one to two hours under local anesthetic, to restore the broken hymen</a:t>
            </a:r>
          </a:p>
          <a:p>
            <a:pPr marL="273050" indent="-273050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The process also inserts a gelatin capsule, filled with a blood-like substance, which can be burst during intercourse that simulating bleeding (Immersive Medical, 2007)</a:t>
            </a:r>
          </a:p>
          <a:p>
            <a:pPr marL="273050" indent="-273050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endParaRPr 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id-ID" dirty="0" smtClean="0">
              <a:latin typeface="Segoe UI"/>
              <a:ea typeface="Times New Roman"/>
            </a:endParaRPr>
          </a:p>
          <a:p>
            <a:pPr marL="0" indent="0">
              <a:buFont typeface="Arial" charset="0"/>
              <a:buNone/>
              <a:defRPr/>
            </a:pPr>
            <a:r>
              <a:rPr lang="id-ID" dirty="0" smtClean="0">
                <a:latin typeface="Segoe UI"/>
                <a:ea typeface="Times New Roman"/>
              </a:rPr>
              <a:t>Mahasiswa mampu untuk menerapkan konsep bioetik dalam disiplin ilmu bioteknologi</a:t>
            </a:r>
            <a:endParaRPr lang="id-ID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Hymenoplasty, Is It Right?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costs of the operation is varied :</a:t>
            </a:r>
          </a:p>
          <a:p>
            <a:pPr marL="514350" indent="-239713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+mj-lt"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USA = $1800 - $5000</a:t>
            </a:r>
          </a:p>
          <a:p>
            <a:pPr marL="514350" indent="-239713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+mj-lt"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Thailand = $1200 for 4 night stay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the case of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hymenoplasty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the operation may include side effects such as infection, swelling, pain and numbness, excess bleeding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Hymenoplasty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can actually be one option for many desperate young women to save themselves from their defect and to keep their honor in front of their family and husband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274638" indent="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638" indent="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Whatever the purpose of </a:t>
            </a:r>
            <a:r>
              <a:rPr lang="en-US" sz="3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Hymenoplasty</a:t>
            </a: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it always depends on cultures, religions, education, and gender background to defy virginity”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endParaRPr lang="id-ID" sz="28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670401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What Is Ethics?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Ethics identifies a code of values of our actions, especially toward other humans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simple term, ethics could be considered as a guide to separate right and wrong, good and evil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 considers social, moral and religious aspects but  cause occasionally “</a:t>
            </a:r>
            <a:r>
              <a:rPr lang="en-US" sz="28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controversy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Bioethics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Bioethics is the area of ethics that deal with the implications of Biological research and Biotechnological applications 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endParaRPr 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It deals with some fundamental questions and in many aspects, it can affect the future of science, humanity, and the world where we live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endParaRPr 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“It can emerge </a:t>
            </a:r>
            <a:r>
              <a:rPr lang="en-US" sz="28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dilemmas </a:t>
            </a: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about what we believe to make decisions”</a:t>
            </a:r>
          </a:p>
          <a:p>
            <a:pPr marL="0" indent="0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Bioethics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Arial" panose="020B0604020202020204" pitchFamily="34" charset="0"/>
              <a:buNone/>
            </a:pPr>
            <a:endParaRPr lang="id-ID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Arial" panose="020B0604020202020204" pitchFamily="34" charset="0"/>
              <a:buNone/>
            </a:pPr>
            <a:endParaRPr lang="id-ID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Arial" panose="020B0604020202020204" pitchFamily="34" charset="0"/>
              <a:buNone/>
            </a:pPr>
            <a:endParaRPr lang="id-ID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Arial" panose="020B0604020202020204" pitchFamily="34" charset="0"/>
              <a:buNone/>
            </a:pPr>
            <a:endParaRPr lang="id-ID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Arial" panose="020B0604020202020204" pitchFamily="34" charset="0"/>
              <a:buNone/>
            </a:pPr>
            <a:endParaRPr lang="id-ID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Arial" panose="020B0604020202020204" pitchFamily="34" charset="0"/>
              <a:buNone/>
            </a:pPr>
            <a:endParaRPr lang="id-ID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Arial" panose="020B0604020202020204" pitchFamily="34" charset="0"/>
              <a:buNone/>
            </a:pPr>
            <a:endParaRPr lang="id-ID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Arial" panose="020B0604020202020204" pitchFamily="34" charset="0"/>
              <a:buNone/>
            </a:pPr>
            <a:endParaRPr lang="id-ID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Arial" panose="020B0604020202020204" pitchFamily="34" charset="0"/>
              <a:buNone/>
            </a:pP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Illustration to described  the importance of Ethics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Arial" panose="020B0604020202020204" pitchFamily="34" charset="0"/>
              <a:buNone/>
            </a:pPr>
            <a:endParaRPr lang="en-US" sz="28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84313"/>
            <a:ext cx="3590925" cy="342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History of Bioethics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Hippocrates (460 – 361 B.C.) “first Bioethicist” </a:t>
            </a:r>
            <a:r>
              <a:rPr lang="en-US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→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emphasize patient rather  than the disease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Immanuel Kant (1724 – 1804) </a:t>
            </a:r>
            <a:r>
              <a:rPr lang="en-US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→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focuses on absolute principles</a:t>
            </a:r>
            <a:endParaRPr lang="en-US" sz="28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Jeremy Bentham (1748 – 1832) and John Stuart Mill (1806 – 1873) </a:t>
            </a:r>
            <a:r>
              <a:rPr lang="en-US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→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“Something is good if it is useful”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Joseph Fletcher and Paul Ramsey (1970’s)</a:t>
            </a:r>
          </a:p>
          <a:p>
            <a:pPr marL="27432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lang="en-US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→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Modern Bioethicist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History of Bioethics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365125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There are two main approach in ethical thought and methods :</a:t>
            </a:r>
            <a:endParaRPr lang="id-ID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125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08025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+mj-lt"/>
              <a:buAutoNum type="arabicPeriod"/>
              <a:defRPr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Utilitarian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approach :</a:t>
            </a:r>
          </a:p>
          <a:p>
            <a:pPr marL="1165225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Emphasizes consequences not intentions</a:t>
            </a:r>
          </a:p>
          <a:p>
            <a:pPr marL="1165225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Analyze various actions to determine which will have the greatest positive effect</a:t>
            </a:r>
            <a:endParaRPr lang="id-ID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90905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79475" indent="-51435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+mj-lt"/>
              <a:buAutoNum type="arabicPeriod" startAt="2"/>
              <a:defRPr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Deontological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approach :</a:t>
            </a:r>
          </a:p>
          <a:p>
            <a:pPr marL="1165225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Depends on absolute (the one that cannot be broken)</a:t>
            </a:r>
          </a:p>
          <a:p>
            <a:pPr marL="1165225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Sometimes, associated with religious tradition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365125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Case : </a:t>
            </a:r>
          </a:p>
          <a:p>
            <a:pPr marL="365125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“There is situation that a person hungry and has not money to buy food, what will he / she do in appropriate manner?”</a:t>
            </a:r>
          </a:p>
          <a:p>
            <a:pPr marL="822325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Utilitarian = “no problem if he / she will steal for example </a:t>
            </a:r>
            <a:r>
              <a:rPr lang="en-US" sz="28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bread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based on his / her primary needs, and there is only less disadvantage to the shop”</a:t>
            </a:r>
          </a:p>
          <a:p>
            <a:pPr marL="822325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Deontological = “no matter what happened, stealing is completely wrong”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365125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Controversy of Human Cloning</a:t>
            </a: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365125" indent="0"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Arial" panose="020B0604020202020204" pitchFamily="34" charset="0"/>
              <a:buNone/>
            </a:pPr>
            <a:endParaRPr lang="id-ID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59155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836</Words>
  <Application>Microsoft Office PowerPoint</Application>
  <PresentationFormat>On-screen Show (4:3)</PresentationFormat>
  <Paragraphs>130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Segoe UI</vt:lpstr>
      <vt:lpstr>Times New Roman</vt:lpstr>
      <vt:lpstr>Wingdings 2</vt:lpstr>
      <vt:lpstr>Wingdings</vt:lpstr>
      <vt:lpstr>Office Theme</vt:lpstr>
      <vt:lpstr>PowerPoint Presentation</vt:lpstr>
      <vt:lpstr>KEMAMPUAN AKHIR YANG DIHARAPKAN</vt:lpstr>
      <vt:lpstr>What Is Ethics?</vt:lpstr>
      <vt:lpstr>Bioethics</vt:lpstr>
      <vt:lpstr>Bioethics</vt:lpstr>
      <vt:lpstr>History of Bioethics</vt:lpstr>
      <vt:lpstr>History of Bioethics</vt:lpstr>
      <vt:lpstr>PowerPoint Presentation</vt:lpstr>
      <vt:lpstr>Controversy of Human Cloning</vt:lpstr>
      <vt:lpstr>Controversy of Human Cloning</vt:lpstr>
      <vt:lpstr>Controversy of Human Cloning</vt:lpstr>
      <vt:lpstr>PowerPoint Presentation</vt:lpstr>
      <vt:lpstr>PowerPoint Presentation</vt:lpstr>
      <vt:lpstr>PowerPoint Presentation</vt:lpstr>
      <vt:lpstr>Background</vt:lpstr>
      <vt:lpstr>Background</vt:lpstr>
      <vt:lpstr>Background</vt:lpstr>
      <vt:lpstr>PowerPoint Presentation</vt:lpstr>
      <vt:lpstr>Hymenoplasty, Is It Right?</vt:lpstr>
      <vt:lpstr>Hymenoplasty, Is It Right?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HP</cp:lastModifiedBy>
  <cp:revision>217</cp:revision>
  <dcterms:created xsi:type="dcterms:W3CDTF">2010-08-24T06:47:44Z</dcterms:created>
  <dcterms:modified xsi:type="dcterms:W3CDTF">2017-07-19T01:37:08Z</dcterms:modified>
</cp:coreProperties>
</file>