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8955A-A8C4-4DA1-BBDF-63E1D2AB366A}" type="datetimeFigureOut">
              <a:rPr lang="en-US" smtClean="0"/>
              <a:t>7/10/2017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D4F9B-8C25-4C57-BC5E-234E0D653D68}" type="slidenum">
              <a:rPr lang="en-US" smtClean="0"/>
              <a:t>‹#›</a:t>
            </a:fld>
            <a:endParaRPr lang="en-US"/>
          </a:p>
        </p:txBody>
      </p:sp>
    </p:spTree>
    <p:extLst>
      <p:ext uri="{BB962C8B-B14F-4D97-AF65-F5344CB8AC3E}">
        <p14:creationId xmlns:p14="http://schemas.microsoft.com/office/powerpoint/2010/main" val="230375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5B6FB7-17CA-491D-B9E3-B7DD3168F437}" type="slidenum">
              <a:rPr lang="id-ID">
                <a:latin typeface="Calibri" pitchFamily="34" charset="0"/>
              </a:rPr>
              <a:pPr eaLnBrk="1" hangingPunct="1"/>
              <a:t>2</a:t>
            </a:fld>
            <a:endParaRPr lang="id-ID">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5F5D7C-74D9-47D6-B067-C53658CF60B8}" type="slidenum">
              <a:rPr lang="id-ID">
                <a:latin typeface="Calibri" pitchFamily="34" charset="0"/>
              </a:rPr>
              <a:pPr eaLnBrk="1" hangingPunct="1"/>
              <a:t>23</a:t>
            </a:fld>
            <a:endParaRPr lang="id-ID">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E751F7-2F22-4B76-ADD4-EAA38A594DCB}" type="slidenum">
              <a:rPr lang="id-ID">
                <a:latin typeface="Calibri" pitchFamily="34" charset="0"/>
              </a:rPr>
              <a:pPr eaLnBrk="1" hangingPunct="1"/>
              <a:t>3</a:t>
            </a:fld>
            <a:endParaRPr lang="id-ID">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FAD0BE-FC97-4A51-B6BD-65D7087D5894}" type="slidenum">
              <a:rPr lang="id-ID">
                <a:latin typeface="Calibri" pitchFamily="34" charset="0"/>
              </a:rPr>
              <a:pPr eaLnBrk="1" hangingPunct="1"/>
              <a:t>4</a:t>
            </a:fld>
            <a:endParaRPr lang="id-ID">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FBBDAB-905C-4685-9AD9-448A465E23A7}" type="slidenum">
              <a:rPr lang="id-ID">
                <a:latin typeface="Calibri" pitchFamily="34" charset="0"/>
              </a:rPr>
              <a:pPr eaLnBrk="1" hangingPunct="1"/>
              <a:t>6</a:t>
            </a:fld>
            <a:endParaRPr lang="id-ID">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E26B18-D9E1-41BB-B63E-4733A14B449E}" type="slidenum">
              <a:rPr lang="id-ID">
                <a:latin typeface="Calibri" pitchFamily="34" charset="0"/>
              </a:rPr>
              <a:pPr eaLnBrk="1" hangingPunct="1"/>
              <a:t>8</a:t>
            </a:fld>
            <a:endParaRPr lang="id-ID">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8A7CD8-0C3A-4609-82DE-B1F5B33F717B}" type="slidenum">
              <a:rPr lang="id-ID">
                <a:latin typeface="Calibri" pitchFamily="34" charset="0"/>
              </a:rPr>
              <a:pPr eaLnBrk="1" hangingPunct="1"/>
              <a:t>10</a:t>
            </a:fld>
            <a:endParaRPr lang="id-ID">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DE1AD9-A1CC-4C67-913D-B74874046091}" type="slidenum">
              <a:rPr lang="id-ID">
                <a:latin typeface="Calibri" pitchFamily="34" charset="0"/>
              </a:rPr>
              <a:pPr eaLnBrk="1" hangingPunct="1"/>
              <a:t>11</a:t>
            </a:fld>
            <a:endParaRPr lang="id-ID">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7D8F8A-CCF6-4285-A96C-525C3D1E4506}" type="slidenum">
              <a:rPr lang="id-ID">
                <a:latin typeface="Calibri" pitchFamily="34" charset="0"/>
              </a:rPr>
              <a:pPr eaLnBrk="1" hangingPunct="1"/>
              <a:t>13</a:t>
            </a:fld>
            <a:endParaRPr lang="id-ID">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6869AC-577E-41D7-8545-30F6CC89E999}" type="slidenum">
              <a:rPr lang="id-ID">
                <a:latin typeface="Calibri" pitchFamily="34" charset="0"/>
              </a:rPr>
              <a:pPr eaLnBrk="1" hangingPunct="1"/>
              <a:t>19</a:t>
            </a:fld>
            <a:endParaRPr lang="id-ID">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996C5-C942-436E-8E36-5850CA3E5992}"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300968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996C5-C942-436E-8E36-5850CA3E5992}"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12131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996C5-C942-436E-8E36-5850CA3E5992}"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419772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996C5-C942-436E-8E36-5850CA3E5992}"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342377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996C5-C942-436E-8E36-5850CA3E5992}"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65134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996C5-C942-436E-8E36-5850CA3E5992}"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37882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996C5-C942-436E-8E36-5850CA3E5992}" type="datetimeFigureOut">
              <a:rPr lang="en-US" smtClean="0"/>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173036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996C5-C942-436E-8E36-5850CA3E5992}" type="datetimeFigureOut">
              <a:rPr lang="en-US" smtClean="0"/>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32373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996C5-C942-436E-8E36-5850CA3E5992}" type="datetimeFigureOut">
              <a:rPr lang="en-US" smtClean="0"/>
              <a:t>7/10/2017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29603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996C5-C942-436E-8E36-5850CA3E5992}"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58467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996C5-C942-436E-8E36-5850CA3E5992}"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C9191-41D4-4FE7-BD68-8EFAA87613B0}" type="slidenum">
              <a:rPr lang="en-US" smtClean="0"/>
              <a:t>‹#›</a:t>
            </a:fld>
            <a:endParaRPr lang="en-US"/>
          </a:p>
        </p:txBody>
      </p:sp>
    </p:spTree>
    <p:extLst>
      <p:ext uri="{BB962C8B-B14F-4D97-AF65-F5344CB8AC3E}">
        <p14:creationId xmlns:p14="http://schemas.microsoft.com/office/powerpoint/2010/main" val="305891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996C5-C942-436E-8E36-5850CA3E5992}" type="datetimeFigureOut">
              <a:rPr lang="en-US" smtClean="0"/>
              <a:t>7/10/2017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9191-41D4-4FE7-BD68-8EFAA87613B0}" type="slidenum">
              <a:rPr lang="en-US" smtClean="0"/>
              <a:t>‹#›</a:t>
            </a:fld>
            <a:endParaRPr lang="en-US"/>
          </a:p>
        </p:txBody>
      </p:sp>
    </p:spTree>
    <p:extLst>
      <p:ext uri="{BB962C8B-B14F-4D97-AF65-F5344CB8AC3E}">
        <p14:creationId xmlns:p14="http://schemas.microsoft.com/office/powerpoint/2010/main" val="2252981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789040"/>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chemeClr val="bg1"/>
                </a:solidFill>
              </a:rPr>
              <a:t>CABANG-CABANG ILMU BIOTEKNOLOGI DAN JENIS_JENIS BIOTEKNOLOGI</a:t>
            </a:r>
            <a:endParaRPr lang="en-US" sz="2400" b="1" dirty="0">
              <a:solidFill>
                <a:schemeClr val="bg1"/>
              </a:solidFill>
            </a:endParaRPr>
          </a:p>
        </p:txBody>
      </p:sp>
    </p:spTree>
    <p:extLst>
      <p:ext uri="{BB962C8B-B14F-4D97-AF65-F5344CB8AC3E}">
        <p14:creationId xmlns:p14="http://schemas.microsoft.com/office/powerpoint/2010/main" val="12381814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1268" name="Content Placeholder 5"/>
          <p:cNvSpPr>
            <a:spLocks noGrp="1"/>
          </p:cNvSpPr>
          <p:nvPr>
            <p:ph idx="1"/>
          </p:nvPr>
        </p:nvSpPr>
        <p:spPr>
          <a:xfrm>
            <a:off x="395536" y="692696"/>
            <a:ext cx="8291264" cy="5433467"/>
          </a:xfrm>
        </p:spPr>
        <p:txBody>
          <a:bodyPr>
            <a:normAutofit/>
          </a:bodyPr>
          <a:lstStyle/>
          <a:p>
            <a:r>
              <a:rPr lang="id-ID" sz="2800" dirty="0" smtClean="0"/>
              <a:t>Kebangkitan biokimia diawali dengan penemuan pertama molekul enzim, diastase, pada tahun 1833 oleh Anselme Payen</a:t>
            </a:r>
            <a:endParaRPr lang="en-US" sz="2800" dirty="0" smtClean="0"/>
          </a:p>
          <a:p>
            <a:r>
              <a:rPr lang="id-ID" sz="2800" dirty="0" smtClean="0"/>
              <a:t>Tahun 1828, Friedrich Wöhler menerbitkan sebuah buku tentang sintesis urea, yang membuktikan bahwa senyawa organik dapat dibuat secara mandiri</a:t>
            </a:r>
            <a:endParaRPr lang="en-US" sz="2800" dirty="0" smtClean="0"/>
          </a:p>
          <a:p>
            <a:r>
              <a:rPr lang="id-ID" sz="2800" dirty="0" smtClean="0"/>
              <a:t>Penemuan ini bertolak belakang dengan pemahaman umum pada waktu itu yang meyakini bahwa senyawa organik hanya bisa dibuat oleh organisme</a:t>
            </a:r>
            <a:endParaRPr lang="en-US" sz="2800" dirty="0" smtClean="0"/>
          </a:p>
          <a:p>
            <a:r>
              <a:rPr lang="id-ID" sz="2800" dirty="0" smtClean="0"/>
              <a:t>Istilah biokimia pertama kali dikemukakan pada tahun 1903 oleh Karl Neuber, seorang kimiawan Jerman</a:t>
            </a:r>
            <a:endParaRPr lang="en-US" sz="2800" dirty="0" smtClean="0"/>
          </a:p>
        </p:txBody>
      </p:sp>
    </p:spTree>
    <p:extLst>
      <p:ext uri="{BB962C8B-B14F-4D97-AF65-F5344CB8AC3E}">
        <p14:creationId xmlns:p14="http://schemas.microsoft.com/office/powerpoint/2010/main" val="224189170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charset="0"/>
              <a:cs typeface="Arial" charset="0"/>
            </a:endParaRPr>
          </a:p>
        </p:txBody>
      </p:sp>
      <p:sp>
        <p:nvSpPr>
          <p:cNvPr id="12292" name="Content Placeholder 5"/>
          <p:cNvSpPr>
            <a:spLocks noGrp="1"/>
          </p:cNvSpPr>
          <p:nvPr>
            <p:ph idx="1"/>
          </p:nvPr>
        </p:nvSpPr>
        <p:spPr>
          <a:xfrm>
            <a:off x="457200" y="620688"/>
            <a:ext cx="8229600" cy="5505475"/>
          </a:xfrm>
        </p:spPr>
        <p:txBody>
          <a:bodyPr/>
          <a:lstStyle/>
          <a:p>
            <a:r>
              <a:rPr lang="en-US" sz="2800" dirty="0"/>
              <a:t>B</a:t>
            </a:r>
            <a:r>
              <a:rPr lang="id-ID" sz="2800" dirty="0" smtClean="0"/>
              <a:t>iokimia semakin berkembang, terutama sejak pertengahan abad ke-20, dengan ditemukannya teknik-teknik baru seperti kromatografi, difraksi sinar X, elektroforesis, RMI (nuclear magnetic resonance, NMR), pelabelan radioisotop, mikroskop elektron, dan simulasi dinamika molekular.</a:t>
            </a:r>
            <a:endParaRPr lang="en-US" sz="2800" dirty="0" smtClean="0"/>
          </a:p>
          <a:p>
            <a:r>
              <a:rPr lang="id-ID" sz="2800" dirty="0" smtClean="0"/>
              <a:t>Teknik-teknik ini memungkinkan penemuan dan analisis yang lebih mendalam berbagai molekul dan jalur metabolik sel, seperti glikolisis dan siklus Krebs</a:t>
            </a:r>
            <a:endParaRPr lang="en-US" sz="2800" dirty="0" smtClean="0"/>
          </a:p>
          <a:p>
            <a:r>
              <a:rPr lang="id-ID" sz="2800" dirty="0" smtClean="0"/>
              <a:t>Perkembangan ilmu baru seperti bioinformatika juga banyak membantu dalam peramalan dan pemodelan struktur molekul raksasa.</a:t>
            </a:r>
          </a:p>
          <a:p>
            <a:endParaRPr lang="id-ID" sz="2800" dirty="0" smtClean="0">
              <a:latin typeface="Arial" charset="0"/>
              <a:cs typeface="Arial" charset="0"/>
            </a:endParaRPr>
          </a:p>
        </p:txBody>
      </p:sp>
    </p:spTree>
    <p:extLst>
      <p:ext uri="{BB962C8B-B14F-4D97-AF65-F5344CB8AC3E}">
        <p14:creationId xmlns:p14="http://schemas.microsoft.com/office/powerpoint/2010/main" val="267263309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descr="Hasil gambar untuk bioki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836712"/>
            <a:ext cx="5040560" cy="484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9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5"/>
          <p:cNvSpPr>
            <a:spLocks noGrp="1"/>
          </p:cNvSpPr>
          <p:nvPr>
            <p:ph type="title"/>
          </p:nvPr>
        </p:nvSpPr>
        <p:spPr>
          <a:xfrm>
            <a:off x="533400" y="908720"/>
            <a:ext cx="8229600" cy="462880"/>
          </a:xfrm>
        </p:spPr>
        <p:txBody>
          <a:bodyPr>
            <a:noAutofit/>
          </a:bodyPr>
          <a:lstStyle/>
          <a:p>
            <a:pPr>
              <a:spcBef>
                <a:spcPct val="50000"/>
              </a:spcBef>
            </a:pPr>
            <a:r>
              <a:rPr lang="id-ID" sz="4000" dirty="0" smtClean="0"/>
              <a:t>Genetika</a:t>
            </a:r>
            <a:br>
              <a:rPr lang="id-ID" sz="4000" dirty="0" smtClean="0"/>
            </a:br>
            <a:endParaRPr lang="id-ID" sz="4000" dirty="0" smtClean="0">
              <a:latin typeface="Arial" charset="0"/>
              <a:cs typeface="Arial" charset="0"/>
            </a:endParaRPr>
          </a:p>
        </p:txBody>
      </p:sp>
      <p:sp>
        <p:nvSpPr>
          <p:cNvPr id="13316" name="Content Placeholder 5"/>
          <p:cNvSpPr>
            <a:spLocks noGrp="1"/>
          </p:cNvSpPr>
          <p:nvPr>
            <p:ph idx="1"/>
          </p:nvPr>
        </p:nvSpPr>
        <p:spPr>
          <a:xfrm>
            <a:off x="395536" y="1340768"/>
            <a:ext cx="8291264" cy="4785395"/>
          </a:xfrm>
        </p:spPr>
        <p:txBody>
          <a:bodyPr>
            <a:normAutofit fontScale="70000" lnSpcReduction="20000"/>
          </a:bodyPr>
          <a:lstStyle/>
          <a:p>
            <a:r>
              <a:rPr lang="id-ID" sz="3400" dirty="0" smtClean="0"/>
              <a:t>Genetika </a:t>
            </a:r>
            <a:r>
              <a:rPr lang="id-ID" sz="3400" dirty="0"/>
              <a:t>(dari bahasa Yunani </a:t>
            </a:r>
            <a:r>
              <a:rPr lang="el-GR" sz="3400" dirty="0"/>
              <a:t>γέννω </a:t>
            </a:r>
            <a:r>
              <a:rPr lang="id-ID" sz="3400" dirty="0"/>
              <a:t>atau genno yang berarti "melahirkan") merupakan cabang biologi yang penting saat </a:t>
            </a:r>
            <a:r>
              <a:rPr lang="id-ID" sz="3400" dirty="0" smtClean="0"/>
              <a:t>ini</a:t>
            </a:r>
            <a:endParaRPr lang="en-US" sz="3400" dirty="0" smtClean="0"/>
          </a:p>
          <a:p>
            <a:r>
              <a:rPr lang="id-ID" sz="3400" dirty="0" smtClean="0"/>
              <a:t>Ilmu </a:t>
            </a:r>
            <a:r>
              <a:rPr lang="id-ID" sz="3400" dirty="0"/>
              <a:t>ini mempelajari berbagai aspek yang menyangkut pewarisan sifat dan variasi sifat pada organisme maupun suborganisme (seperti virus dan </a:t>
            </a:r>
            <a:r>
              <a:rPr lang="id-ID" sz="3400" dirty="0" smtClean="0"/>
              <a:t>prion)</a:t>
            </a:r>
            <a:endParaRPr lang="en-US" sz="3400" dirty="0" smtClean="0"/>
          </a:p>
          <a:p>
            <a:r>
              <a:rPr lang="id-ID" sz="3400" dirty="0" smtClean="0"/>
              <a:t>Ada </a:t>
            </a:r>
            <a:r>
              <a:rPr lang="id-ID" sz="3400" dirty="0"/>
              <a:t>pula yang dengan singkat mengatakan, genetika adalah ilmu tentang </a:t>
            </a:r>
            <a:r>
              <a:rPr lang="id-ID" sz="3400" dirty="0" smtClean="0"/>
              <a:t>gen</a:t>
            </a:r>
            <a:endParaRPr lang="en-US" sz="3400" dirty="0" smtClean="0"/>
          </a:p>
          <a:p>
            <a:r>
              <a:rPr lang="id-ID" sz="3400" dirty="0" smtClean="0"/>
              <a:t>Nama </a:t>
            </a:r>
            <a:r>
              <a:rPr lang="id-ID" sz="3400" dirty="0"/>
              <a:t>"genetika" diperkenalkan oleh William Bateson pada suatu surat pribadi kepada Adam Chadwick dan </a:t>
            </a:r>
            <a:r>
              <a:rPr lang="id-ID" sz="3400" dirty="0" smtClean="0"/>
              <a:t> </a:t>
            </a:r>
            <a:r>
              <a:rPr lang="id-ID" sz="3400" dirty="0"/>
              <a:t>menggunakannya pada Konferensi Internasional tentang Genetika ke-3 pada tahun 1906.</a:t>
            </a:r>
          </a:p>
          <a:p>
            <a:pPr marL="0" indent="0">
              <a:buNone/>
            </a:pPr>
            <a:r>
              <a:rPr lang="id-ID" dirty="0"/>
              <a:t/>
            </a:r>
            <a:br>
              <a:rPr lang="id-ID" dirty="0"/>
            </a:br>
            <a:r>
              <a:rPr lang="id-ID" sz="2400" dirty="0"/>
              <a:t/>
            </a:r>
            <a:br>
              <a:rPr lang="id-ID" sz="2400" dirty="0"/>
            </a:br>
            <a:endParaRPr lang="id-ID" sz="2400" dirty="0"/>
          </a:p>
          <a:p>
            <a:endParaRPr lang="id-ID" sz="2200" dirty="0" smtClean="0">
              <a:latin typeface="Arial" charset="0"/>
              <a:cs typeface="Arial" charset="0"/>
            </a:endParaRPr>
          </a:p>
        </p:txBody>
      </p:sp>
    </p:spTree>
    <p:extLst>
      <p:ext uri="{BB962C8B-B14F-4D97-AF65-F5344CB8AC3E}">
        <p14:creationId xmlns:p14="http://schemas.microsoft.com/office/powerpoint/2010/main" val="377598041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980728"/>
            <a:ext cx="8229600" cy="5145435"/>
          </a:xfrm>
        </p:spPr>
        <p:txBody>
          <a:bodyPr>
            <a:normAutofit fontScale="92500"/>
          </a:bodyPr>
          <a:lstStyle/>
          <a:p>
            <a:r>
              <a:rPr lang="id-ID" dirty="0" smtClean="0"/>
              <a:t>Bidang kajian genetika dimulai dari wilayah molekular hingga populasi (lihat entri biologi). Secara lebih rinci, genetika berusaha menjelaskan:</a:t>
            </a:r>
          </a:p>
          <a:p>
            <a:pPr marL="0" indent="0">
              <a:buNone/>
            </a:pPr>
            <a:r>
              <a:rPr lang="id-ID" dirty="0" smtClean="0"/>
              <a:t>· material pembawa informasi untuk diwariskan (bahan genetik),</a:t>
            </a:r>
          </a:p>
          <a:p>
            <a:pPr marL="0" indent="0">
              <a:buNone/>
            </a:pPr>
            <a:r>
              <a:rPr lang="id-ID" dirty="0" smtClean="0"/>
              <a:t>· bagaimana informasi itu diekspresikan (ekspresi genetik), dan</a:t>
            </a:r>
          </a:p>
          <a:p>
            <a:pPr marL="0" indent="0">
              <a:buNone/>
            </a:pPr>
            <a:r>
              <a:rPr lang="id-ID" dirty="0" smtClean="0"/>
              <a:t>· bagaimana informasi itu dipindahkan dari satu individu ke individu yang lain (pewarisan genetik).</a:t>
            </a:r>
          </a:p>
          <a:p>
            <a:endParaRPr lang="id-ID" dirty="0"/>
          </a:p>
        </p:txBody>
      </p:sp>
    </p:spTree>
    <p:extLst>
      <p:ext uri="{BB962C8B-B14F-4D97-AF65-F5344CB8AC3E}">
        <p14:creationId xmlns:p14="http://schemas.microsoft.com/office/powerpoint/2010/main" val="157556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36712"/>
            <a:ext cx="8229600" cy="5289451"/>
          </a:xfrm>
        </p:spPr>
        <p:txBody>
          <a:bodyPr>
            <a:normAutofit/>
          </a:bodyPr>
          <a:lstStyle/>
          <a:p>
            <a:endParaRPr lang="id-ID" dirty="0"/>
          </a:p>
        </p:txBody>
      </p:sp>
      <p:pic>
        <p:nvPicPr>
          <p:cNvPr id="34818" name="Picture 2" descr="http://4.bp.blogspot.com/-M2632BGlU78/TfWugLmzJPI/AAAAAAAAAEY/dWSXilO5ux8/s1600/dna-of-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4427984" cy="3295951"/>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Bab 3 SUBSTANSI GENETIKA&#10;&#10; "/>
          <p:cNvPicPr>
            <a:picLocks noChangeAspect="1" noChangeArrowheads="1"/>
          </p:cNvPicPr>
          <p:nvPr/>
        </p:nvPicPr>
        <p:blipFill rotWithShape="1">
          <a:blip r:embed="rId4">
            <a:extLst>
              <a:ext uri="{28A0092B-C50C-407E-A947-70E740481C1C}">
                <a14:useLocalDpi xmlns:a14="http://schemas.microsoft.com/office/drawing/2010/main" val="0"/>
              </a:ext>
            </a:extLst>
          </a:blip>
          <a:srcRect t="17181"/>
          <a:stretch/>
        </p:blipFill>
        <p:spPr bwMode="auto">
          <a:xfrm>
            <a:off x="4427983" y="3068960"/>
            <a:ext cx="4557713" cy="283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9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77500" lnSpcReduction="20000"/>
          </a:bodyPr>
          <a:lstStyle/>
          <a:p>
            <a:r>
              <a:rPr lang="id-ID" dirty="0" smtClean="0"/>
              <a:t>Biologi sel (juga disebut sitologi, dari bahasa Yunani kytos, "wadah") adalah ilmu yang mempelajari sel</a:t>
            </a:r>
            <a:endParaRPr lang="en-US" dirty="0" smtClean="0"/>
          </a:p>
          <a:p>
            <a:r>
              <a:rPr lang="id-ID" dirty="0" smtClean="0"/>
              <a:t>Hal yang dipelajari dalam biologi sel mencakup sifat-sifat fisiologis sel seperti struktur dan organel yang terdapat di dalam sel, lingkungan dan antaraksi sel, daur hidup sel, pembelahan sel dan fungsi sel (fisiologi), hingga kematian sel</a:t>
            </a:r>
            <a:endParaRPr lang="en-US" dirty="0" smtClean="0"/>
          </a:p>
          <a:p>
            <a:r>
              <a:rPr lang="id-ID" dirty="0" smtClean="0"/>
              <a:t>Hal-hal tersebut dipelajari baik pada skala mikroskopik maupun skala molekular, dan sel biologi meneliti baik organisme bersel tunggal seperti bakteri maupun sel-sel terspesialisasi di dalam organisme multisel seperti manusia.</a:t>
            </a:r>
            <a:br>
              <a:rPr lang="id-ID" dirty="0" smtClean="0"/>
            </a:br>
            <a:endParaRPr lang="id-ID" dirty="0" smtClean="0">
              <a:latin typeface="Arial" charset="0"/>
              <a:cs typeface="Arial" charset="0"/>
            </a:endParaRPr>
          </a:p>
          <a:p>
            <a:endParaRPr lang="id-ID" dirty="0"/>
          </a:p>
        </p:txBody>
      </p:sp>
      <p:sp>
        <p:nvSpPr>
          <p:cNvPr id="5" name="Rectangle 4"/>
          <p:cNvSpPr/>
          <p:nvPr/>
        </p:nvSpPr>
        <p:spPr>
          <a:xfrm>
            <a:off x="395536" y="764704"/>
            <a:ext cx="84249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smtClean="0"/>
              <a:t>Biologi sel</a:t>
            </a:r>
          </a:p>
          <a:p>
            <a:pPr algn="ctr"/>
            <a:endParaRPr lang="id-ID" dirty="0"/>
          </a:p>
        </p:txBody>
      </p:sp>
    </p:spTree>
    <p:extLst>
      <p:ext uri="{BB962C8B-B14F-4D97-AF65-F5344CB8AC3E}">
        <p14:creationId xmlns:p14="http://schemas.microsoft.com/office/powerpoint/2010/main" val="349614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id-ID" dirty="0" smtClean="0"/>
              <a:t>Pengetahuan akan komposisi dan cara kerja sel merupakan hal mendasar bagi semua bidang ilmu biologi</a:t>
            </a:r>
            <a:endParaRPr lang="en-US" dirty="0" smtClean="0"/>
          </a:p>
          <a:p>
            <a:r>
              <a:rPr lang="id-ID" dirty="0" smtClean="0"/>
              <a:t>Pengetahuan akan persamaan dan perbedaan di antara berbagai jenis sel merupakan hal penting khususnya bagi bidang biologi sel dan biologi molekular</a:t>
            </a:r>
            <a:endParaRPr lang="en-US" dirty="0" smtClean="0"/>
          </a:p>
          <a:p>
            <a:r>
              <a:rPr lang="id-ID" dirty="0" smtClean="0"/>
              <a:t>Persamaan dan perbedaan mendasar tersebut menimbulkan tema pemersatu, yang memungkinkan prinsip-prinsip yang dipelajari dari suatu sel diekstrapolasikan dan digeneralisasikan pada jenis sel lain</a:t>
            </a:r>
            <a:endParaRPr lang="en-US" dirty="0" smtClean="0"/>
          </a:p>
          <a:p>
            <a:r>
              <a:rPr lang="id-ID" dirty="0" smtClean="0"/>
              <a:t>Penelitian biologi sel berkaitan erat dengan genetika, biokimia, biologi molekular, dan biologi perkembangan.</a:t>
            </a:r>
          </a:p>
          <a:p>
            <a:endParaRPr lang="id-ID" dirty="0"/>
          </a:p>
        </p:txBody>
      </p:sp>
    </p:spTree>
    <p:extLst>
      <p:ext uri="{BB962C8B-B14F-4D97-AF65-F5344CB8AC3E}">
        <p14:creationId xmlns:p14="http://schemas.microsoft.com/office/powerpoint/2010/main" val="381416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Picture 2" descr="C:\Users\arsil\Desktop\Smartcreative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522" y="28221"/>
            <a:ext cx="9135346" cy="68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http://2.bp.blogspot.com/-QL6tdqIn-xk/UMndqpvouFI/AAAAAAAAAFU/58BJxKYDXoA/s320/sel+hew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12775"/>
            <a:ext cx="4752528" cy="340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6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dirty="0" smtClean="0"/>
              <a:t>Enzimolog</a:t>
            </a:r>
            <a:r>
              <a:rPr lang="en-US" sz="3200" dirty="0" smtClean="0"/>
              <a:t>i</a:t>
            </a:r>
            <a:endParaRPr lang="id-ID" sz="3200" dirty="0" smtClean="0">
              <a:latin typeface="Arial" charset="0"/>
              <a:cs typeface="Arial" charset="0"/>
            </a:endParaRPr>
          </a:p>
        </p:txBody>
      </p:sp>
      <p:sp>
        <p:nvSpPr>
          <p:cNvPr id="14340" name="Content Placeholder 5"/>
          <p:cNvSpPr>
            <a:spLocks noGrp="1"/>
          </p:cNvSpPr>
          <p:nvPr>
            <p:ph idx="1"/>
          </p:nvPr>
        </p:nvSpPr>
        <p:spPr>
          <a:xfrm>
            <a:off x="457200" y="1412776"/>
            <a:ext cx="8229600" cy="4713387"/>
          </a:xfrm>
        </p:spPr>
        <p:txBody>
          <a:bodyPr>
            <a:normAutofit fontScale="92500" lnSpcReduction="10000"/>
          </a:bodyPr>
          <a:lstStyle/>
          <a:p>
            <a:endParaRPr lang="id-ID" sz="2400" dirty="0"/>
          </a:p>
          <a:p>
            <a:r>
              <a:rPr lang="id-ID" sz="2400" dirty="0"/>
              <a:t>Enzim adalah biomolekul yang berfungsi sebagai katalis (senyawa yang mempercepat proses reaksi tanpa habis bereaksi) dalam suatu reaksi </a:t>
            </a:r>
            <a:r>
              <a:rPr lang="id-ID" sz="2400" dirty="0" smtClean="0"/>
              <a:t>kimia</a:t>
            </a:r>
            <a:endParaRPr lang="en-US" sz="2400" dirty="0" smtClean="0"/>
          </a:p>
          <a:p>
            <a:r>
              <a:rPr lang="id-ID" sz="2400" dirty="0" smtClean="0"/>
              <a:t>Hampir </a:t>
            </a:r>
            <a:r>
              <a:rPr lang="id-ID" sz="2400" dirty="0"/>
              <a:t>semua enzim merupakan </a:t>
            </a:r>
            <a:r>
              <a:rPr lang="id-ID" sz="2400" dirty="0" smtClean="0"/>
              <a:t>protein</a:t>
            </a:r>
            <a:endParaRPr lang="en-US" sz="2400" dirty="0" smtClean="0"/>
          </a:p>
          <a:p>
            <a:r>
              <a:rPr lang="id-ID" sz="2400" dirty="0" smtClean="0"/>
              <a:t>Pada </a:t>
            </a:r>
            <a:r>
              <a:rPr lang="id-ID" sz="2400" dirty="0"/>
              <a:t>reaksi yang dikatalisasi oleh enzim, molekul awal reaksi disebut sebagai substrat, dan enzim mengubah molekul tersebut menjadi molekul-molekul yang berbeda, disebut </a:t>
            </a:r>
            <a:r>
              <a:rPr lang="id-ID" sz="2400" dirty="0" smtClean="0"/>
              <a:t>produk</a:t>
            </a:r>
            <a:endParaRPr lang="en-US" sz="2400" dirty="0" smtClean="0"/>
          </a:p>
          <a:p>
            <a:r>
              <a:rPr lang="id-ID" sz="2400" dirty="0" smtClean="0"/>
              <a:t>Hampir </a:t>
            </a:r>
            <a:r>
              <a:rPr lang="id-ID" sz="2400" dirty="0"/>
              <a:t>semua proses biologis sel memerlukan enzim agar dapat berlangsung dengan cukup cepat.</a:t>
            </a:r>
          </a:p>
          <a:p>
            <a:r>
              <a:rPr lang="id-ID" sz="2400" dirty="0" smtClean="0"/>
              <a:t>Enzim </a:t>
            </a:r>
            <a:r>
              <a:rPr lang="id-ID" sz="2400" dirty="0"/>
              <a:t>bekerja dengan cara menempel pada permukaan molekul zat-zat yang bereaksi dan dengan demikian mempercepat proses </a:t>
            </a:r>
            <a:r>
              <a:rPr lang="id-ID" sz="2400" dirty="0" smtClean="0"/>
              <a:t>reaksi</a:t>
            </a:r>
            <a:r>
              <a:rPr lang="id-ID" sz="2400" dirty="0"/>
              <a:t/>
            </a:r>
            <a:br>
              <a:rPr lang="id-ID" sz="2400" dirty="0"/>
            </a:br>
            <a:endParaRPr lang="id-ID" sz="2400" dirty="0"/>
          </a:p>
        </p:txBody>
      </p:sp>
    </p:spTree>
    <p:extLst>
      <p:ext uri="{BB962C8B-B14F-4D97-AF65-F5344CB8AC3E}">
        <p14:creationId xmlns:p14="http://schemas.microsoft.com/office/powerpoint/2010/main" val="258277701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charset="0"/>
                <a:cs typeface="Arial" charset="0"/>
              </a:rPr>
              <a:t>Pendahuluan</a:t>
            </a:r>
            <a:endParaRPr lang="id-ID" sz="3200" dirty="0" smtClean="0">
              <a:latin typeface="Arial" charset="0"/>
              <a:cs typeface="Arial" charset="0"/>
            </a:endParaRPr>
          </a:p>
        </p:txBody>
      </p:sp>
      <p:sp>
        <p:nvSpPr>
          <p:cNvPr id="5124" name="Content Placeholder 5"/>
          <p:cNvSpPr>
            <a:spLocks noGrp="1"/>
          </p:cNvSpPr>
          <p:nvPr>
            <p:ph idx="1"/>
          </p:nvPr>
        </p:nvSpPr>
        <p:spPr>
          <a:xfrm>
            <a:off x="457200" y="1340768"/>
            <a:ext cx="8435280" cy="5040560"/>
          </a:xfrm>
        </p:spPr>
        <p:txBody>
          <a:bodyPr>
            <a:normAutofit/>
          </a:bodyPr>
          <a:lstStyle/>
          <a:p>
            <a:r>
              <a:rPr lang="id-ID" b="1" dirty="0"/>
              <a:t>Bioteknologi</a:t>
            </a:r>
            <a:r>
              <a:rPr lang="id-ID" dirty="0"/>
              <a:t> </a:t>
            </a:r>
            <a:r>
              <a:rPr lang="en-US" dirty="0" err="1" smtClean="0"/>
              <a:t>merupakan</a:t>
            </a:r>
            <a:r>
              <a:rPr lang="en-US" dirty="0" smtClean="0"/>
              <a:t> </a:t>
            </a:r>
            <a:r>
              <a:rPr lang="id-ID" dirty="0" smtClean="0"/>
              <a:t>cabang </a:t>
            </a:r>
            <a:r>
              <a:rPr lang="id-ID" dirty="0"/>
              <a:t>ilmu yang mempelajari pemanfaatan makhluk hidup (</a:t>
            </a:r>
            <a:r>
              <a:rPr lang="id-ID" dirty="0" smtClean="0"/>
              <a:t>bakteri</a:t>
            </a:r>
            <a:r>
              <a:rPr lang="en-US" dirty="0"/>
              <a:t>,</a:t>
            </a:r>
            <a:r>
              <a:rPr lang="id-ID" dirty="0"/>
              <a:t> </a:t>
            </a:r>
            <a:r>
              <a:rPr lang="id-ID" dirty="0" smtClean="0"/>
              <a:t>fungi</a:t>
            </a:r>
            <a:r>
              <a:rPr lang="en-US" dirty="0" smtClean="0"/>
              <a:t>,</a:t>
            </a:r>
            <a:r>
              <a:rPr lang="id-ID" dirty="0"/>
              <a:t> </a:t>
            </a:r>
            <a:r>
              <a:rPr lang="id-ID" dirty="0" smtClean="0"/>
              <a:t>virus</a:t>
            </a:r>
            <a:r>
              <a:rPr lang="en-US" dirty="0" smtClean="0"/>
              <a:t>,</a:t>
            </a:r>
            <a:r>
              <a:rPr lang="id-ID" dirty="0" smtClean="0"/>
              <a:t> </a:t>
            </a:r>
            <a:r>
              <a:rPr lang="id-ID" dirty="0"/>
              <a:t>dan lain-lain) maupun produk dari makhluk hidup (</a:t>
            </a:r>
            <a:r>
              <a:rPr lang="id-ID" dirty="0" smtClean="0"/>
              <a:t>enzim</a:t>
            </a:r>
            <a:r>
              <a:rPr lang="en-US" dirty="0" smtClean="0"/>
              <a:t>, </a:t>
            </a:r>
            <a:r>
              <a:rPr lang="id-ID" dirty="0"/>
              <a:t> alkohol) dalam proses produksi untuk menghasilkan barang dan </a:t>
            </a:r>
            <a:r>
              <a:rPr lang="id-ID" dirty="0" smtClean="0"/>
              <a:t>jasa</a:t>
            </a:r>
            <a:endParaRPr lang="en-US" baseline="30000" dirty="0"/>
          </a:p>
          <a:p>
            <a:r>
              <a:rPr lang="id-ID" dirty="0" smtClean="0"/>
              <a:t>Dengan </a:t>
            </a:r>
            <a:r>
              <a:rPr lang="id-ID" dirty="0"/>
              <a:t>kata lain, bioteknologi adalah ilmu terapan yang menggabungkan berbagai cabang ilmu dalam proses produksi barang dan jasa.</a:t>
            </a:r>
            <a:endParaRPr lang="id-ID" dirty="0" smtClean="0">
              <a:latin typeface="Arial" charset="0"/>
              <a:cs typeface="Arial" charset="0"/>
            </a:endParaRPr>
          </a:p>
        </p:txBody>
      </p:sp>
    </p:spTree>
    <p:extLst>
      <p:ext uri="{BB962C8B-B14F-4D97-AF65-F5344CB8AC3E}">
        <p14:creationId xmlns:p14="http://schemas.microsoft.com/office/powerpoint/2010/main" val="375908593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92500" lnSpcReduction="20000"/>
          </a:bodyPr>
          <a:lstStyle/>
          <a:p>
            <a:r>
              <a:rPr lang="id-ID" dirty="0" smtClean="0"/>
              <a:t>Percepatan terjadi karena enzim menurunkan energi pengaktifan yang dengan sendirinya akan mempermudah terjadinya reaksi.</a:t>
            </a:r>
            <a:endParaRPr lang="en-US" dirty="0" smtClean="0"/>
          </a:p>
          <a:p>
            <a:r>
              <a:rPr lang="id-ID" dirty="0" smtClean="0"/>
              <a:t>Sebagian besar enzim bekerja secara khas, yang artinya setiap jenis enzim hanya dapat bekerja pada satu macam senyawa atau reaksi kimia</a:t>
            </a:r>
            <a:endParaRPr lang="en-US" dirty="0" smtClean="0"/>
          </a:p>
          <a:p>
            <a:r>
              <a:rPr lang="id-ID" dirty="0" smtClean="0"/>
              <a:t>Hal ini disebabkan perbedaan struktur kimia tiap enzim yang bersifat tetap</a:t>
            </a:r>
            <a:endParaRPr lang="en-US" dirty="0" smtClean="0"/>
          </a:p>
          <a:p>
            <a:r>
              <a:rPr lang="id-ID" dirty="0" smtClean="0"/>
              <a:t>Sebagai contoh, enzim </a:t>
            </a:r>
            <a:r>
              <a:rPr lang="el-GR" dirty="0" smtClean="0"/>
              <a:t>α-</a:t>
            </a:r>
            <a:r>
              <a:rPr lang="id-ID" dirty="0" smtClean="0"/>
              <a:t>amilase hanya dapat digunakan pada proses perombakan pati menjadi glukosa.</a:t>
            </a:r>
          </a:p>
          <a:p>
            <a:endParaRPr lang="id-ID" dirty="0"/>
          </a:p>
        </p:txBody>
      </p:sp>
    </p:spTree>
    <p:extLst>
      <p:ext uri="{BB962C8B-B14F-4D97-AF65-F5344CB8AC3E}">
        <p14:creationId xmlns:p14="http://schemas.microsoft.com/office/powerpoint/2010/main" val="262161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92696"/>
            <a:ext cx="8229600" cy="5433467"/>
          </a:xfrm>
        </p:spPr>
        <p:txBody>
          <a:bodyPr>
            <a:noAutofit/>
          </a:bodyPr>
          <a:lstStyle/>
          <a:p>
            <a:r>
              <a:rPr lang="id-ID" sz="2400" dirty="0" smtClean="0"/>
              <a:t>Kerja enzim dipengaruhi oleh beberapa faktor, terutama adalah substrat, suhu, keasaman, kofaktor dan inhibitor</a:t>
            </a:r>
            <a:endParaRPr lang="en-US" sz="2400" dirty="0" smtClean="0"/>
          </a:p>
          <a:p>
            <a:r>
              <a:rPr lang="id-ID" sz="2400" dirty="0" smtClean="0"/>
              <a:t>Tiap enzim memerlukan suhu dan pH (tingkat keasaman) optimum yang berbeda-beda karena enzim adalah protein, yang dapat mengalami perubahan bentuk jika suhu dan keasaman berubah</a:t>
            </a:r>
            <a:endParaRPr lang="en-US" sz="2400" dirty="0" smtClean="0"/>
          </a:p>
          <a:p>
            <a:r>
              <a:rPr lang="id-ID" sz="2400" dirty="0" smtClean="0"/>
              <a:t>Di luar suhu atau pH yang sesuai, enzim tidak dapat bekerja secara optimal atau strukturnya akan mengalami kerusakan</a:t>
            </a:r>
            <a:endParaRPr lang="en-US" sz="2400" dirty="0" smtClean="0"/>
          </a:p>
          <a:p>
            <a:r>
              <a:rPr lang="id-ID" sz="2400" dirty="0" smtClean="0"/>
              <a:t>Hal ini akan menyebabkan enzim kehilangan fungsinya sama sekali</a:t>
            </a:r>
            <a:endParaRPr lang="en-US" sz="2400" dirty="0" smtClean="0"/>
          </a:p>
          <a:p>
            <a:r>
              <a:rPr lang="id-ID" sz="2400" dirty="0" smtClean="0"/>
              <a:t>Kerja enzim juga dipengaruhi oleh molekul lain. Inhibitor adalah molekul yang menurunkan aktivitas enzim, sedangkan aktivator adalah yang meningkatkan aktivitas enzim</a:t>
            </a:r>
            <a:endParaRPr lang="en-US" sz="2400" dirty="0" smtClean="0"/>
          </a:p>
          <a:p>
            <a:r>
              <a:rPr lang="id-ID" sz="2400" dirty="0" smtClean="0"/>
              <a:t>Banyak obat dan racun adalah inihibitor enzim.</a:t>
            </a:r>
          </a:p>
        </p:txBody>
      </p:sp>
    </p:spTree>
    <p:extLst>
      <p:ext uri="{BB962C8B-B14F-4D97-AF65-F5344CB8AC3E}">
        <p14:creationId xmlns:p14="http://schemas.microsoft.com/office/powerpoint/2010/main" val="4037295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dirty="0"/>
          </a:p>
        </p:txBody>
      </p:sp>
      <p:pic>
        <p:nvPicPr>
          <p:cNvPr id="41986" name="Picture 2" descr="https://sp.yimg.com/xj/th?id=OIP.Md0e15e53ead92347a826f4e10c253d76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 y="399"/>
            <a:ext cx="4752528" cy="3802024"/>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http://3.bp.blogspot.com/_63yPmxCeyYM/S0sf67vypOI/AAAAAAAAARs/0p5nRcIbmak/s1600/Enz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626" y="2204864"/>
            <a:ext cx="4238625"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0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normAutofit fontScale="90000"/>
          </a:bodyPr>
          <a:lstStyle/>
          <a:p>
            <a:pPr>
              <a:spcBef>
                <a:spcPct val="50000"/>
              </a:spcBef>
            </a:pPr>
            <a:r>
              <a:rPr lang="id-ID" sz="3200" dirty="0" smtClean="0"/>
              <a:t>Virologi</a:t>
            </a:r>
            <a:br>
              <a:rPr lang="id-ID" sz="3200" dirty="0" smtClean="0"/>
            </a:br>
            <a:endParaRPr lang="id-ID"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normAutofit fontScale="92500"/>
          </a:bodyPr>
          <a:lstStyle/>
          <a:p>
            <a:r>
              <a:rPr lang="id-ID" sz="2400" dirty="0" smtClean="0"/>
              <a:t>Virologi </a:t>
            </a:r>
            <a:r>
              <a:rPr lang="id-ID" sz="2400" dirty="0"/>
              <a:t>ialah cabang biologi yang mempelajari makhluk suborganisme, terutama </a:t>
            </a:r>
            <a:r>
              <a:rPr lang="id-ID" sz="2400" dirty="0" smtClean="0"/>
              <a:t>virus</a:t>
            </a:r>
            <a:endParaRPr lang="en-US" sz="2400" dirty="0" smtClean="0"/>
          </a:p>
          <a:p>
            <a:r>
              <a:rPr lang="id-ID" sz="2400" dirty="0" smtClean="0"/>
              <a:t>Dalam </a:t>
            </a:r>
            <a:r>
              <a:rPr lang="id-ID" sz="2400" dirty="0"/>
              <a:t>perkembangannya, selain virus ditemukan pula viroid dan </a:t>
            </a:r>
            <a:r>
              <a:rPr lang="id-ID" sz="2400" dirty="0" smtClean="0"/>
              <a:t>prion</a:t>
            </a:r>
            <a:endParaRPr lang="en-US" sz="2400" dirty="0" smtClean="0"/>
          </a:p>
          <a:p>
            <a:r>
              <a:rPr lang="id-ID" sz="2400" dirty="0" smtClean="0"/>
              <a:t>Kedua </a:t>
            </a:r>
            <a:r>
              <a:rPr lang="id-ID" sz="2400" dirty="0"/>
              <a:t>kelompok ini saat ini juga masih menjadi bidang kajian virologi</a:t>
            </a:r>
            <a:r>
              <a:rPr lang="id-ID" sz="2400" dirty="0" smtClean="0"/>
              <a:t>.</a:t>
            </a:r>
            <a:endParaRPr lang="en-US" sz="2400" dirty="0" smtClean="0"/>
          </a:p>
          <a:p>
            <a:r>
              <a:rPr lang="id-ID" sz="2400" dirty="0" smtClean="0"/>
              <a:t>Virologi memiliki posisi strategis dalam kehidupan dan banyak dipelajari karena bermanfaat bagi industri farmasi dan pestisida</a:t>
            </a:r>
            <a:endParaRPr lang="en-US" sz="2400" dirty="0" smtClean="0"/>
          </a:p>
          <a:p>
            <a:r>
              <a:rPr lang="id-ID" sz="2400" dirty="0" smtClean="0"/>
              <a:t>Virologi juga menjadi perhatian pada bidang kedokteran, kedokteran hewan, peternakan, perikanan dan pertanian karena kerugian yang ditimbulkan virus dapat bernilai besar secara ekonomi.</a:t>
            </a:r>
          </a:p>
          <a:p>
            <a:endParaRPr lang="id-ID" sz="2400" dirty="0"/>
          </a:p>
          <a:p>
            <a:pPr marL="0" indent="0">
              <a:buNone/>
            </a:pPr>
            <a:endParaRPr lang="id-ID" sz="2400" dirty="0"/>
          </a:p>
        </p:txBody>
      </p:sp>
    </p:spTree>
    <p:extLst>
      <p:ext uri="{BB962C8B-B14F-4D97-AF65-F5344CB8AC3E}">
        <p14:creationId xmlns:p14="http://schemas.microsoft.com/office/powerpoint/2010/main" val="401708545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3010" name="Picture 2" descr="ACTV-1, Virus yang mammpu membuat manusia menjadi bod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4191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Ilmu tentang virus disebut virologi. Virus&#10;( bahasa latin ) virion yang berarti&#10;racun&#10;Virus adalah organisme aselular (buk..."/>
          <p:cNvPicPr>
            <a:picLocks noChangeAspect="1" noChangeArrowheads="1"/>
          </p:cNvPicPr>
          <p:nvPr/>
        </p:nvPicPr>
        <p:blipFill rotWithShape="1">
          <a:blip r:embed="rId3">
            <a:extLst>
              <a:ext uri="{28A0092B-C50C-407E-A947-70E740481C1C}">
                <a14:useLocalDpi xmlns:a14="http://schemas.microsoft.com/office/drawing/2010/main" val="0"/>
              </a:ext>
            </a:extLst>
          </a:blip>
          <a:srcRect t="34636"/>
          <a:stretch/>
        </p:blipFill>
        <p:spPr bwMode="auto">
          <a:xfrm>
            <a:off x="2680758" y="3212976"/>
            <a:ext cx="6076950" cy="298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1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5" y="-3429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484786"/>
            <a:ext cx="8435280" cy="4641378"/>
          </a:xfrm>
        </p:spPr>
        <p:txBody>
          <a:bodyPr>
            <a:normAutofit lnSpcReduction="10000"/>
          </a:bodyPr>
          <a:lstStyle/>
          <a:p>
            <a:r>
              <a:rPr lang="en-US" dirty="0" err="1" smtClean="0"/>
              <a:t>Berdasarkan</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Hayati</a:t>
            </a:r>
            <a:r>
              <a:rPr lang="en-US" dirty="0" smtClean="0"/>
              <a:t> yang </a:t>
            </a:r>
            <a:r>
              <a:rPr lang="en-US" dirty="0" err="1" smtClean="0"/>
              <a:t>digunakan</a:t>
            </a:r>
            <a:r>
              <a:rPr lang="en-US" dirty="0" smtClean="0"/>
              <a:t> :</a:t>
            </a:r>
          </a:p>
          <a:p>
            <a:pPr lvl="1"/>
            <a:r>
              <a:rPr lang="en-US" dirty="0" err="1" smtClean="0"/>
              <a:t>Bioteknologi</a:t>
            </a:r>
            <a:r>
              <a:rPr lang="en-US" dirty="0" smtClean="0"/>
              <a:t> </a:t>
            </a:r>
            <a:r>
              <a:rPr lang="en-US" dirty="0" err="1" smtClean="0"/>
              <a:t>Biru</a:t>
            </a:r>
            <a:endParaRPr lang="en-US" dirty="0" smtClean="0"/>
          </a:p>
          <a:p>
            <a:pPr lvl="1"/>
            <a:r>
              <a:rPr lang="en-US" dirty="0" err="1" smtClean="0"/>
              <a:t>Bioteknologi</a:t>
            </a:r>
            <a:r>
              <a:rPr lang="en-US" dirty="0" smtClean="0"/>
              <a:t> </a:t>
            </a:r>
            <a:r>
              <a:rPr lang="en-US" dirty="0" err="1" smtClean="0"/>
              <a:t>Hijau</a:t>
            </a:r>
            <a:endParaRPr lang="en-US" dirty="0" smtClean="0"/>
          </a:p>
          <a:p>
            <a:pPr lvl="1"/>
            <a:r>
              <a:rPr lang="en-US" dirty="0" err="1" smtClean="0"/>
              <a:t>Bioteknologi</a:t>
            </a:r>
            <a:r>
              <a:rPr lang="en-US" dirty="0" smtClean="0"/>
              <a:t> </a:t>
            </a:r>
            <a:r>
              <a:rPr lang="en-US" dirty="0" err="1" smtClean="0"/>
              <a:t>putih</a:t>
            </a:r>
            <a:endParaRPr lang="en-US" dirty="0" smtClean="0"/>
          </a:p>
          <a:p>
            <a:pPr lvl="1"/>
            <a:r>
              <a:rPr lang="en-US" dirty="0" err="1" smtClean="0"/>
              <a:t>Bioteknologi</a:t>
            </a:r>
            <a:r>
              <a:rPr lang="en-US" dirty="0" smtClean="0"/>
              <a:t> </a:t>
            </a:r>
            <a:r>
              <a:rPr lang="en-US" dirty="0" err="1" smtClean="0"/>
              <a:t>Merah</a:t>
            </a:r>
            <a:endParaRPr lang="en-US" dirty="0" smtClean="0"/>
          </a:p>
          <a:p>
            <a:r>
              <a:rPr lang="en-US" dirty="0" err="1" smtClean="0"/>
              <a:t>Berdasarkan</a:t>
            </a:r>
            <a:r>
              <a:rPr lang="en-US" dirty="0" smtClean="0"/>
              <a:t> </a:t>
            </a:r>
            <a:r>
              <a:rPr lang="en-US" dirty="0" err="1" smtClean="0"/>
              <a:t>Sejarah</a:t>
            </a:r>
            <a:r>
              <a:rPr lang="en-US" dirty="0" smtClean="0"/>
              <a:t> </a:t>
            </a:r>
            <a:r>
              <a:rPr lang="en-US" dirty="0" err="1" smtClean="0"/>
              <a:t>dan</a:t>
            </a:r>
            <a:r>
              <a:rPr lang="en-US" dirty="0" smtClean="0"/>
              <a:t> </a:t>
            </a:r>
            <a:r>
              <a:rPr lang="en-US" dirty="0" err="1" smtClean="0"/>
              <a:t>kekinian</a:t>
            </a:r>
            <a:r>
              <a:rPr lang="en-US" dirty="0" smtClean="0"/>
              <a:t> </a:t>
            </a:r>
          </a:p>
          <a:p>
            <a:pPr lvl="1"/>
            <a:r>
              <a:rPr lang="en-US" dirty="0" err="1" smtClean="0"/>
              <a:t>Bioteknologi</a:t>
            </a:r>
            <a:r>
              <a:rPr lang="en-US" dirty="0" smtClean="0"/>
              <a:t> </a:t>
            </a:r>
            <a:r>
              <a:rPr lang="en-US" dirty="0" err="1" smtClean="0"/>
              <a:t>Konvensional</a:t>
            </a:r>
            <a:endParaRPr lang="en-US" dirty="0" smtClean="0"/>
          </a:p>
          <a:p>
            <a:pPr lvl="1"/>
            <a:r>
              <a:rPr lang="en-US" dirty="0" err="1" smtClean="0"/>
              <a:t>Bioteknologi</a:t>
            </a:r>
            <a:r>
              <a:rPr lang="en-US" dirty="0" smtClean="0"/>
              <a:t> Modern</a:t>
            </a:r>
            <a:endParaRPr lang="id-ID" dirty="0"/>
          </a:p>
        </p:txBody>
      </p:sp>
      <p:sp>
        <p:nvSpPr>
          <p:cNvPr id="5" name="Content Placeholder 2"/>
          <p:cNvSpPr txBox="1">
            <a:spLocks/>
          </p:cNvSpPr>
          <p:nvPr/>
        </p:nvSpPr>
        <p:spPr>
          <a:xfrm>
            <a:off x="511277" y="836713"/>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t>Jenis-jenis</a:t>
            </a:r>
            <a:r>
              <a:rPr lang="en-US" dirty="0" smtClean="0"/>
              <a:t> </a:t>
            </a:r>
            <a:r>
              <a:rPr lang="en-US" dirty="0" err="1" smtClean="0"/>
              <a:t>Bioteknologi</a:t>
            </a:r>
            <a:r>
              <a:rPr lang="en-US" dirty="0" smtClean="0"/>
              <a:t> </a:t>
            </a:r>
            <a:endParaRPr lang="id-ID" dirty="0"/>
          </a:p>
        </p:txBody>
      </p:sp>
    </p:spTree>
    <p:extLst>
      <p:ext uri="{BB962C8B-B14F-4D97-AF65-F5344CB8AC3E}">
        <p14:creationId xmlns:p14="http://schemas.microsoft.com/office/powerpoint/2010/main" val="667318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674"/>
            <a:ext cx="8229600" cy="1143000"/>
          </a:xfrm>
        </p:spPr>
        <p:txBody>
          <a:bodyPr>
            <a:normAutofit fontScale="90000"/>
          </a:bodyPr>
          <a:lstStyle/>
          <a:p>
            <a:r>
              <a:rPr lang="id-ID" dirty="0" smtClean="0"/>
              <a:t>Bioteknologi biru (blue biotechnology) </a:t>
            </a:r>
            <a:endParaRPr lang="id-ID" dirty="0"/>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5"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23528" y="1628800"/>
            <a:ext cx="8640960" cy="5328592"/>
          </a:xfrm>
        </p:spPr>
        <p:txBody>
          <a:bodyPr>
            <a:noAutofit/>
          </a:bodyPr>
          <a:lstStyle/>
          <a:p>
            <a:r>
              <a:rPr lang="id-ID" dirty="0" smtClean="0"/>
              <a:t>disebut </a:t>
            </a:r>
            <a:r>
              <a:rPr lang="id-ID" dirty="0"/>
              <a:t>juga bioteknologi akuatik/perairan yang mengendalikan proses-proses yang terjadi di lingkungan </a:t>
            </a:r>
            <a:r>
              <a:rPr lang="id-ID" dirty="0" smtClean="0"/>
              <a:t>akuatik</a:t>
            </a:r>
            <a:endParaRPr lang="en-US" dirty="0" smtClean="0"/>
          </a:p>
          <a:p>
            <a:r>
              <a:rPr lang="id-ID" dirty="0" smtClean="0"/>
              <a:t>Salah </a:t>
            </a:r>
            <a:r>
              <a:rPr lang="id-ID" dirty="0"/>
              <a:t>satu contoh yang paling tua adalah akuakultura, menumbuhkan ikan bersirip atau kerang-kerangan dalam kondisi terkontrol sebagai sumber makanan, (diperkirakan 30% ikan yang dikonsumsi di seluruh dunia dihasilkan oleh </a:t>
            </a:r>
            <a:r>
              <a:rPr lang="id-ID" dirty="0" smtClean="0"/>
              <a:t>akuakultura)</a:t>
            </a:r>
            <a:endParaRPr lang="en-US" dirty="0" smtClean="0"/>
          </a:p>
        </p:txBody>
      </p:sp>
      <p:sp>
        <p:nvSpPr>
          <p:cNvPr id="5" name="Content Placeholder 2"/>
          <p:cNvSpPr txBox="1">
            <a:spLocks/>
          </p:cNvSpPr>
          <p:nvPr/>
        </p:nvSpPr>
        <p:spPr>
          <a:xfrm>
            <a:off x="511277" y="836713"/>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t>Bioteknologi</a:t>
            </a:r>
            <a:r>
              <a:rPr lang="en-US" dirty="0" smtClean="0"/>
              <a:t> </a:t>
            </a:r>
            <a:r>
              <a:rPr lang="en-US" dirty="0" err="1" smtClean="0"/>
              <a:t>Biru</a:t>
            </a:r>
            <a:r>
              <a:rPr lang="en-US" dirty="0" smtClean="0"/>
              <a:t> </a:t>
            </a:r>
            <a:endParaRPr lang="id-ID" dirty="0"/>
          </a:p>
        </p:txBody>
      </p:sp>
    </p:spTree>
    <p:extLst>
      <p:ext uri="{BB962C8B-B14F-4D97-AF65-F5344CB8AC3E}">
        <p14:creationId xmlns:p14="http://schemas.microsoft.com/office/powerpoint/2010/main" val="162668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5" y="-3429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92500"/>
          </a:bodyPr>
          <a:lstStyle/>
          <a:p>
            <a:r>
              <a:rPr lang="id-ID" dirty="0" smtClean="0"/>
              <a:t>Perkembangan bioteknologi akuatik termasuk rekayasa genetika untuk menghasilkan tiram tahan penyakit dan vaksin untuk melawan virus yang menyerang salmon dan ikan yang lain</a:t>
            </a:r>
            <a:endParaRPr lang="en-US" dirty="0" smtClean="0"/>
          </a:p>
          <a:p>
            <a:r>
              <a:rPr lang="id-ID" dirty="0" smtClean="0"/>
              <a:t>Contoh lainnya adalah salmon transgenik yang memiliki hormon pertumbuhan secara berlebihan sehingga menghasilkan tingkat pertumbuhan sangat tinggi dalam waktu singkat</a:t>
            </a:r>
            <a:endParaRPr lang="id-ID" dirty="0"/>
          </a:p>
        </p:txBody>
      </p:sp>
    </p:spTree>
    <p:extLst>
      <p:ext uri="{BB962C8B-B14F-4D97-AF65-F5344CB8AC3E}">
        <p14:creationId xmlns:p14="http://schemas.microsoft.com/office/powerpoint/2010/main" val="126828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4034" name="Picture 2" descr="http://1.bp.blogspot.com/-uSaBtaeRcbc/UtusH2oqjxI/AAAAAAAAAE4/kQziKaWR65U/s1600/mm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44083"/>
            <a:ext cx="6336704" cy="499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6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id-ID" dirty="0" smtClean="0"/>
              <a:t>Bioteknologi hijau (green biotechnology</a:t>
            </a:r>
            <a:r>
              <a:rPr lang="en-US" dirty="0" smtClean="0"/>
              <a:t>)</a:t>
            </a:r>
            <a:endParaRPr lang="id-ID" dirty="0"/>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5" y="-3429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340768"/>
            <a:ext cx="8229600" cy="4785395"/>
          </a:xfrm>
        </p:spPr>
        <p:txBody>
          <a:bodyPr>
            <a:normAutofit fontScale="77500" lnSpcReduction="20000"/>
          </a:bodyPr>
          <a:lstStyle/>
          <a:p>
            <a:r>
              <a:rPr lang="id-ID" dirty="0" smtClean="0"/>
              <a:t>mempelajari </a:t>
            </a:r>
            <a:r>
              <a:rPr lang="id-ID" dirty="0"/>
              <a:t>aplikasi bioteknologi di bidang pertanian dan </a:t>
            </a:r>
            <a:r>
              <a:rPr lang="id-ID" dirty="0" smtClean="0"/>
              <a:t>peternakan</a:t>
            </a:r>
            <a:endParaRPr lang="en-US" dirty="0" smtClean="0"/>
          </a:p>
          <a:p>
            <a:r>
              <a:rPr lang="id-ID" dirty="0" smtClean="0"/>
              <a:t>Di </a:t>
            </a:r>
            <a:r>
              <a:rPr lang="id-ID" dirty="0"/>
              <a:t>bidang pertanian, </a:t>
            </a:r>
            <a:r>
              <a:rPr lang="id-ID" dirty="0" smtClean="0"/>
              <a:t>biotekno</a:t>
            </a:r>
            <a:r>
              <a:rPr lang="en-US" dirty="0" smtClean="0"/>
              <a:t>l</a:t>
            </a:r>
            <a:r>
              <a:rPr lang="id-ID" dirty="0" smtClean="0"/>
              <a:t>ogi </a:t>
            </a:r>
            <a:r>
              <a:rPr lang="id-ID" dirty="0"/>
              <a:t>telah berperan dalam menghasilkan tanaman tahan hama, bahan pangan dengan kandungan gizi lebih tinggi dan tanaman yang menghasilkan obat atau senyawa yang </a:t>
            </a:r>
            <a:r>
              <a:rPr lang="id-ID" dirty="0" smtClean="0"/>
              <a:t>bermanfaat</a:t>
            </a:r>
            <a:endParaRPr lang="en-US" dirty="0" smtClean="0"/>
          </a:p>
          <a:p>
            <a:r>
              <a:rPr lang="id-ID" dirty="0" smtClean="0"/>
              <a:t>Sementara </a:t>
            </a:r>
            <a:r>
              <a:rPr lang="id-ID" dirty="0"/>
              <a:t>itu, di bidang peternakan, binatang-binatang telah digunakan sebagai “bioreaktor” untuk menghasilkan produk penting contohnya kambing, sapi, domba, dan ayam telah digunakan sebagai penghasil antibodi-protein protektif yang membantu sel tubuh mengenali dan melawan senyawa asing (antigen).</a:t>
            </a:r>
          </a:p>
        </p:txBody>
      </p:sp>
      <p:sp>
        <p:nvSpPr>
          <p:cNvPr id="5" name="Content Placeholder 2"/>
          <p:cNvSpPr txBox="1">
            <a:spLocks/>
          </p:cNvSpPr>
          <p:nvPr/>
        </p:nvSpPr>
        <p:spPr>
          <a:xfrm>
            <a:off x="511277" y="836713"/>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t>Bioteknologi</a:t>
            </a:r>
            <a:r>
              <a:rPr lang="en-US" dirty="0" smtClean="0"/>
              <a:t>  </a:t>
            </a:r>
            <a:r>
              <a:rPr lang="en-US" dirty="0" err="1" smtClean="0"/>
              <a:t>Hijau</a:t>
            </a:r>
            <a:endParaRPr lang="id-ID" dirty="0"/>
          </a:p>
        </p:txBody>
      </p:sp>
    </p:spTree>
    <p:extLst>
      <p:ext uri="{BB962C8B-B14F-4D97-AF65-F5344CB8AC3E}">
        <p14:creationId xmlns:p14="http://schemas.microsoft.com/office/powerpoint/2010/main" val="294876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Content Placeholder 5"/>
          <p:cNvSpPr>
            <a:spLocks noGrp="1"/>
          </p:cNvSpPr>
          <p:nvPr>
            <p:ph idx="1"/>
          </p:nvPr>
        </p:nvSpPr>
        <p:spPr>
          <a:xfrm>
            <a:off x="9547" y="692696"/>
            <a:ext cx="4536504" cy="5461593"/>
          </a:xfrm>
        </p:spPr>
        <p:txBody>
          <a:bodyPr>
            <a:normAutofit/>
          </a:bodyPr>
          <a:lstStyle/>
          <a:p>
            <a:pPr marL="0" indent="0">
              <a:buNone/>
            </a:pPr>
            <a:r>
              <a:rPr lang="id-ID" sz="2800" dirty="0" smtClean="0"/>
              <a:t>Dewasa ini, perkembangan bioteknologi tidak hanya didasari pada biologi semata, tetapi juga pada ilmu-ilmu terapan dan murni lain, seperti biokimia</a:t>
            </a:r>
            <a:r>
              <a:rPr lang="en-US" sz="2800" dirty="0" smtClean="0"/>
              <a:t>, </a:t>
            </a:r>
            <a:r>
              <a:rPr lang="id-ID" sz="2800" dirty="0" smtClean="0"/>
              <a:t>komputer</a:t>
            </a:r>
            <a:r>
              <a:rPr lang="en-US" sz="2800" dirty="0" smtClean="0"/>
              <a:t>, </a:t>
            </a:r>
            <a:r>
              <a:rPr lang="id-ID" sz="2800" dirty="0" smtClean="0"/>
              <a:t> biologi molekular</a:t>
            </a:r>
            <a:r>
              <a:rPr lang="en-US" sz="2800" dirty="0" smtClean="0"/>
              <a:t>, </a:t>
            </a:r>
            <a:r>
              <a:rPr lang="id-ID" sz="2800" dirty="0" smtClean="0"/>
              <a:t> mikrobiologi</a:t>
            </a:r>
            <a:r>
              <a:rPr lang="en-US" sz="2800" dirty="0" smtClean="0"/>
              <a:t>, </a:t>
            </a:r>
            <a:r>
              <a:rPr lang="id-ID" sz="2800" dirty="0" smtClean="0"/>
              <a:t> </a:t>
            </a:r>
            <a:r>
              <a:rPr lang="en-US" sz="2800" dirty="0" smtClean="0"/>
              <a:t>      </a:t>
            </a:r>
            <a:r>
              <a:rPr lang="id-ID" sz="2800" dirty="0" smtClean="0"/>
              <a:t>genetika</a:t>
            </a:r>
            <a:r>
              <a:rPr lang="en-US" sz="2800" dirty="0" smtClean="0"/>
              <a:t>, </a:t>
            </a:r>
            <a:r>
              <a:rPr lang="id-ID" sz="2800" dirty="0" smtClean="0"/>
              <a:t>kimia</a:t>
            </a:r>
            <a:r>
              <a:rPr lang="en-US" sz="2800" dirty="0" smtClean="0"/>
              <a:t>, </a:t>
            </a:r>
            <a:r>
              <a:rPr lang="id-ID" sz="2800" dirty="0" smtClean="0"/>
              <a:t>matematika</a:t>
            </a:r>
            <a:r>
              <a:rPr lang="en-US" sz="2800" dirty="0" smtClean="0"/>
              <a:t>, </a:t>
            </a:r>
            <a:r>
              <a:rPr lang="id-ID" sz="2800" dirty="0" smtClean="0"/>
              <a:t> dan lain sebagainya</a:t>
            </a:r>
            <a:endParaRPr lang="en-US" sz="2800" dirty="0" smtClean="0"/>
          </a:p>
          <a:p>
            <a:endParaRPr lang="id-ID" sz="2400" dirty="0" smtClean="0">
              <a:latin typeface="Arial" charset="0"/>
              <a:cs typeface="Arial" charset="0"/>
            </a:endParaRPr>
          </a:p>
        </p:txBody>
      </p:sp>
      <p:pic>
        <p:nvPicPr>
          <p:cNvPr id="24578" name="Picture 2" descr="http://1.bp.blogspot.com/-3HAPOMv0WDg/VRu1sgScLiI/AAAAAAAADGE/hf97mkT_quI/s1600/x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196752"/>
            <a:ext cx="439574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3662"/>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0178" name="Picture 2" descr="http://blog.ub.ac.id/danik/files/2012/06/skema-biolisti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6487476" cy="644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2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Bioteknologi putih/abu-abu (white/gray biotechnology</a:t>
            </a:r>
            <a:r>
              <a:rPr lang="en-US" dirty="0" smtClean="0"/>
              <a:t>)</a:t>
            </a:r>
            <a:endParaRPr lang="id-ID" dirty="0"/>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5" y="-3429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781128"/>
          </a:xfrm>
        </p:spPr>
        <p:txBody>
          <a:bodyPr>
            <a:normAutofit fontScale="85000" lnSpcReduction="10000"/>
          </a:bodyPr>
          <a:lstStyle/>
          <a:p>
            <a:r>
              <a:rPr lang="id-ID" dirty="0" smtClean="0"/>
              <a:t>adalah </a:t>
            </a:r>
            <a:r>
              <a:rPr lang="id-ID" dirty="0"/>
              <a:t>bioteknologi yang diaplikasikan dalam industri seperti pengembangan dan produksi senyawa baru serta pembuatan sumber energi </a:t>
            </a:r>
            <a:r>
              <a:rPr lang="id-ID" dirty="0" smtClean="0"/>
              <a:t>terbarukan</a:t>
            </a:r>
            <a:endParaRPr lang="en-US" dirty="0" smtClean="0"/>
          </a:p>
          <a:p>
            <a:r>
              <a:rPr lang="id-ID" dirty="0" smtClean="0"/>
              <a:t>Dengan </a:t>
            </a:r>
            <a:r>
              <a:rPr lang="id-ID" dirty="0"/>
              <a:t>memanipulasi mikroorganisme seperti bakteri dan khamir/ragi, enzim-enzim juga organisme-organisme yang lebih baik telah tercipta untuk memudahkan proses produksi dan pengolahan limbah </a:t>
            </a:r>
            <a:r>
              <a:rPr lang="id-ID" dirty="0" smtClean="0"/>
              <a:t>industri</a:t>
            </a:r>
            <a:endParaRPr lang="en-US" dirty="0" smtClean="0"/>
          </a:p>
          <a:p>
            <a:r>
              <a:rPr lang="id-ID" dirty="0" smtClean="0"/>
              <a:t>Pelindian </a:t>
            </a:r>
            <a:r>
              <a:rPr lang="id-ID" dirty="0"/>
              <a:t>(bleaching) minyak dan mineral dari tanah untuk meningkakan efisiensi pertambangan, dan pembuatan bir dengan khamir.</a:t>
            </a:r>
          </a:p>
        </p:txBody>
      </p:sp>
      <p:sp>
        <p:nvSpPr>
          <p:cNvPr id="5" name="Content Placeholder 2"/>
          <p:cNvSpPr txBox="1">
            <a:spLocks/>
          </p:cNvSpPr>
          <p:nvPr/>
        </p:nvSpPr>
        <p:spPr>
          <a:xfrm>
            <a:off x="511277" y="836713"/>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t>Bioteknologi</a:t>
            </a:r>
            <a:r>
              <a:rPr lang="en-US" dirty="0" smtClean="0"/>
              <a:t> </a:t>
            </a:r>
            <a:r>
              <a:rPr lang="en-US" dirty="0" err="1" smtClean="0"/>
              <a:t>Putih</a:t>
            </a:r>
            <a:endParaRPr lang="id-ID" dirty="0"/>
          </a:p>
        </p:txBody>
      </p:sp>
    </p:spTree>
    <p:extLst>
      <p:ext uri="{BB962C8B-B14F-4D97-AF65-F5344CB8AC3E}">
        <p14:creationId xmlns:p14="http://schemas.microsoft.com/office/powerpoint/2010/main" val="1526355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51202" name="Picture 2" descr="http://3.bp.blogspot.com/-byvKR7dcnBI/UxU_8RpPm5I/AAAAAAAAAHo/-xi1UV-cdts/s1600/tem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9109"/>
            <a:ext cx="5832648" cy="64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41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Bioteknologi merah (red biotechnology) </a:t>
            </a:r>
            <a:endParaRPr lang="id-ID" dirty="0"/>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5" y="-3429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85000" lnSpcReduction="10000"/>
          </a:bodyPr>
          <a:lstStyle/>
          <a:p>
            <a:r>
              <a:rPr lang="id-ID" dirty="0" smtClean="0"/>
              <a:t>adalah </a:t>
            </a:r>
            <a:r>
              <a:rPr lang="id-ID" dirty="0"/>
              <a:t>cabang ilmu bioteknologi yang mempelajari aplikasi bioeknologi di bidang </a:t>
            </a:r>
            <a:r>
              <a:rPr lang="id-ID" dirty="0" smtClean="0"/>
              <a:t>medis</a:t>
            </a:r>
            <a:endParaRPr lang="en-US" dirty="0" smtClean="0"/>
          </a:p>
          <a:p>
            <a:r>
              <a:rPr lang="id-ID" dirty="0" smtClean="0"/>
              <a:t>Cakupannya </a:t>
            </a:r>
            <a:r>
              <a:rPr lang="id-ID" dirty="0"/>
              <a:t>meliputi seluruh spektrum pengobatan manusia, mulai dari tahap preventif, diagnosis, dan </a:t>
            </a:r>
            <a:r>
              <a:rPr lang="id-ID" dirty="0" smtClean="0"/>
              <a:t>pengobatan.</a:t>
            </a:r>
            <a:endParaRPr lang="en-US" dirty="0" smtClean="0"/>
          </a:p>
          <a:p>
            <a:r>
              <a:rPr lang="id-ID" dirty="0" smtClean="0"/>
              <a:t>Contoh </a:t>
            </a:r>
            <a:r>
              <a:rPr lang="id-ID" dirty="0"/>
              <a:t>penerapannya adalah pemanfaatan organisme untuk menghasilkan obat dan vaksin, penggunaan sel induk untuk pengobatan regeneratif, serta terapi gen untuk mengobati penyakit genetik dengan cara menyisipkan atau menggantikan gen abnomal dengan gen yang normal.</a:t>
            </a:r>
          </a:p>
        </p:txBody>
      </p:sp>
      <p:sp>
        <p:nvSpPr>
          <p:cNvPr id="5" name="Content Placeholder 2"/>
          <p:cNvSpPr txBox="1">
            <a:spLocks/>
          </p:cNvSpPr>
          <p:nvPr/>
        </p:nvSpPr>
        <p:spPr>
          <a:xfrm>
            <a:off x="511277" y="836713"/>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t>Bioteknologi</a:t>
            </a:r>
            <a:r>
              <a:rPr lang="en-US" dirty="0" smtClean="0"/>
              <a:t> </a:t>
            </a:r>
            <a:r>
              <a:rPr lang="en-US" dirty="0" err="1" smtClean="0"/>
              <a:t>Merah</a:t>
            </a:r>
            <a:r>
              <a:rPr lang="en-US" dirty="0" smtClean="0"/>
              <a:t> </a:t>
            </a:r>
            <a:endParaRPr lang="id-ID" dirty="0"/>
          </a:p>
        </p:txBody>
      </p:sp>
    </p:spTree>
    <p:extLst>
      <p:ext uri="{BB962C8B-B14F-4D97-AF65-F5344CB8AC3E}">
        <p14:creationId xmlns:p14="http://schemas.microsoft.com/office/powerpoint/2010/main" val="887957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52234" name="Picture 10" descr="http://seratusinstitute.com/medias2/images/home/news/2015%20-%2009/22%20selasa/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640"/>
            <a:ext cx="5040560" cy="672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24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9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0" indent="0" algn="ctr">
              <a:buNone/>
            </a:pPr>
            <a:r>
              <a:rPr lang="en-US" sz="9600" b="1" dirty="0" err="1" smtClean="0">
                <a:latin typeface="Edwardian Script ITC" pitchFamily="66" charset="0"/>
              </a:rPr>
              <a:t>terimakasih</a:t>
            </a:r>
            <a:endParaRPr lang="id-ID" sz="9600" b="1" dirty="0">
              <a:latin typeface="Edwardian Script ITC" pitchFamily="66" charset="0"/>
            </a:endParaRPr>
          </a:p>
        </p:txBody>
      </p:sp>
    </p:spTree>
    <p:extLst>
      <p:ext uri="{BB962C8B-B14F-4D97-AF65-F5344CB8AC3E}">
        <p14:creationId xmlns:p14="http://schemas.microsoft.com/office/powerpoint/2010/main" val="87831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normAutofit fontScale="90000"/>
          </a:bodyPr>
          <a:lstStyle/>
          <a:p>
            <a:pPr>
              <a:spcBef>
                <a:spcPct val="50000"/>
              </a:spcBef>
            </a:pPr>
            <a:r>
              <a:rPr lang="id-ID" sz="3200" dirty="0" smtClean="0"/>
              <a:t>Mikrobiologi</a:t>
            </a:r>
            <a:br>
              <a:rPr lang="id-ID" sz="3200" dirty="0" smtClean="0"/>
            </a:br>
            <a:endParaRPr lang="id-ID" sz="3200" dirty="0" smtClean="0">
              <a:latin typeface="Arial" charset="0"/>
              <a:cs typeface="Arial" charset="0"/>
            </a:endParaRPr>
          </a:p>
        </p:txBody>
      </p:sp>
      <p:sp>
        <p:nvSpPr>
          <p:cNvPr id="8196" name="Content Placeholder 5"/>
          <p:cNvSpPr>
            <a:spLocks noGrp="1"/>
          </p:cNvSpPr>
          <p:nvPr>
            <p:ph idx="1"/>
          </p:nvPr>
        </p:nvSpPr>
        <p:spPr>
          <a:xfrm>
            <a:off x="323528" y="1196752"/>
            <a:ext cx="8363272" cy="4929411"/>
          </a:xfrm>
        </p:spPr>
        <p:txBody>
          <a:bodyPr>
            <a:normAutofit/>
          </a:bodyPr>
          <a:lstStyle/>
          <a:p>
            <a:pPr marL="0" indent="0">
              <a:buNone/>
            </a:pPr>
            <a:r>
              <a:rPr lang="id-ID" sz="2800" dirty="0" smtClean="0"/>
              <a:t>Mikrobiologi </a:t>
            </a:r>
            <a:r>
              <a:rPr lang="id-ID" sz="2800" dirty="0"/>
              <a:t>merupakan cabang ilmu biologi yang khusus mempelajari jasad-jasad </a:t>
            </a:r>
            <a:r>
              <a:rPr lang="id-ID" sz="2800" dirty="0" smtClean="0"/>
              <a:t>renik</a:t>
            </a:r>
            <a:endParaRPr lang="en-US" sz="2800" dirty="0" smtClean="0"/>
          </a:p>
          <a:p>
            <a:pPr marL="0" indent="0">
              <a:buNone/>
            </a:pPr>
            <a:r>
              <a:rPr lang="id-ID" sz="2800" dirty="0" smtClean="0"/>
              <a:t>Mikrobiologi </a:t>
            </a:r>
            <a:r>
              <a:rPr lang="id-ID" sz="2800" dirty="0"/>
              <a:t>berasal dari bahasa yunani (micros: kecil, bios: hidup, dan logos: pengetahuan) sehingga secara singkat dapat diartikan bahwa mikrobiologi adalah ilmu yang mempelajari tentang makhluk-makhluk hidup </a:t>
            </a:r>
            <a:r>
              <a:rPr lang="en-US" sz="2800" dirty="0" err="1" smtClean="0"/>
              <a:t>renik</a:t>
            </a:r>
            <a:endParaRPr lang="en-US" sz="2800" dirty="0" smtClean="0"/>
          </a:p>
          <a:p>
            <a:pPr marL="0" indent="0">
              <a:buNone/>
            </a:pPr>
            <a:r>
              <a:rPr lang="id-ID" sz="2800" dirty="0" smtClean="0"/>
              <a:t>Makhluk-makhluk </a:t>
            </a:r>
            <a:r>
              <a:rPr lang="id-ID" sz="2800" dirty="0"/>
              <a:t>hidup </a:t>
            </a:r>
            <a:r>
              <a:rPr lang="en-US" sz="2800" dirty="0" err="1" smtClean="0"/>
              <a:t>tersebut</a:t>
            </a:r>
            <a:r>
              <a:rPr lang="en-US" sz="2800" dirty="0" smtClean="0"/>
              <a:t> </a:t>
            </a:r>
            <a:r>
              <a:rPr lang="id-ID" sz="2800" dirty="0" smtClean="0"/>
              <a:t>disebut </a:t>
            </a:r>
            <a:r>
              <a:rPr lang="id-ID" sz="2800" dirty="0"/>
              <a:t>juga dengan mikroorganisma, mikrobia, mikroba, jasad renik atau protista</a:t>
            </a:r>
            <a:r>
              <a:rPr lang="id-ID" sz="2800" dirty="0" smtClean="0"/>
              <a:t>.</a:t>
            </a:r>
            <a:endParaRPr lang="en-US" sz="2800" dirty="0" smtClean="0"/>
          </a:p>
          <a:p>
            <a:pPr marL="0" indent="0">
              <a:buNone/>
            </a:pPr>
            <a:r>
              <a:rPr lang="id-ID" sz="2400" dirty="0" smtClean="0"/>
              <a:t/>
            </a:r>
            <a:br>
              <a:rPr lang="id-ID" sz="2400" dirty="0" smtClean="0"/>
            </a:br>
            <a:endParaRPr lang="id-ID" sz="2200" dirty="0" smtClean="0">
              <a:latin typeface="Arial" charset="0"/>
              <a:cs typeface="Arial" charset="0"/>
            </a:endParaRPr>
          </a:p>
        </p:txBody>
      </p:sp>
    </p:spTree>
    <p:extLst>
      <p:ext uri="{BB962C8B-B14F-4D97-AF65-F5344CB8AC3E}">
        <p14:creationId xmlns:p14="http://schemas.microsoft.com/office/powerpoint/2010/main" val="154440078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8674" name="Picture 2" descr="https://areasehat.files.wordpress.com/2011/11/mikrob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48" y="1"/>
            <a:ext cx="9267748" cy="693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8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908720"/>
            <a:ext cx="8229600" cy="576064"/>
          </a:xfrm>
        </p:spPr>
        <p:txBody>
          <a:bodyPr>
            <a:normAutofit fontScale="90000"/>
          </a:bodyPr>
          <a:lstStyle/>
          <a:p>
            <a:pPr>
              <a:spcBef>
                <a:spcPct val="50000"/>
              </a:spcBef>
            </a:pPr>
            <a:r>
              <a:rPr lang="id-ID" sz="3200" dirty="0" smtClean="0"/>
              <a:t>Beberapa aspek </a:t>
            </a:r>
            <a:r>
              <a:rPr lang="en-US" sz="3200" dirty="0" smtClean="0"/>
              <a:t>yang </a:t>
            </a:r>
            <a:r>
              <a:rPr lang="en-US" sz="3200" dirty="0" err="1" smtClean="0"/>
              <a:t>dapat</a:t>
            </a:r>
            <a:r>
              <a:rPr lang="en-US" sz="3200" dirty="0" smtClean="0"/>
              <a:t> </a:t>
            </a:r>
            <a:r>
              <a:rPr lang="en-US" sz="3200" dirty="0" err="1" smtClean="0"/>
              <a:t>dipelajari</a:t>
            </a:r>
            <a:r>
              <a:rPr lang="en-US" sz="3200" dirty="0" smtClean="0"/>
              <a:t> </a:t>
            </a:r>
            <a:r>
              <a:rPr lang="en-US" sz="3200" dirty="0" err="1" smtClean="0"/>
              <a:t>dalam</a:t>
            </a:r>
            <a:r>
              <a:rPr lang="en-US" sz="3200" dirty="0" smtClean="0"/>
              <a:t> </a:t>
            </a:r>
            <a:r>
              <a:rPr lang="id-ID" sz="3200" dirty="0" smtClean="0"/>
              <a:t>mikrobiologi</a:t>
            </a:r>
            <a:br>
              <a:rPr lang="id-ID" sz="3200" dirty="0" smtClean="0"/>
            </a:br>
            <a:endParaRPr lang="id-ID" sz="3200" dirty="0" smtClean="0">
              <a:latin typeface="Arial" charset="0"/>
              <a:cs typeface="Arial" charset="0"/>
            </a:endParaRPr>
          </a:p>
        </p:txBody>
      </p:sp>
      <p:sp>
        <p:nvSpPr>
          <p:cNvPr id="9220" name="Content Placeholder 5"/>
          <p:cNvSpPr>
            <a:spLocks noGrp="1"/>
          </p:cNvSpPr>
          <p:nvPr>
            <p:ph idx="1"/>
          </p:nvPr>
        </p:nvSpPr>
        <p:spPr>
          <a:xfrm>
            <a:off x="457200" y="1524000"/>
            <a:ext cx="8229600" cy="4602163"/>
          </a:xfrm>
        </p:spPr>
        <p:txBody>
          <a:bodyPr>
            <a:normAutofit lnSpcReduction="10000"/>
          </a:bodyPr>
          <a:lstStyle/>
          <a:p>
            <a:pPr marL="0" indent="0">
              <a:buNone/>
            </a:pPr>
            <a:r>
              <a:rPr lang="id-ID" sz="2400" dirty="0" smtClean="0"/>
              <a:t>1</a:t>
            </a:r>
            <a:r>
              <a:rPr lang="id-ID" sz="2400" dirty="0"/>
              <a:t>. Karakteristik sel hidup dan bagaimana mereka melakukan kegiatan.</a:t>
            </a:r>
          </a:p>
          <a:p>
            <a:pPr marL="0" indent="0">
              <a:buNone/>
            </a:pPr>
            <a:r>
              <a:rPr lang="id-ID" sz="2400" dirty="0"/>
              <a:t>2. Karakteristik mikroorganisme, suatu kelompok organisme penting yang mampu hidup bebas, khususnya bakteri.</a:t>
            </a:r>
          </a:p>
          <a:p>
            <a:pPr marL="0" indent="0">
              <a:buNone/>
            </a:pPr>
            <a:r>
              <a:rPr lang="id-ID" sz="2400" dirty="0"/>
              <a:t>3. Keanekaragaman dan evolusi, membahas perihal bagaimana dan mengapa muncul macam-macam mikroorganisme.</a:t>
            </a:r>
          </a:p>
          <a:p>
            <a:pPr marL="0" indent="0">
              <a:buNone/>
            </a:pPr>
            <a:r>
              <a:rPr lang="id-ID" sz="2400" dirty="0"/>
              <a:t>4. Keberadaan mikroorganisme pada tubuh manusia, hewan dan tumbuhan.</a:t>
            </a:r>
          </a:p>
          <a:p>
            <a:pPr marL="0" indent="0">
              <a:buNone/>
            </a:pPr>
            <a:r>
              <a:rPr lang="id-ID" sz="2400" dirty="0"/>
              <a:t>5. Peranan mikrobiologi sebagai dasar ilmu pengetahuan biologi.</a:t>
            </a:r>
          </a:p>
          <a:p>
            <a:pPr marL="0" indent="0">
              <a:buNone/>
            </a:pPr>
            <a:r>
              <a:rPr lang="id-ID" sz="2400" dirty="0"/>
              <a:t>6. Bagaimana memahami karakteristik mikroorganisme dapat membantu dalam memahami proses-proses biologi organisme yang lebih besar termasuk manusia.</a:t>
            </a:r>
          </a:p>
          <a:p>
            <a:endParaRPr lang="id-ID" sz="2200" dirty="0" smtClean="0">
              <a:latin typeface="Arial" charset="0"/>
              <a:cs typeface="Arial" charset="0"/>
            </a:endParaRPr>
          </a:p>
        </p:txBody>
      </p:sp>
    </p:spTree>
    <p:extLst>
      <p:ext uri="{BB962C8B-B14F-4D97-AF65-F5344CB8AC3E}">
        <p14:creationId xmlns:p14="http://schemas.microsoft.com/office/powerpoint/2010/main" val="376352809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descr="https://firdamadaniah.files.wordpress.com/2015/04/cell-ecoli.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1960" y="2720752"/>
            <a:ext cx="3715601" cy="2786701"/>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4.bp.blogspot.com/-TYm-TRlBMio/VTpNnLuvtnI/AAAAAAAAAAg/FR3WtK0w4fk/s1600/v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96752"/>
            <a:ext cx="29527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2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533400" y="685800"/>
            <a:ext cx="8229600" cy="685800"/>
          </a:xfrm>
        </p:spPr>
        <p:txBody>
          <a:bodyPr>
            <a:normAutofit fontScale="90000"/>
          </a:bodyPr>
          <a:lstStyle/>
          <a:p>
            <a:pPr>
              <a:spcBef>
                <a:spcPct val="50000"/>
              </a:spcBef>
            </a:pPr>
            <a:r>
              <a:rPr lang="id-ID" sz="3200" dirty="0" smtClean="0"/>
              <a:t>Biokimia</a:t>
            </a:r>
            <a:br>
              <a:rPr lang="id-ID" sz="3200" dirty="0" smtClean="0"/>
            </a:br>
            <a:endParaRPr lang="id-ID" sz="3200" dirty="0" smtClean="0">
              <a:latin typeface="Arial" charset="0"/>
              <a:cs typeface="Arial" charset="0"/>
            </a:endParaRPr>
          </a:p>
        </p:txBody>
      </p:sp>
      <p:sp>
        <p:nvSpPr>
          <p:cNvPr id="10244" name="Content Placeholder 5"/>
          <p:cNvSpPr>
            <a:spLocks noGrp="1"/>
          </p:cNvSpPr>
          <p:nvPr>
            <p:ph idx="1"/>
          </p:nvPr>
        </p:nvSpPr>
        <p:spPr>
          <a:xfrm>
            <a:off x="457200" y="980728"/>
            <a:ext cx="8229600" cy="5145435"/>
          </a:xfrm>
        </p:spPr>
        <p:txBody>
          <a:bodyPr>
            <a:noAutofit/>
          </a:bodyPr>
          <a:lstStyle/>
          <a:p>
            <a:r>
              <a:rPr lang="id-ID" sz="2400" dirty="0" smtClean="0"/>
              <a:t>Biokimia </a:t>
            </a:r>
            <a:r>
              <a:rPr lang="id-ID" sz="2400" dirty="0"/>
              <a:t>adalah kimia mahluk hidup. Biokimiawan mempelajari molekul dan reaksi kimia terkatalisis oleh enzim yang berlangsung dalam semua </a:t>
            </a:r>
            <a:r>
              <a:rPr lang="id-ID" sz="2400" dirty="0" smtClean="0"/>
              <a:t>organisme</a:t>
            </a:r>
            <a:endParaRPr lang="en-US" sz="2400" dirty="0" smtClean="0"/>
          </a:p>
          <a:p>
            <a:r>
              <a:rPr lang="id-ID" sz="2400" dirty="0" smtClean="0"/>
              <a:t>Biokimia </a:t>
            </a:r>
            <a:r>
              <a:rPr lang="id-ID" sz="2400" dirty="0"/>
              <a:t>merupakan ilmu yang mempelajari struktur dan fungsi komponen selular, seperti protein, karbohidrat, lipid, asam nukleat, dan biomolekul </a:t>
            </a:r>
            <a:r>
              <a:rPr lang="id-ID" sz="2400" dirty="0" smtClean="0"/>
              <a:t>lainnya</a:t>
            </a:r>
            <a:endParaRPr lang="en-US" sz="2400" dirty="0" smtClean="0"/>
          </a:p>
          <a:p>
            <a:r>
              <a:rPr lang="id-ID" sz="2400" dirty="0" smtClean="0"/>
              <a:t>Saat </a:t>
            </a:r>
            <a:r>
              <a:rPr lang="id-ID" sz="2400" dirty="0"/>
              <a:t>ini biokimia lebih terfokus secara khusus pada kimia reaksi termediasi enzim dan sifat-sifat </a:t>
            </a:r>
            <a:r>
              <a:rPr lang="id-ID" sz="2400" dirty="0" smtClean="0"/>
              <a:t>protein.</a:t>
            </a:r>
            <a:r>
              <a:rPr lang="en-US" sz="2400" dirty="0" smtClean="0"/>
              <a:t> </a:t>
            </a:r>
            <a:r>
              <a:rPr lang="id-ID" sz="2400" dirty="0" smtClean="0"/>
              <a:t>biokimia </a:t>
            </a:r>
            <a:r>
              <a:rPr lang="id-ID" sz="2400" dirty="0"/>
              <a:t>metabolisme sel telah banyak </a:t>
            </a:r>
            <a:r>
              <a:rPr lang="id-ID" sz="2400" dirty="0" smtClean="0"/>
              <a:t>dipelajari</a:t>
            </a:r>
            <a:endParaRPr lang="en-US" sz="2400" dirty="0" smtClean="0"/>
          </a:p>
          <a:p>
            <a:r>
              <a:rPr lang="id-ID" sz="2400" dirty="0" smtClean="0"/>
              <a:t>Bidang </a:t>
            </a:r>
            <a:r>
              <a:rPr lang="id-ID" sz="2400" dirty="0"/>
              <a:t>lain dalam biokimia di antaranya sandi genetik (DNA, RNA), sintesis protein, angkutan membran sel, dan transduksi </a:t>
            </a:r>
            <a:r>
              <a:rPr lang="id-ID" sz="2400" dirty="0" smtClean="0"/>
              <a:t>sinyal.</a:t>
            </a:r>
            <a:endParaRPr lang="en-US" sz="2400" dirty="0" smtClean="0"/>
          </a:p>
        </p:txBody>
      </p:sp>
    </p:spTree>
    <p:extLst>
      <p:ext uri="{BB962C8B-B14F-4D97-AF65-F5344CB8AC3E}">
        <p14:creationId xmlns:p14="http://schemas.microsoft.com/office/powerpoint/2010/main" val="426615349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id-ID" dirty="0" smtClean="0"/>
              <a:t>penemuan-penemuan biokimia digunakan di berbagai bidang, mulai dari genetika hingga biologi molekular dan dari pertanian hingga kedokteran</a:t>
            </a:r>
            <a:endParaRPr lang="en-US" dirty="0" smtClean="0"/>
          </a:p>
          <a:p>
            <a:r>
              <a:rPr lang="id-ID" dirty="0" smtClean="0"/>
              <a:t>Penerapan biokimia yang pertama kali barangkali adalah dalam pembuatan roti menggunakan khamir, sekitar 5000 tahun yang lalu.</a:t>
            </a:r>
          </a:p>
          <a:p>
            <a:endParaRPr lang="id-ID" b="1" dirty="0" smtClean="0">
              <a:latin typeface="Arial" charset="0"/>
              <a:cs typeface="Arial" charset="0"/>
            </a:endParaRPr>
          </a:p>
          <a:p>
            <a:endParaRPr lang="id-ID" dirty="0"/>
          </a:p>
        </p:txBody>
      </p:sp>
    </p:spTree>
    <p:extLst>
      <p:ext uri="{BB962C8B-B14F-4D97-AF65-F5344CB8AC3E}">
        <p14:creationId xmlns:p14="http://schemas.microsoft.com/office/powerpoint/2010/main" val="715515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On-screen Show (4:3)</PresentationFormat>
  <Paragraphs>113</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Pendahuluan</vt:lpstr>
      <vt:lpstr>PowerPoint Presentation</vt:lpstr>
      <vt:lpstr>Mikrobiologi </vt:lpstr>
      <vt:lpstr>PowerPoint Presentation</vt:lpstr>
      <vt:lpstr>Beberapa aspek yang dapat dipelajari dalam mikrobiologi </vt:lpstr>
      <vt:lpstr>PowerPoint Presentation</vt:lpstr>
      <vt:lpstr>Biokimia </vt:lpstr>
      <vt:lpstr>PowerPoint Presentation</vt:lpstr>
      <vt:lpstr>PowerPoint Presentation</vt:lpstr>
      <vt:lpstr>PowerPoint Presentation</vt:lpstr>
      <vt:lpstr>PowerPoint Presentation</vt:lpstr>
      <vt:lpstr>Genetika </vt:lpstr>
      <vt:lpstr>PowerPoint Presentation</vt:lpstr>
      <vt:lpstr>PowerPoint Presentation</vt:lpstr>
      <vt:lpstr>PowerPoint Presentation</vt:lpstr>
      <vt:lpstr>PowerPoint Presentation</vt:lpstr>
      <vt:lpstr>PowerPoint Presentation</vt:lpstr>
      <vt:lpstr>Enzimologi</vt:lpstr>
      <vt:lpstr>PowerPoint Presentation</vt:lpstr>
      <vt:lpstr>PowerPoint Presentation</vt:lpstr>
      <vt:lpstr>PowerPoint Presentation</vt:lpstr>
      <vt:lpstr>Virologi </vt:lpstr>
      <vt:lpstr>PowerPoint Presentation</vt:lpstr>
      <vt:lpstr>PowerPoint Presentation</vt:lpstr>
      <vt:lpstr>Bioteknologi biru (blue biotechnology) </vt:lpstr>
      <vt:lpstr>PowerPoint Presentation</vt:lpstr>
      <vt:lpstr>PowerPoint Presentation</vt:lpstr>
      <vt:lpstr>Bioteknologi hijau (green biotechnology)</vt:lpstr>
      <vt:lpstr>PowerPoint Presentation</vt:lpstr>
      <vt:lpstr>Bioteknologi putih/abu-abu (white/gray biotechnology)</vt:lpstr>
      <vt:lpstr>PowerPoint Presentation</vt:lpstr>
      <vt:lpstr>Bioteknologi merah (red biotechnology)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Henny Saraswati</cp:lastModifiedBy>
  <cp:revision>1</cp:revision>
  <dcterms:created xsi:type="dcterms:W3CDTF">2017-07-10T08:21:12Z</dcterms:created>
  <dcterms:modified xsi:type="dcterms:W3CDTF">2017-07-10T08:21:30Z</dcterms:modified>
</cp:coreProperties>
</file>