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6" r:id="rId2"/>
    <p:sldId id="335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9" r:id="rId24"/>
    <p:sldId id="360" r:id="rId25"/>
    <p:sldId id="361" r:id="rId26"/>
    <p:sldId id="36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250" autoAdjust="0"/>
  </p:normalViewPr>
  <p:slideViewPr>
    <p:cSldViewPr>
      <p:cViewPr varScale="1">
        <p:scale>
          <a:sx n="67" d="100"/>
          <a:sy n="67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1B5142-B009-44E5-ADCB-8F0A9C0D709D}" type="datetimeFigureOut">
              <a:rPr lang="id-ID"/>
              <a:pPr>
                <a:defRPr/>
              </a:pPr>
              <a:t>19/07/2017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AE0D08F-02C3-451C-A97C-7578A72BFDF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7776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FA0A45-A518-47D6-B852-5CF9ACC41A8D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56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90965C-3915-4F60-94CE-D6608D6915BC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16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ABEDAC-DF99-4B4A-AE6E-3C9CB648036F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64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F3D50D-0B39-4896-A054-D5B8E76A2A52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25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52A6C7-79CA-4F26-AA1D-EA87FD19176A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57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84CDB8-61BC-4C4E-B4B4-F05E3CD7FCD3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74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355C7E-38D6-47A0-AAF3-8749E5B4C55E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53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8D3AE5-B434-4B00-A482-FB2E1FEC24B5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93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7900A4-58D6-460A-AD33-028DD78F65B1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84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4B0313-7539-4677-A4B5-96465D53A946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2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0F69CE-08EC-48AC-807B-D816B7A8C41B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5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E19A9D-5472-4746-A0F4-A2910AE5C25C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90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23701D-DE72-44F8-802A-56944FFE0B49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27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0C7828-9DAE-43FC-8FF4-47797479008C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14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40141D-74A8-44F5-AC8A-89552F3B7497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52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24E4CF-D8BE-4425-8B75-A63884C1D9B2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05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25D881-69EC-409C-8E82-5CDF2E2458A9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228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ABB67E-EF12-4A7B-B117-1FBEE73D49DC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89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44CDF0-3C97-4083-BF0A-731EF177C9FC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1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7C88DB-811C-43B5-B3E9-CBF6E831E640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38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A6CB5D-569D-487C-933A-A3DBF4558027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00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1FD3AF-0C6F-4BA6-9285-370348749F57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0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4A0D91-633A-4EBE-91CC-5B41595C37AF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02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87FE3B-AE58-48A7-A7DB-30BA5A9192F3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49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24D95B-0075-40E1-B3EB-5A23F0FBCC60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4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77C6A-8806-442A-83E2-5D7957FD4CDC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24AC6-CB92-4197-9E9B-FBD25E12E9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A6AC1-3B3E-46D7-B7DE-C9A39336E25A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794E2-C64E-47B5-A0C4-9C7F539CE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C8798-925E-4003-B283-57CABA1F4F94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F27AB-5C3C-4E57-A408-26CC5555B0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1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0E7A0-D861-40C2-AF36-8A1EDD6246CE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B59B2-8430-47C9-9B05-A67F3C3E7D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1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50EB-7BA7-48EA-9E6F-0ACBE882DB6A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11CE8-CE74-4B9C-99B4-095904F78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9BA2A-891B-4DEA-8A47-458A5C01AB2B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47774-78E4-4AA8-B9AD-E23DC562CB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B6A3-7045-4655-B71C-1970274EE8D0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E599A-3428-4866-AEBA-2672D988C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6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A86A-F8AA-4438-8ED4-4DD3959D6289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1300C-4D8D-402E-A296-04A3F3CB99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2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2C5EB-F5EC-4825-9F2D-272B85B45349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AF970-0A7D-4408-9FA5-C762F3EC32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4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CEF62-1B30-45F0-8786-279BE29CEB1D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9D50C-5971-4C15-B796-66E2E60BB9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8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8592C-75AE-43AA-B2B4-F92F2B570A0B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88432-1A74-421B-B760-049A72DE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56C6A2-D09B-43AA-B9B0-59843E4CFC12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92762DF5-CF55-4718-85BD-174F6FE5D0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yalun.files.wordpress.com/2008/10/cerevisia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>
                <a:solidFill>
                  <a:schemeClr val="bg1"/>
                </a:solidFill>
              </a:rPr>
              <a:t>FOOD BIOTECHNOLOGY</a:t>
            </a:r>
            <a:endParaRPr lang="en-US" sz="2000" b="1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>
                <a:solidFill>
                  <a:schemeClr val="bg1"/>
                </a:solidFill>
              </a:rPr>
              <a:t>PERTEMUAN 5</a:t>
            </a:r>
            <a:endParaRPr lang="en-US" sz="2000" b="1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>
                <a:solidFill>
                  <a:schemeClr val="bg1"/>
                </a:solidFill>
              </a:rPr>
              <a:t>ARIYO P. HIDAYANTO</a:t>
            </a:r>
            <a:endParaRPr lang="en-US" sz="2000" b="1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>
                <a:solidFill>
                  <a:schemeClr val="bg1"/>
                </a:solidFill>
              </a:rPr>
              <a:t>PRODI BIOTEKNOLOGI FAKULTAS ILMU </a:t>
            </a:r>
          </a:p>
          <a:p>
            <a:pPr algn="ctr" eaLnBrk="1" hangingPunct="1"/>
            <a:r>
              <a:rPr lang="id-ID" sz="2000" b="1">
                <a:solidFill>
                  <a:schemeClr val="bg1"/>
                </a:solidFill>
              </a:rPr>
              <a:t>KESEHATAN</a:t>
            </a:r>
            <a:endParaRPr lang="en-US" sz="2000" b="1">
              <a:solidFill>
                <a:schemeClr val="bg1"/>
              </a:solidFill>
            </a:endParaRPr>
          </a:p>
          <a:p>
            <a:pPr algn="ctr" eaLnBrk="1" hangingPunct="1"/>
            <a:endParaRPr 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r>
              <a:rPr lang="id-ID" sz="3200" i="1" smtClean="0">
                <a:latin typeface="Arial" panose="020B0604020202020204" pitchFamily="34" charset="0"/>
                <a:cs typeface="Arial" panose="020B0604020202020204" pitchFamily="34" charset="0"/>
              </a:rPr>
              <a:t>Candida utilis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SzPct val="85000"/>
              <a:buFont typeface="Arial" panose="020B0604020202020204" pitchFamily="34" charset="0"/>
              <a:buNone/>
            </a:pPr>
            <a:endParaRPr lang="id-ID" sz="2400" smtClean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Picture 2" descr="Image result for candida utilis ye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4625"/>
            <a:ext cx="44958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r>
              <a:rPr lang="id-ID" sz="3200" i="1" smtClean="0">
                <a:latin typeface="Arial" panose="020B0604020202020204" pitchFamily="34" charset="0"/>
                <a:cs typeface="Arial" panose="020B0604020202020204" pitchFamily="34" charset="0"/>
              </a:rPr>
              <a:t>Chlorella sp.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SzPct val="85000"/>
              <a:buFont typeface="Arial" panose="020B0604020202020204" pitchFamily="34" charset="0"/>
              <a:buNone/>
            </a:pPr>
            <a:endParaRPr lang="id-ID" sz="2400" smtClean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304925"/>
            <a:ext cx="5853112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r>
              <a:rPr lang="id-ID" sz="3200" i="1" smtClean="0">
                <a:latin typeface="Arial" panose="020B0604020202020204" pitchFamily="34" charset="0"/>
                <a:cs typeface="Arial" panose="020B0604020202020204" pitchFamily="34" charset="0"/>
              </a:rPr>
              <a:t>Chlorella sp.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SzPct val="85000"/>
              <a:buFont typeface="Arial" panose="020B0604020202020204" pitchFamily="34" charset="0"/>
              <a:buNone/>
            </a:pPr>
            <a:endParaRPr lang="id-ID" sz="2400" smtClean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7" name="Picture 2" descr="D:\DATA D (Backup)\Tugas Kuliah S2\Tesis\REFERENSI AKHIR PENTING\DOCUMENTATION\Chlorella 3 (mikroskop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89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r>
              <a:rPr lang="id-ID" sz="3200" i="1" smtClean="0">
                <a:latin typeface="Arial" panose="020B0604020202020204" pitchFamily="34" charset="0"/>
                <a:cs typeface="Arial" panose="020B0604020202020204" pitchFamily="34" charset="0"/>
              </a:rPr>
              <a:t>Spirulina sp.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SzPct val="85000"/>
              <a:buFont typeface="Arial" panose="020B0604020202020204" pitchFamily="34" charset="0"/>
              <a:buNone/>
            </a:pPr>
            <a:endParaRPr lang="id-ID" sz="2400" smtClean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1" name="Picture 4" descr="http://protist.i.hosei.ac.jp/PDB/images/Prokaryotes/Oscillatoriaceae/Spirulina_2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4865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r>
              <a:rPr lang="id-ID" sz="3200" i="1" smtClean="0">
                <a:latin typeface="Arial" panose="020B0604020202020204" pitchFamily="34" charset="0"/>
                <a:cs typeface="Arial" panose="020B0604020202020204" pitchFamily="34" charset="0"/>
              </a:rPr>
              <a:t>Spirulina sp.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SzPct val="85000"/>
              <a:buFont typeface="Arial" panose="020B0604020202020204" pitchFamily="34" charset="0"/>
              <a:buNone/>
            </a:pPr>
            <a:endParaRPr lang="id-ID" sz="2400" smtClean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2" descr="Image result for spirulina micro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2057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SINGLE CELL PROTEIN (SCP)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09728" indent="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id-ID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109728" indent="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id-ID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109728" indent="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457200" indent="-2746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Dried form of a biomass cell that is extracted from mixed cultures of algae, yeasts, fungi, or bacteria (edible unicellular microorganisms) </a:t>
            </a:r>
          </a:p>
          <a:p>
            <a:pPr marL="457200" indent="-2746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endParaRPr lang="id-ID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457200" indent="-2746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Vey potential as an ingredients for protein-rich foods as human consumptions or animal feedstocks</a:t>
            </a:r>
          </a:p>
          <a:p>
            <a:pPr marL="457200" indent="-2746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endParaRPr lang="id-ID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457200" indent="-2746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11430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471488" y="9144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id-ID" sz="3600" spc="-100" dirty="0">
                <a:solidFill>
                  <a:srgbClr val="D2533C"/>
                </a:solidFill>
                <a:latin typeface="Arial" pitchFamily="34" charset="0"/>
                <a:cs typeface="Arial" pitchFamily="34" charset="0"/>
              </a:rPr>
              <a:t>SCP BACKGROUND OVERVIEW</a:t>
            </a:r>
            <a:r>
              <a:rPr lang="id-ID" sz="3600" spc="-100" dirty="0">
                <a:solidFill>
                  <a:srgbClr val="D2533C"/>
                </a:solidFill>
                <a:latin typeface="Arial"/>
              </a:rPr>
              <a:t/>
            </a:r>
            <a:br>
              <a:rPr lang="id-ID" sz="3600" spc="-100" dirty="0">
                <a:solidFill>
                  <a:srgbClr val="D2533C"/>
                </a:solidFill>
                <a:latin typeface="Arial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r>
              <a:rPr lang="en-US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457200" indent="-2746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In England (1879), first SCP modern technology production was built (the introduction of bread paste)</a:t>
            </a:r>
          </a:p>
          <a:p>
            <a:pPr marL="457200" indent="-2746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457200" indent="-2746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In the First World War, Germany pioneered Torula yeast in commercial scale  </a:t>
            </a:r>
          </a:p>
          <a:p>
            <a:pPr marL="457200" indent="-2746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457200" indent="-2746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In 1970, world population faced famine due to less of farm and livestock area</a:t>
            </a: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11430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471488" y="914400"/>
            <a:ext cx="8229600" cy="685800"/>
          </a:xfrm>
        </p:spPr>
        <p:txBody>
          <a:bodyPr/>
          <a:lstStyle/>
          <a:p>
            <a:r>
              <a:rPr lang="id-ID" sz="3600" smtClean="0">
                <a:latin typeface="Arial" panose="020B0604020202020204" pitchFamily="34" charset="0"/>
                <a:cs typeface="Arial" panose="020B0604020202020204" pitchFamily="34" charset="0"/>
              </a:rPr>
              <a:t>POINT OF INTERESTS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09728" indent="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id-ID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109728" indent="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457200" indent="-2746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982663" indent="-43338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+mj-lt"/>
              <a:buAutoNum type="arabicPeriod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High nutrient content (protein, lipid, vitamin, mineral)</a:t>
            </a:r>
          </a:p>
          <a:p>
            <a:pPr marL="982663" indent="-43338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+mj-lt"/>
              <a:buAutoNum type="arabicPeriod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Faster growth rate than conventional food</a:t>
            </a:r>
          </a:p>
          <a:p>
            <a:pPr marL="982663" indent="-43338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+mj-lt"/>
              <a:buAutoNum type="arabicPeriod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Independent production rate (growth around the years and seasons)</a:t>
            </a:r>
          </a:p>
          <a:p>
            <a:pPr marL="982663" indent="-43338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+mj-lt"/>
              <a:buAutoNum type="arabicPeriod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Low-space production area </a:t>
            </a: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982663" indent="-43338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+mj-lt"/>
              <a:buAutoNum type="arabicPeriod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Environmental friendly</a:t>
            </a: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5"/>
          <p:cNvSpPr>
            <a:spLocks noGrp="1"/>
          </p:cNvSpPr>
          <p:nvPr>
            <p:ph type="title"/>
          </p:nvPr>
        </p:nvSpPr>
        <p:spPr>
          <a:xfrm>
            <a:off x="471488" y="914400"/>
            <a:ext cx="8229600" cy="685800"/>
          </a:xfrm>
        </p:spPr>
        <p:txBody>
          <a:bodyPr/>
          <a:lstStyle/>
          <a:p>
            <a:r>
              <a:rPr lang="id-ID" sz="3600" smtClean="0">
                <a:latin typeface="Arial" panose="020B0604020202020204" pitchFamily="34" charset="0"/>
                <a:cs typeface="Arial" panose="020B0604020202020204" pitchFamily="34" charset="0"/>
              </a:rPr>
              <a:t>SCP PRODUCT</a:t>
            </a:r>
            <a:endParaRPr lang="en-US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82563" indent="-182563" algn="just" eaLnBrk="1" hangingPunct="1">
              <a:buClr>
                <a:srgbClr val="93A299"/>
              </a:buClr>
              <a:buSzPct val="85000"/>
              <a:buFont typeface="Arial" panose="020B0604020202020204" pitchFamily="34" charset="0"/>
              <a:buNone/>
            </a:pPr>
            <a:endParaRPr lang="id-ID" sz="2400" smtClean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1" name="Picture 3" descr="Image result for single cell protein produ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471488" y="914400"/>
            <a:ext cx="8229600" cy="685800"/>
          </a:xfrm>
        </p:spPr>
        <p:txBody>
          <a:bodyPr/>
          <a:lstStyle/>
          <a:p>
            <a:r>
              <a:rPr lang="id-ID" sz="3600" i="1" smtClean="0">
                <a:latin typeface="Arial" panose="020B0604020202020204" pitchFamily="34" charset="0"/>
                <a:cs typeface="Arial" panose="020B0604020202020204" pitchFamily="34" charset="0"/>
              </a:rPr>
              <a:t>Spirulina sp. </a:t>
            </a:r>
            <a:r>
              <a:rPr lang="id-ID" sz="3600" smtClean="0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en-US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82563" indent="-182563" algn="just" eaLnBrk="1" hangingPunct="1">
              <a:buClr>
                <a:srgbClr val="93A299"/>
              </a:buClr>
              <a:buSzPct val="85000"/>
              <a:buFont typeface="Arial" panose="020B0604020202020204" pitchFamily="34" charset="0"/>
              <a:buNone/>
            </a:pPr>
            <a:endParaRPr lang="id-ID" sz="2400" smtClean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5" name="Picture 2" descr="https://upload.wikimedia.org/wikipedia/commons/thumb/b/b2/Spirulina_tablets.jpg/220px-Spirulina_table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2667000"/>
            <a:ext cx="34988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id-ID" dirty="0" smtClean="0">
              <a:latin typeface="Segoe UI"/>
              <a:ea typeface="Times New Roman"/>
            </a:endParaRPr>
          </a:p>
          <a:p>
            <a:pPr marL="0" indent="0">
              <a:buFont typeface="Arial" charset="0"/>
              <a:buNone/>
              <a:defRPr/>
            </a:pPr>
            <a:r>
              <a:rPr lang="id-ID" dirty="0" smtClean="0">
                <a:latin typeface="Segoe UI"/>
                <a:ea typeface="Times New Roman"/>
              </a:rPr>
              <a:t>Mahasiswa mampu untuk menerapkan beberapa konsep mengenai bioteknologi pangan </a:t>
            </a:r>
            <a:endParaRPr lang="id-ID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 noGrp="1"/>
          </p:cNvSpPr>
          <p:nvPr>
            <p:ph type="title"/>
          </p:nvPr>
        </p:nvSpPr>
        <p:spPr>
          <a:xfrm>
            <a:off x="471488" y="914400"/>
            <a:ext cx="8229600" cy="685800"/>
          </a:xfrm>
        </p:spPr>
        <p:txBody>
          <a:bodyPr/>
          <a:lstStyle/>
          <a:p>
            <a:endParaRPr lang="id-ID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82563" indent="-182563" algn="just" eaLnBrk="1" hangingPunct="1">
              <a:buClr>
                <a:srgbClr val="93A299"/>
              </a:buClr>
              <a:buSzPct val="85000"/>
              <a:buFont typeface="Arial" panose="020B0604020202020204" pitchFamily="34" charset="0"/>
              <a:buNone/>
            </a:pPr>
            <a:endParaRPr lang="id-ID" sz="2400" smtClean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474663"/>
          <a:ext cx="9172575" cy="5908675"/>
        </p:xfrm>
        <a:graphic>
          <a:graphicData uri="http://schemas.openxmlformats.org/drawingml/2006/table">
            <a:tbl>
              <a:tblPr/>
              <a:tblGrid>
                <a:gridCol w="4586288"/>
                <a:gridCol w="4586288"/>
              </a:tblGrid>
              <a:tr h="347569">
                <a:tc gridSpan="2">
                  <a:txBody>
                    <a:bodyPr/>
                    <a:lstStyle/>
                    <a:p>
                      <a:r>
                        <a:rPr lang="id-ID" sz="1800" dirty="0"/>
                        <a:t>Spirulina（dried）</a:t>
                      </a:r>
                    </a:p>
                  </a:txBody>
                  <a:tcPr marL="15783" marR="15783" marT="7889" marB="7889"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4756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1800" dirty="0">
                          <a:effectLst/>
                        </a:rPr>
                        <a:t>Nutritional value per 100 </a:t>
                      </a:r>
                      <a:r>
                        <a:rPr lang="id-ID" sz="1800" dirty="0" smtClean="0">
                          <a:effectLst/>
                        </a:rPr>
                        <a:t>g</a:t>
                      </a:r>
                      <a:endParaRPr lang="id-ID" sz="1800" dirty="0">
                        <a:effectLst/>
                      </a:endParaRPr>
                    </a:p>
                  </a:txBody>
                  <a:tcPr marL="15783" marR="15783" marT="7889" marB="78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47569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ENERGY</a:t>
                      </a:r>
                      <a:endParaRPr lang="id-ID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783" marR="15783" marT="7889" marB="78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dirty="0">
                          <a:effectLst/>
                        </a:rPr>
                        <a:t>1,213 kJ (290 kcal)</a:t>
                      </a:r>
                    </a:p>
                  </a:txBody>
                  <a:tcPr marL="15783" marR="15783" marT="7889" marB="78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7569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CARBOHYDRATE</a:t>
                      </a:r>
                      <a:endParaRPr lang="id-ID" sz="18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783" marR="15783" marT="7889" marB="78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dirty="0">
                          <a:effectLst/>
                        </a:rPr>
                        <a:t>23.9 g</a:t>
                      </a:r>
                    </a:p>
                  </a:txBody>
                  <a:tcPr marL="15783" marR="15783" marT="7889" marB="788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7569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FAT</a:t>
                      </a:r>
                      <a:endParaRPr lang="id-ID" sz="18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783" marR="15783" marT="7889" marB="78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dirty="0">
                          <a:effectLst/>
                        </a:rPr>
                        <a:t>7.72 g</a:t>
                      </a:r>
                    </a:p>
                  </a:txBody>
                  <a:tcPr marL="15783" marR="15783" marT="7889" marB="788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7569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PROTEIN</a:t>
                      </a:r>
                      <a:endParaRPr lang="id-ID" sz="18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783" marR="15783" marT="7889" marB="78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dirty="0">
                          <a:effectLst/>
                        </a:rPr>
                        <a:t>57.47 g</a:t>
                      </a:r>
                    </a:p>
                  </a:txBody>
                  <a:tcPr marL="15783" marR="15783" marT="7889" marB="788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7569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Thiamine (B1)</a:t>
                      </a:r>
                      <a:endParaRPr lang="id-ID" sz="18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783" marR="15783" marT="7889" marB="78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dirty="0" smtClean="0">
                          <a:effectLst/>
                        </a:rPr>
                        <a:t>2.38 </a:t>
                      </a:r>
                      <a:r>
                        <a:rPr lang="id-ID" sz="1800" dirty="0">
                          <a:effectLst/>
                        </a:rPr>
                        <a:t>mg</a:t>
                      </a:r>
                    </a:p>
                  </a:txBody>
                  <a:tcPr marL="15783" marR="15783" marT="7889" marB="788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7569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Riboflavin</a:t>
                      </a:r>
                      <a:r>
                        <a:rPr lang="id-ID" sz="18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(B2)</a:t>
                      </a:r>
                      <a:endParaRPr lang="id-ID" sz="18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783" marR="15783" marT="7889" marB="78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dirty="0" smtClean="0">
                          <a:effectLst/>
                        </a:rPr>
                        <a:t>3.67 </a:t>
                      </a:r>
                      <a:r>
                        <a:rPr lang="id-ID" sz="1800" dirty="0">
                          <a:effectLst/>
                        </a:rPr>
                        <a:t>mg</a:t>
                      </a:r>
                    </a:p>
                  </a:txBody>
                  <a:tcPr marL="15783" marR="15783" marT="7889" marB="788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7569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Vitamin B6</a:t>
                      </a:r>
                      <a:endParaRPr lang="id-ID" sz="18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783" marR="15783" marT="7889" marB="78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dirty="0" smtClean="0">
                          <a:effectLst/>
                        </a:rPr>
                        <a:t>0.364 </a:t>
                      </a:r>
                      <a:r>
                        <a:rPr lang="id-ID" sz="1800" dirty="0">
                          <a:effectLst/>
                        </a:rPr>
                        <a:t>mg</a:t>
                      </a:r>
                    </a:p>
                  </a:txBody>
                  <a:tcPr marL="15783" marR="15783" marT="7889" marB="788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7569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Folate (B9)</a:t>
                      </a:r>
                      <a:endParaRPr lang="id-ID" sz="18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783" marR="15783" marT="7889" marB="78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dirty="0" smtClean="0">
                          <a:effectLst/>
                        </a:rPr>
                        <a:t>94 </a:t>
                      </a:r>
                      <a:r>
                        <a:rPr lang="el-GR" sz="1800" dirty="0">
                          <a:effectLst/>
                        </a:rPr>
                        <a:t>μ</a:t>
                      </a:r>
                      <a:r>
                        <a:rPr lang="id-ID" sz="1800" dirty="0">
                          <a:effectLst/>
                        </a:rPr>
                        <a:t>g</a:t>
                      </a:r>
                    </a:p>
                  </a:txBody>
                  <a:tcPr marL="15783" marR="15783" marT="7889" marB="788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7569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Vitamin C</a:t>
                      </a:r>
                      <a:endParaRPr lang="id-ID" sz="18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783" marR="15783" marT="7889" marB="78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dirty="0" smtClean="0">
                          <a:effectLst/>
                        </a:rPr>
                        <a:t>10.1 </a:t>
                      </a:r>
                      <a:r>
                        <a:rPr lang="id-ID" sz="1800" dirty="0">
                          <a:effectLst/>
                        </a:rPr>
                        <a:t>mg</a:t>
                      </a:r>
                    </a:p>
                  </a:txBody>
                  <a:tcPr marL="15783" marR="15783" marT="7889" marB="788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7569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Vitamin E</a:t>
                      </a:r>
                      <a:endParaRPr lang="id-ID" sz="18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783" marR="15783" marT="7889" marB="78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dirty="0" smtClean="0">
                          <a:effectLst/>
                        </a:rPr>
                        <a:t>5 </a:t>
                      </a:r>
                      <a:r>
                        <a:rPr lang="id-ID" sz="1800" dirty="0">
                          <a:effectLst/>
                        </a:rPr>
                        <a:t>mg</a:t>
                      </a:r>
                    </a:p>
                  </a:txBody>
                  <a:tcPr marL="15783" marR="15783" marT="7889" marB="788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7569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Vitamin K</a:t>
                      </a:r>
                      <a:endParaRPr lang="id-ID" sz="18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783" marR="15783" marT="7889" marB="78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dirty="0" smtClean="0">
                          <a:effectLst/>
                        </a:rPr>
                        <a:t>25.5 </a:t>
                      </a:r>
                      <a:r>
                        <a:rPr lang="el-GR" sz="1800" dirty="0">
                          <a:effectLst/>
                        </a:rPr>
                        <a:t>μ</a:t>
                      </a:r>
                      <a:r>
                        <a:rPr lang="id-ID" sz="1800" dirty="0">
                          <a:effectLst/>
                        </a:rPr>
                        <a:t>g</a:t>
                      </a:r>
                    </a:p>
                  </a:txBody>
                  <a:tcPr marL="15783" marR="15783" marT="7889" marB="788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7569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Calcium</a:t>
                      </a:r>
                      <a:endParaRPr lang="id-ID" sz="18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783" marR="15783" marT="7889" marB="78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dirty="0" smtClean="0">
                          <a:effectLst/>
                        </a:rPr>
                        <a:t>120 </a:t>
                      </a:r>
                      <a:r>
                        <a:rPr lang="id-ID" sz="1800" dirty="0">
                          <a:effectLst/>
                        </a:rPr>
                        <a:t>mg</a:t>
                      </a:r>
                    </a:p>
                  </a:txBody>
                  <a:tcPr marL="15783" marR="15783" marT="7889" marB="788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7569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Iron</a:t>
                      </a:r>
                      <a:endParaRPr lang="id-ID" sz="18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783" marR="15783" marT="7889" marB="78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dirty="0" smtClean="0">
                          <a:effectLst/>
                        </a:rPr>
                        <a:t>28.5 </a:t>
                      </a:r>
                      <a:r>
                        <a:rPr lang="id-ID" sz="1800" dirty="0">
                          <a:effectLst/>
                        </a:rPr>
                        <a:t>mg</a:t>
                      </a:r>
                    </a:p>
                  </a:txBody>
                  <a:tcPr marL="15783" marR="15783" marT="7889" marB="788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7569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Magnesium</a:t>
                      </a:r>
                      <a:endParaRPr lang="id-ID" sz="18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783" marR="15783" marT="7889" marB="78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dirty="0" smtClean="0">
                          <a:effectLst/>
                        </a:rPr>
                        <a:t>195 </a:t>
                      </a:r>
                      <a:r>
                        <a:rPr lang="id-ID" sz="1800" dirty="0">
                          <a:effectLst/>
                        </a:rPr>
                        <a:t>mg</a:t>
                      </a:r>
                    </a:p>
                  </a:txBody>
                  <a:tcPr marL="15783" marR="15783" marT="7889" marB="788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7569">
                <a:tc>
                  <a:txBody>
                    <a:bodyPr/>
                    <a:lstStyle/>
                    <a:p>
                      <a:pPr algn="ctr" fontAlgn="t"/>
                      <a:r>
                        <a:rPr lang="id-ID" sz="1800" b="0" u="none" dirty="0">
                          <a:solidFill>
                            <a:schemeClr val="tx1"/>
                          </a:solidFill>
                          <a:effectLst/>
                        </a:rPr>
                        <a:t>Water</a:t>
                      </a:r>
                    </a:p>
                  </a:txBody>
                  <a:tcPr marL="15783" marR="15783" marT="7889" marB="78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4.68 gr</a:t>
                      </a:r>
                      <a:endParaRPr lang="id-ID" sz="1800" dirty="0"/>
                    </a:p>
                  </a:txBody>
                  <a:tcPr marL="15783" marR="15783" marT="7889" marB="78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471488" y="914400"/>
            <a:ext cx="8229600" cy="685800"/>
          </a:xfrm>
        </p:spPr>
        <p:txBody>
          <a:bodyPr/>
          <a:lstStyle/>
          <a:p>
            <a:r>
              <a:rPr lang="id-ID" sz="3600" smtClean="0">
                <a:latin typeface="Arial" panose="020B0604020202020204" pitchFamily="34" charset="0"/>
                <a:cs typeface="Arial" panose="020B0604020202020204" pitchFamily="34" charset="0"/>
              </a:rPr>
              <a:t>DADIH</a:t>
            </a:r>
            <a:endParaRPr lang="en-US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82563" indent="-182563" algn="just" eaLnBrk="1" hangingPunct="1">
              <a:buClr>
                <a:srgbClr val="93A299"/>
              </a:buClr>
              <a:buSzPct val="85000"/>
              <a:buFont typeface="Arial" panose="020B0604020202020204" pitchFamily="34" charset="0"/>
              <a:buNone/>
            </a:pPr>
            <a:endParaRPr lang="id-ID" sz="2400" smtClean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6361907" y="3390106"/>
            <a:ext cx="1447800" cy="158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Pentagon 7"/>
          <p:cNvSpPr/>
          <p:nvPr/>
        </p:nvSpPr>
        <p:spPr>
          <a:xfrm>
            <a:off x="3962400" y="2057400"/>
            <a:ext cx="3124200" cy="1295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/>
              <a:t>Fermentation</a:t>
            </a:r>
            <a:endParaRPr lang="en-US" sz="2400" dirty="0"/>
          </a:p>
          <a:p>
            <a:pPr algn="ctr">
              <a:defRPr/>
            </a:pPr>
            <a:r>
              <a:rPr lang="en-US" sz="2400" dirty="0"/>
              <a:t>(natural)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581400" y="2743200"/>
            <a:ext cx="381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066800" y="1905000"/>
            <a:ext cx="2514600" cy="1600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/>
              <a:t>Buffalo milk</a:t>
            </a:r>
            <a:endParaRPr lang="en-US" sz="3200"/>
          </a:p>
        </p:txBody>
      </p:sp>
      <p:sp>
        <p:nvSpPr>
          <p:cNvPr id="11" name="Oval 10"/>
          <p:cNvSpPr/>
          <p:nvPr/>
        </p:nvSpPr>
        <p:spPr>
          <a:xfrm>
            <a:off x="5867400" y="4114800"/>
            <a:ext cx="2514600" cy="1600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/>
              <a:t>Dadih</a:t>
            </a:r>
            <a:endParaRPr lang="en-US" sz="3200"/>
          </a:p>
        </p:txBody>
      </p:sp>
      <p:sp>
        <p:nvSpPr>
          <p:cNvPr id="12" name="Rounded Rectangle 11"/>
          <p:cNvSpPr/>
          <p:nvPr/>
        </p:nvSpPr>
        <p:spPr>
          <a:xfrm>
            <a:off x="609600" y="5257800"/>
            <a:ext cx="27432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West Sumatera</a:t>
            </a:r>
            <a:endParaRPr lang="en-US" b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5"/>
          <p:cNvSpPr>
            <a:spLocks noGrp="1"/>
          </p:cNvSpPr>
          <p:nvPr>
            <p:ph type="title"/>
          </p:nvPr>
        </p:nvSpPr>
        <p:spPr>
          <a:xfrm>
            <a:off x="471488" y="914400"/>
            <a:ext cx="8229600" cy="685800"/>
          </a:xfrm>
        </p:spPr>
        <p:txBody>
          <a:bodyPr/>
          <a:lstStyle/>
          <a:p>
            <a:endParaRPr lang="id-ID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82563" indent="-182563" algn="just" eaLnBrk="1" hangingPunct="1">
              <a:buClr>
                <a:srgbClr val="93A299"/>
              </a:buClr>
              <a:buSzPct val="85000"/>
              <a:buFont typeface="Arial" panose="020B0604020202020204" pitchFamily="34" charset="0"/>
              <a:buNone/>
            </a:pPr>
            <a:endParaRPr lang="id-ID" sz="2400" smtClean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Authorized Users\Documents\Data\Data Epi\S2\P. Bioteknologi\Bioteknologi\Dadih\123534_dadih--susu-fermentasi-tradisional-dari-sumatera-barat_663_3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00" y="3405188"/>
            <a:ext cx="3157538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6515" y="914400"/>
            <a:ext cx="6858000" cy="3349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i="1" dirty="0">
                <a:latin typeface="HelveticaRounded LT Std Bd" pitchFamily="34" charset="0"/>
              </a:rPr>
              <a:t>DADIH</a:t>
            </a:r>
            <a:r>
              <a:rPr lang="id-ID" sz="2000" i="1" dirty="0">
                <a:latin typeface="HelveticaRounded LT Std Bd" pitchFamily="34" charset="0"/>
              </a:rPr>
              <a:t> PRODUCTION</a:t>
            </a:r>
            <a:endParaRPr lang="en-US" sz="5400" i="1" dirty="0">
              <a:latin typeface="HelveticaRounded LT Std Bd" pitchFamily="34" charset="0"/>
            </a:endParaRPr>
          </a:p>
        </p:txBody>
      </p:sp>
      <p:sp>
        <p:nvSpPr>
          <p:cNvPr id="23561" name="Rectangle 18"/>
          <p:cNvSpPr>
            <a:spLocks noChangeArrowheads="1"/>
          </p:cNvSpPr>
          <p:nvPr/>
        </p:nvSpPr>
        <p:spPr bwMode="auto">
          <a:xfrm>
            <a:off x="3352800" y="19812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/>
              <a:t>Buffalo Milk</a:t>
            </a:r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2590800" y="2449513"/>
            <a:ext cx="60960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tabLst>
                <a:tab pos="2743200" algn="l"/>
                <a:tab pos="435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743200" algn="l"/>
                <a:tab pos="435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743200" algn="l"/>
                <a:tab pos="435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743200" algn="l"/>
                <a:tab pos="435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743200" algn="l"/>
                <a:tab pos="435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435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435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435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435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>
              <a:buFont typeface="Symbol" panose="05050102010706020507" pitchFamily="18" charset="2"/>
              <a:buChar char=""/>
            </a:pPr>
            <a:r>
              <a:rPr lang="en-US" sz="1600" b="1">
                <a:cs typeface="Times New Roman" panose="02020603050405020304" pitchFamily="18" charset="0"/>
              </a:rPr>
              <a:t> </a:t>
            </a:r>
            <a:r>
              <a:rPr lang="en-US" sz="1600">
                <a:cs typeface="Times New Roman" panose="02020603050405020304" pitchFamily="18" charset="0"/>
              </a:rPr>
              <a:t>Placed in bamboo </a:t>
            </a:r>
            <a:r>
              <a:rPr lang="id-ID" sz="1600">
                <a:cs typeface="Times New Roman" panose="02020603050405020304" pitchFamily="18" charset="0"/>
              </a:rPr>
              <a:t>(</a:t>
            </a:r>
            <a:r>
              <a:rPr lang="en-US" sz="1600"/>
              <a:t>gombong’s bamboo and  ampel’s bamboo)</a:t>
            </a:r>
            <a:r>
              <a:rPr lang="en-US" sz="1600">
                <a:cs typeface="Times New Roman" panose="02020603050405020304" pitchFamily="18" charset="0"/>
              </a:rPr>
              <a:t>                           </a:t>
            </a:r>
            <a:endParaRPr lang="en-US" sz="1600"/>
          </a:p>
          <a:p>
            <a:pPr lvl="4">
              <a:buFont typeface="Symbol" panose="05050102010706020507" pitchFamily="18" charset="2"/>
              <a:buChar char=""/>
            </a:pPr>
            <a:r>
              <a:rPr lang="en-US" sz="1600">
                <a:cs typeface="Times New Roman" panose="02020603050405020304" pitchFamily="18" charset="0"/>
              </a:rPr>
              <a:t> Covered with banana leaves (which has whitered on the fire)</a:t>
            </a:r>
            <a:endParaRPr lang="en-US" sz="1600"/>
          </a:p>
          <a:p>
            <a:pPr lvl="4">
              <a:buFont typeface="Symbol" panose="05050102010706020507" pitchFamily="18" charset="2"/>
              <a:buChar char=""/>
            </a:pPr>
            <a:r>
              <a:rPr lang="en-US" sz="1600">
                <a:cs typeface="Times New Roman" panose="02020603050405020304" pitchFamily="18" charset="0"/>
              </a:rPr>
              <a:t> Incubated in room temperature for 48 – 72 hours</a:t>
            </a:r>
            <a:endParaRPr lang="en-US" sz="1600"/>
          </a:p>
          <a:p>
            <a:pPr lvl="4">
              <a:buFont typeface="Symbol" panose="05050102010706020507" pitchFamily="18" charset="2"/>
              <a:buChar char=""/>
            </a:pPr>
            <a:endParaRPr lang="en-US"/>
          </a:p>
        </p:txBody>
      </p:sp>
      <p:sp>
        <p:nvSpPr>
          <p:cNvPr id="23563" name="Rectangle 18"/>
          <p:cNvSpPr>
            <a:spLocks noChangeArrowheads="1"/>
          </p:cNvSpPr>
          <p:nvPr/>
        </p:nvSpPr>
        <p:spPr bwMode="auto">
          <a:xfrm>
            <a:off x="3505200" y="42814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/>
              <a:t>Dadih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5"/>
          <p:cNvSpPr>
            <a:spLocks noGrp="1"/>
          </p:cNvSpPr>
          <p:nvPr>
            <p:ph type="title"/>
          </p:nvPr>
        </p:nvSpPr>
        <p:spPr>
          <a:xfrm>
            <a:off x="471488" y="914400"/>
            <a:ext cx="8229600" cy="685800"/>
          </a:xfrm>
        </p:spPr>
        <p:txBody>
          <a:bodyPr/>
          <a:lstStyle/>
          <a:p>
            <a:endParaRPr lang="id-ID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82563" indent="-182563" algn="just" eaLnBrk="1" hangingPunct="1">
              <a:buClr>
                <a:srgbClr val="93A299"/>
              </a:buClr>
              <a:buSzPct val="85000"/>
              <a:buFont typeface="Arial" panose="020B0604020202020204" pitchFamily="34" charset="0"/>
              <a:buNone/>
            </a:pPr>
            <a:endParaRPr lang="id-ID" sz="2400" smtClean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914400"/>
            <a:ext cx="6858000" cy="3349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i="1" dirty="0">
                <a:latin typeface="HelveticaRounded LT Std Bd" pitchFamily="34" charset="0"/>
              </a:rPr>
              <a:t>NUTRIENT CONTENT</a:t>
            </a:r>
            <a:endParaRPr lang="en-US" sz="5400" i="1" dirty="0">
              <a:latin typeface="HelveticaRounded LT Std Bd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1600200"/>
          <a:ext cx="5181600" cy="25603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90800"/>
                <a:gridCol w="2590800"/>
              </a:tblGrid>
              <a:tr h="315686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Nutrient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Amount</a:t>
                      </a:r>
                      <a:endParaRPr lang="en-US"/>
                    </a:p>
                  </a:txBody>
                  <a:tcPr/>
                </a:tc>
              </a:tr>
              <a:tr h="315686">
                <a:tc>
                  <a:txBody>
                    <a:bodyPr/>
                    <a:lstStyle/>
                    <a:p>
                      <a:r>
                        <a:rPr lang="en-US" sz="1600" smtClean="0"/>
                        <a:t>Moisture</a:t>
                      </a:r>
                      <a:r>
                        <a:rPr lang="en-US" sz="1600" baseline="0" smtClean="0"/>
                        <a:t> content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84.35 %</a:t>
                      </a:r>
                      <a:endParaRPr lang="en-US"/>
                    </a:p>
                  </a:txBody>
                  <a:tcPr/>
                </a:tc>
              </a:tr>
              <a:tr h="315686">
                <a:tc>
                  <a:txBody>
                    <a:bodyPr/>
                    <a:lstStyle/>
                    <a:p>
                      <a:r>
                        <a:rPr lang="en-US" smtClean="0"/>
                        <a:t>Protein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5.93 %</a:t>
                      </a:r>
                      <a:endParaRPr lang="en-US"/>
                    </a:p>
                  </a:txBody>
                  <a:tcPr/>
                </a:tc>
              </a:tr>
              <a:tr h="315686">
                <a:tc>
                  <a:txBody>
                    <a:bodyPr/>
                    <a:lstStyle/>
                    <a:p>
                      <a:r>
                        <a:rPr lang="en-US" smtClean="0"/>
                        <a:t>Fat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5.42 %</a:t>
                      </a:r>
                      <a:endParaRPr lang="en-US"/>
                    </a:p>
                  </a:txBody>
                  <a:tcPr/>
                </a:tc>
              </a:tr>
              <a:tr h="315686">
                <a:tc>
                  <a:txBody>
                    <a:bodyPr/>
                    <a:lstStyle/>
                    <a:p>
                      <a:r>
                        <a:rPr lang="en-US" smtClean="0"/>
                        <a:t>Carbohydrate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3.34</a:t>
                      </a:r>
                      <a:endParaRPr lang="en-US"/>
                    </a:p>
                  </a:txBody>
                  <a:tcPr/>
                </a:tc>
              </a:tr>
              <a:tr h="315686">
                <a:tc>
                  <a:txBody>
                    <a:bodyPr/>
                    <a:lstStyle/>
                    <a:p>
                      <a:r>
                        <a:rPr lang="en-US" smtClean="0"/>
                        <a:t>Acidity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~ 3.4</a:t>
                      </a:r>
                      <a:endParaRPr lang="en-US"/>
                    </a:p>
                  </a:txBody>
                  <a:tcPr/>
                </a:tc>
              </a:tr>
              <a:tr h="315686">
                <a:tc>
                  <a:txBody>
                    <a:bodyPr/>
                    <a:lstStyle/>
                    <a:p>
                      <a:r>
                        <a:rPr lang="en-US" smtClean="0"/>
                        <a:t>Number of LAB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36 strains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76962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uthorized Users\Documents\Data\Data Epi\S2\P. Bioteknologi\Bioteknologi\Dadih\123534_dadih--susu-fermentasi-tradisional-dari-sumatera-barat_663_3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676400"/>
            <a:ext cx="2286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5"/>
          <p:cNvSpPr>
            <a:spLocks noGrp="1"/>
          </p:cNvSpPr>
          <p:nvPr>
            <p:ph type="title"/>
          </p:nvPr>
        </p:nvSpPr>
        <p:spPr>
          <a:xfrm>
            <a:off x="471488" y="914400"/>
            <a:ext cx="8229600" cy="685800"/>
          </a:xfrm>
        </p:spPr>
        <p:txBody>
          <a:bodyPr/>
          <a:lstStyle/>
          <a:p>
            <a:endParaRPr lang="id-ID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82563" indent="-182563" algn="just" eaLnBrk="1" hangingPunct="1">
              <a:buClr>
                <a:srgbClr val="93A299"/>
              </a:buClr>
              <a:buSzPct val="85000"/>
              <a:buFont typeface="Arial" panose="020B0604020202020204" pitchFamily="34" charset="0"/>
              <a:buNone/>
            </a:pPr>
            <a:endParaRPr lang="id-ID" sz="2400" smtClean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6179" y="1066800"/>
            <a:ext cx="6858000" cy="3349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i="1" dirty="0">
                <a:latin typeface="HelveticaRounded LT Std Bd" pitchFamily="34" charset="0"/>
              </a:rPr>
              <a:t>PROBIOTI</a:t>
            </a:r>
            <a:r>
              <a:rPr lang="id-ID" sz="2000" i="1" dirty="0">
                <a:latin typeface="HelveticaRounded LT Std Bd" pitchFamily="34" charset="0"/>
              </a:rPr>
              <a:t>C ROLEPLAY FROM DADIH</a:t>
            </a:r>
            <a:endParaRPr lang="en-US" sz="5400" i="1" dirty="0">
              <a:latin typeface="HelveticaRounded LT Std B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5163" y="2163763"/>
            <a:ext cx="7620000" cy="10207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Live microorganisms which when administered in adequate amounts confer a health benefit on the host</a:t>
            </a:r>
          </a:p>
          <a:p>
            <a:pPr>
              <a:defRPr/>
            </a:pPr>
            <a:r>
              <a:rPr lang="en-US" b="1" dirty="0"/>
              <a:t>(FAO and WHO)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65163" y="3763963"/>
            <a:ext cx="7696200" cy="13287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To be identified as functional food, the probiotic microorganism should exhibit acid-</a:t>
            </a:r>
            <a:r>
              <a:rPr lang="id-ID" dirty="0"/>
              <a:t>base </a:t>
            </a:r>
            <a:r>
              <a:rPr lang="en-US" dirty="0"/>
              <a:t>stability, resistance to digestive enzyme, adhesion to intestine surface, and offer health benefits and reduce the risk  of chronic disease beyond the commonly accepted nutritional effects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5"/>
          <p:cNvSpPr>
            <a:spLocks noGrp="1"/>
          </p:cNvSpPr>
          <p:nvPr>
            <p:ph type="title"/>
          </p:nvPr>
        </p:nvSpPr>
        <p:spPr>
          <a:xfrm>
            <a:off x="471488" y="914400"/>
            <a:ext cx="8229600" cy="685800"/>
          </a:xfrm>
        </p:spPr>
        <p:txBody>
          <a:bodyPr/>
          <a:lstStyle/>
          <a:p>
            <a:r>
              <a:rPr lang="id-ID" sz="3600" smtClean="0"/>
              <a:t>FUTURE CHALLENGES</a:t>
            </a:r>
            <a:endParaRPr lang="en-US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endParaRPr lang="id-ID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800100" indent="-43497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+mj-lt"/>
              <a:buAutoNum type="arabicPeriod"/>
              <a:defRPr/>
            </a:pPr>
            <a:r>
              <a:rPr lang="id-ID" sz="2400" dirty="0">
                <a:solidFill>
                  <a:srgbClr val="292934"/>
                </a:solidFill>
                <a:latin typeface="Arial"/>
              </a:rPr>
              <a:t>Enormous world population growth rate</a:t>
            </a:r>
          </a:p>
          <a:p>
            <a:pPr marL="800100" indent="-43497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+mj-lt"/>
              <a:buAutoNum type="arabicPeriod"/>
              <a:defRPr/>
            </a:pPr>
            <a:r>
              <a:rPr lang="id-ID" sz="2400" dirty="0">
                <a:solidFill>
                  <a:srgbClr val="292934"/>
                </a:solidFill>
                <a:latin typeface="Arial"/>
              </a:rPr>
              <a:t>Low space area for farmland</a:t>
            </a:r>
          </a:p>
          <a:p>
            <a:pPr marL="800100" indent="-43497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+mj-lt"/>
              <a:buAutoNum type="arabicPeriod"/>
              <a:defRPr/>
            </a:pPr>
            <a:r>
              <a:rPr lang="id-ID" sz="2400" dirty="0">
                <a:solidFill>
                  <a:srgbClr val="292934"/>
                </a:solidFill>
                <a:latin typeface="Arial"/>
              </a:rPr>
              <a:t>Lack of manpower qualification and technology availability </a:t>
            </a:r>
          </a:p>
          <a:p>
            <a:pPr marL="800100" indent="-43497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+mj-lt"/>
              <a:buAutoNum type="arabicPeriod"/>
              <a:defRPr/>
            </a:pPr>
            <a:r>
              <a:rPr lang="id-ID" sz="2400" dirty="0">
                <a:solidFill>
                  <a:srgbClr val="292934"/>
                </a:solidFill>
                <a:latin typeface="Arial"/>
              </a:rPr>
              <a:t>Lack of cooperation among academia and industries</a:t>
            </a:r>
          </a:p>
          <a:p>
            <a:pPr marL="800100" indent="-43497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+mj-lt"/>
              <a:buAutoNum type="arabicPeriod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Ethics and goverment policy</a:t>
            </a:r>
          </a:p>
          <a:p>
            <a:pPr marL="800100" indent="-43497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+mj-lt"/>
              <a:buAutoNum type="arabicPeriod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People mindset</a:t>
            </a:r>
          </a:p>
          <a:p>
            <a:pPr marL="800100" indent="-43497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+mj-lt"/>
              <a:buAutoNum type="arabicPeriod"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 algn="just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id-ID" sz="35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d-ID" sz="35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BUAT PRESENTASI ± selama 30 menit tentang topik Bioteknologi Pangan serta aplikasikan pada contoh kasus</a:t>
            </a:r>
            <a:endParaRPr lang="en-US" sz="35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35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90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09728" indent="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id-ID" sz="26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109728" indent="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en-US" sz="26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900113" indent="-369888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+mj-lt"/>
              <a:buAutoNum type="arabicPeriod"/>
              <a:defRPr/>
            </a:pPr>
            <a:r>
              <a:rPr lang="id-ID" sz="26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Evolution</a:t>
            </a:r>
          </a:p>
          <a:p>
            <a:pPr marL="900113" indent="-369888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+mj-lt"/>
              <a:buAutoNum type="arabicPeriod"/>
              <a:defRPr/>
            </a:pPr>
            <a:r>
              <a:rPr lang="id-ID" sz="26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Biotechnology Agents</a:t>
            </a:r>
          </a:p>
          <a:p>
            <a:pPr marL="900113" indent="-369888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+mj-lt"/>
              <a:buAutoNum type="arabicPeriod"/>
              <a:defRPr/>
            </a:pPr>
            <a:r>
              <a:rPr lang="id-ID" sz="26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Products</a:t>
            </a:r>
          </a:p>
          <a:p>
            <a:pPr marL="900113" indent="-369888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+mj-lt"/>
              <a:buAutoNum type="arabicPeriod"/>
              <a:defRPr/>
            </a:pPr>
            <a:r>
              <a:rPr lang="id-ID" sz="26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Challenges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endParaRPr lang="en-US" sz="26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en-US" sz="26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en-US" sz="26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82563" indent="-182563" algn="just" eaLnBrk="1" hangingPunct="1">
              <a:buClr>
                <a:srgbClr val="93A299"/>
              </a:buClr>
              <a:buSzPct val="85000"/>
              <a:buFont typeface="Arial" panose="020B0604020202020204" pitchFamily="34" charset="0"/>
              <a:buNone/>
            </a:pPr>
            <a:endParaRPr lang="id-ID" sz="2600" smtClean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/>
        </p:nvGraphicFramePr>
        <p:xfrm>
          <a:off x="-26988" y="685800"/>
          <a:ext cx="8534401" cy="5753100"/>
        </p:xfrm>
        <a:graphic>
          <a:graphicData uri="http://schemas.openxmlformats.org/drawingml/2006/table">
            <a:tbl>
              <a:tblPr/>
              <a:tblGrid>
                <a:gridCol w="4267201"/>
                <a:gridCol w="4267201"/>
              </a:tblGrid>
              <a:tr h="275136"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</a:rPr>
                        <a:t>Year</a:t>
                      </a:r>
                    </a:p>
                  </a:txBody>
                  <a:tcPr marL="5850" marR="5850" marT="5850" marB="5850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</a:rPr>
                        <a:t>Discovery</a:t>
                      </a:r>
                    </a:p>
                  </a:txBody>
                  <a:tcPr marL="5850" marR="5850" marT="5850" marB="5850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971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effectLst/>
                        </a:rPr>
                        <a:t>6000 BC</a:t>
                      </a:r>
                    </a:p>
                  </a:txBody>
                  <a:tcPr marL="5850" marR="5850" marT="5850" marB="5850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dirty="0">
                          <a:effectLst/>
                        </a:rPr>
                        <a:t>Yeast </a:t>
                      </a:r>
                      <a:r>
                        <a:rPr lang="id-ID" sz="1400" dirty="0" smtClean="0">
                          <a:effectLst/>
                        </a:rPr>
                        <a:t>was </a:t>
                      </a:r>
                      <a:r>
                        <a:rPr lang="en-US" sz="1400" dirty="0" smtClean="0">
                          <a:effectLst/>
                        </a:rPr>
                        <a:t>used </a:t>
                      </a:r>
                      <a:r>
                        <a:rPr lang="en-US" sz="1400" dirty="0">
                          <a:effectLst/>
                        </a:rPr>
                        <a:t>by Sumerians and Babylonians to make </a:t>
                      </a:r>
                      <a:r>
                        <a:rPr lang="en-US" sz="1400" dirty="0" smtClean="0">
                          <a:effectLst/>
                        </a:rPr>
                        <a:t>beer</a:t>
                      </a:r>
                      <a:endParaRPr lang="en-US" sz="1400" dirty="0">
                        <a:effectLst/>
                      </a:endParaRPr>
                    </a:p>
                  </a:txBody>
                  <a:tcPr marL="5850" marR="5850" marT="5850" marB="5850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182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effectLst/>
                        </a:rPr>
                        <a:t>4000 BC</a:t>
                      </a:r>
                    </a:p>
                    <a:p>
                      <a:pPr algn="ctr"/>
                      <a:r>
                        <a:rPr lang="id-ID" sz="1400" dirty="0">
                          <a:effectLst/>
                        </a:rPr>
                        <a:t> </a:t>
                      </a:r>
                    </a:p>
                  </a:txBody>
                  <a:tcPr marL="5850" marR="5850" marT="5850" marB="5850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t"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Egyptians </a:t>
                      </a:r>
                      <a:r>
                        <a:rPr lang="en-US" sz="1400" dirty="0" smtClean="0">
                          <a:effectLst/>
                        </a:rPr>
                        <a:t>discover</a:t>
                      </a:r>
                      <a:r>
                        <a:rPr lang="id-ID" sz="1400" dirty="0" smtClean="0">
                          <a:effectLst/>
                        </a:rPr>
                        <a:t>ed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how to make bread using </a:t>
                      </a:r>
                      <a:r>
                        <a:rPr lang="en-US" sz="1400" dirty="0" smtClean="0">
                          <a:effectLst/>
                        </a:rPr>
                        <a:t>yeast</a:t>
                      </a:r>
                      <a:endParaRPr lang="id-ID" sz="1400" dirty="0" smtClean="0">
                        <a:effectLst/>
                      </a:endParaRPr>
                    </a:p>
                    <a:p>
                      <a:pPr marL="285750" indent="-285750" algn="just" fontAlgn="t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In </a:t>
                      </a:r>
                      <a:r>
                        <a:rPr lang="en-US" sz="1400" dirty="0">
                          <a:effectLst/>
                        </a:rPr>
                        <a:t>China, other fermentation processes </a:t>
                      </a:r>
                      <a:r>
                        <a:rPr lang="id-ID" sz="1400" dirty="0" smtClean="0">
                          <a:effectLst/>
                        </a:rPr>
                        <a:t>were </a:t>
                      </a:r>
                      <a:r>
                        <a:rPr lang="en-US" sz="1400" dirty="0" smtClean="0">
                          <a:effectLst/>
                        </a:rPr>
                        <a:t>discovered</a:t>
                      </a:r>
                      <a:r>
                        <a:rPr lang="en-US" sz="1400" dirty="0">
                          <a:effectLst/>
                        </a:rPr>
                        <a:t>, such as the use of lactic acid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id-ID" sz="1400" u="none" dirty="0" smtClean="0">
                          <a:solidFill>
                            <a:schemeClr val="tx1"/>
                          </a:solidFill>
                          <a:effectLst/>
                        </a:rPr>
                        <a:t>bacteria</a:t>
                      </a:r>
                      <a:r>
                        <a:rPr lang="en-US" sz="1400" dirty="0">
                          <a:effectLst/>
                        </a:rPr>
                        <a:t> to make yoghurt and </a:t>
                      </a:r>
                      <a:r>
                        <a:rPr lang="id-ID" sz="1400" dirty="0" smtClean="0">
                          <a:effectLst/>
                        </a:rPr>
                        <a:t>molds </a:t>
                      </a:r>
                      <a:r>
                        <a:rPr lang="en-US" sz="1400" dirty="0" smtClean="0">
                          <a:effectLst/>
                        </a:rPr>
                        <a:t>to </a:t>
                      </a:r>
                      <a:r>
                        <a:rPr lang="en-US" sz="1400" dirty="0">
                          <a:effectLst/>
                        </a:rPr>
                        <a:t>produce cheese, and the use of fermentation to make vinegar, soy sauce and </a:t>
                      </a:r>
                      <a:r>
                        <a:rPr lang="en-US" sz="1400" dirty="0" smtClean="0">
                          <a:effectLst/>
                        </a:rPr>
                        <a:t>wine</a:t>
                      </a:r>
                      <a:endParaRPr lang="en-US" sz="1400" dirty="0">
                        <a:effectLst/>
                      </a:endParaRPr>
                    </a:p>
                  </a:txBody>
                  <a:tcPr marL="5850" marR="5850" marT="5850" marB="5850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896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effectLst/>
                        </a:rPr>
                        <a:t>1724</a:t>
                      </a:r>
                    </a:p>
                  </a:txBody>
                  <a:tcPr marL="5850" marR="5850" marT="5850" marB="5850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dirty="0" smtClean="0">
                          <a:effectLst/>
                        </a:rPr>
                        <a:t>Anton</a:t>
                      </a:r>
                      <a:r>
                        <a:rPr lang="id-ID" sz="1400" dirty="0" smtClean="0">
                          <a:effectLst/>
                        </a:rPr>
                        <a:t>y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van Leeuwenhoek </a:t>
                      </a:r>
                      <a:r>
                        <a:rPr lang="en-US" sz="1400" dirty="0" smtClean="0">
                          <a:effectLst/>
                        </a:rPr>
                        <a:t>use</a:t>
                      </a:r>
                      <a:r>
                        <a:rPr lang="id-ID" sz="1400" dirty="0" smtClean="0">
                          <a:effectLst/>
                        </a:rPr>
                        <a:t>d</a:t>
                      </a:r>
                      <a:r>
                        <a:rPr lang="id-ID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microscope </a:t>
                      </a:r>
                      <a:r>
                        <a:rPr lang="en-US" sz="1400" dirty="0">
                          <a:effectLst/>
                        </a:rPr>
                        <a:t>to </a:t>
                      </a:r>
                      <a:r>
                        <a:rPr lang="id-ID" sz="1400" dirty="0" smtClean="0">
                          <a:effectLst/>
                        </a:rPr>
                        <a:t>discover </a:t>
                      </a:r>
                      <a:r>
                        <a:rPr lang="en-US" sz="1400" dirty="0" smtClean="0">
                          <a:effectLst/>
                        </a:rPr>
                        <a:t>microbiology</a:t>
                      </a:r>
                      <a:r>
                        <a:rPr lang="en-US" sz="1400" dirty="0">
                          <a:effectLst/>
                        </a:rPr>
                        <a:t>. He is the first scientist to describe </a:t>
                      </a:r>
                      <a:r>
                        <a:rPr lang="id-ID" sz="1400" dirty="0" smtClean="0">
                          <a:effectLst/>
                        </a:rPr>
                        <a:t>protozoa</a:t>
                      </a:r>
                      <a:r>
                        <a:rPr lang="en-US" sz="1400" dirty="0">
                          <a:effectLst/>
                        </a:rPr>
                        <a:t> and bacteria and to </a:t>
                      </a:r>
                      <a:r>
                        <a:rPr lang="en-US" sz="1400" dirty="0" err="1" smtClean="0">
                          <a:effectLst/>
                        </a:rPr>
                        <a:t>recogni</a:t>
                      </a:r>
                      <a:r>
                        <a:rPr lang="id-ID" sz="1400" dirty="0" smtClean="0">
                          <a:effectLst/>
                        </a:rPr>
                        <a:t>z</a:t>
                      </a:r>
                      <a:r>
                        <a:rPr lang="en-US" sz="1400" dirty="0" smtClean="0">
                          <a:effectLst/>
                        </a:rPr>
                        <a:t>e </a:t>
                      </a:r>
                      <a:r>
                        <a:rPr lang="en-US" sz="1400" dirty="0">
                          <a:effectLst/>
                        </a:rPr>
                        <a:t>that </a:t>
                      </a:r>
                      <a:r>
                        <a:rPr lang="id-ID" sz="1400" dirty="0" smtClean="0">
                          <a:effectLst/>
                        </a:rPr>
                        <a:t>microorganism</a:t>
                      </a:r>
                      <a:r>
                        <a:rPr lang="en-US" sz="1400" dirty="0">
                          <a:effectLst/>
                        </a:rPr>
                        <a:t> might play a role in </a:t>
                      </a:r>
                      <a:r>
                        <a:rPr lang="en-US" sz="1400" dirty="0" smtClean="0">
                          <a:effectLst/>
                        </a:rPr>
                        <a:t>fermentation</a:t>
                      </a:r>
                      <a:endParaRPr lang="en-US" sz="1400" dirty="0">
                        <a:effectLst/>
                      </a:endParaRPr>
                    </a:p>
                  </a:txBody>
                  <a:tcPr marL="5850" marR="5850" marT="5850" marB="5850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63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effectLst/>
                        </a:rPr>
                        <a:t>1852</a:t>
                      </a:r>
                    </a:p>
                  </a:txBody>
                  <a:tcPr marL="5850" marR="5850" marT="5850" marB="5850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d-ID" sz="1400" dirty="0" smtClean="0">
                          <a:effectLst/>
                        </a:rPr>
                        <a:t>Cross-fertilisation </a:t>
                      </a:r>
                      <a:r>
                        <a:rPr lang="id-ID" sz="1400" dirty="0">
                          <a:effectLst/>
                        </a:rPr>
                        <a:t>in corn </a:t>
                      </a:r>
                      <a:r>
                        <a:rPr lang="id-ID" sz="1400" dirty="0" smtClean="0">
                          <a:effectLst/>
                        </a:rPr>
                        <a:t>was discovered</a:t>
                      </a:r>
                      <a:endParaRPr lang="id-ID" sz="1400" dirty="0">
                        <a:effectLst/>
                      </a:endParaRPr>
                    </a:p>
                  </a:txBody>
                  <a:tcPr marL="5850" marR="5850" marT="5850" marB="5850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896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effectLst/>
                        </a:rPr>
                        <a:t>1871</a:t>
                      </a:r>
                    </a:p>
                  </a:txBody>
                  <a:tcPr marL="5850" marR="5850" marT="5850" marB="5850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dirty="0">
                          <a:effectLst/>
                        </a:rPr>
                        <a:t>Louis Pasteur </a:t>
                      </a:r>
                      <a:r>
                        <a:rPr lang="en-US" sz="1400" dirty="0" smtClean="0">
                          <a:effectLst/>
                        </a:rPr>
                        <a:t>invent</a:t>
                      </a:r>
                      <a:r>
                        <a:rPr lang="id-ID" sz="1400" dirty="0" smtClean="0">
                          <a:effectLst/>
                        </a:rPr>
                        <a:t>ed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the process of </a:t>
                      </a:r>
                      <a:r>
                        <a:rPr lang="en-US" sz="1400" dirty="0" err="1" smtClean="0">
                          <a:effectLst/>
                        </a:rPr>
                        <a:t>pasteuri</a:t>
                      </a:r>
                      <a:r>
                        <a:rPr lang="id-ID" sz="1400" dirty="0" smtClean="0">
                          <a:effectLst/>
                        </a:rPr>
                        <a:t>z</a:t>
                      </a:r>
                      <a:r>
                        <a:rPr lang="en-US" sz="1400" dirty="0" err="1" smtClean="0">
                          <a:effectLst/>
                        </a:rPr>
                        <a:t>ation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id-ID" sz="1400" dirty="0" smtClean="0">
                          <a:effectLst/>
                        </a:rPr>
                        <a:t>by </a:t>
                      </a:r>
                      <a:r>
                        <a:rPr lang="en-US" sz="1400" dirty="0" smtClean="0">
                          <a:effectLst/>
                        </a:rPr>
                        <a:t>heating </a:t>
                      </a:r>
                      <a:r>
                        <a:rPr lang="en-US" sz="1400" dirty="0">
                          <a:effectLst/>
                        </a:rPr>
                        <a:t>wine sufficiently to inactivate microbes and prevent spoilage, but not ruining the </a:t>
                      </a:r>
                      <a:r>
                        <a:rPr lang="en-US" sz="1400" dirty="0" err="1">
                          <a:effectLst/>
                        </a:rPr>
                        <a:t>flavour</a:t>
                      </a:r>
                      <a:r>
                        <a:rPr lang="en-US" sz="1400" dirty="0">
                          <a:effectLst/>
                        </a:rPr>
                        <a:t> of the </a:t>
                      </a:r>
                      <a:r>
                        <a:rPr lang="en-US" sz="1400" dirty="0" smtClean="0">
                          <a:effectLst/>
                        </a:rPr>
                        <a:t>wine</a:t>
                      </a:r>
                      <a:endParaRPr lang="en-US" sz="1400" dirty="0">
                        <a:effectLst/>
                      </a:endParaRPr>
                    </a:p>
                  </a:txBody>
                  <a:tcPr marL="5850" marR="5850" marT="5850" marB="5850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955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effectLst/>
                        </a:rPr>
                        <a:t>1871</a:t>
                      </a:r>
                    </a:p>
                  </a:txBody>
                  <a:tcPr marL="5850" marR="5850" marT="5850" marB="5850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dirty="0">
                          <a:effectLst/>
                        </a:rPr>
                        <a:t>Ernst Hoppe-</a:t>
                      </a:r>
                      <a:r>
                        <a:rPr lang="en-US" sz="1400" dirty="0" err="1">
                          <a:effectLst/>
                        </a:rPr>
                        <a:t>Seyler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discover</a:t>
                      </a:r>
                      <a:r>
                        <a:rPr lang="id-ID" sz="1400" dirty="0" smtClean="0">
                          <a:effectLst/>
                        </a:rPr>
                        <a:t>ed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u="sng" dirty="0" err="1">
                          <a:effectLst/>
                        </a:rPr>
                        <a:t>invertase</a:t>
                      </a:r>
                      <a:r>
                        <a:rPr lang="en-US" sz="1400" dirty="0">
                          <a:effectLst/>
                        </a:rPr>
                        <a:t>, an </a:t>
                      </a:r>
                      <a:r>
                        <a:rPr lang="id-ID" sz="1400" dirty="0" smtClean="0">
                          <a:effectLst/>
                        </a:rPr>
                        <a:t>enzyme</a:t>
                      </a:r>
                      <a:r>
                        <a:rPr lang="en-US" sz="1400" dirty="0">
                          <a:effectLst/>
                        </a:rPr>
                        <a:t> that cuts the disaccharide </a:t>
                      </a:r>
                      <a:r>
                        <a:rPr lang="en-US" sz="1400" dirty="0" smtClean="0">
                          <a:effectLst/>
                        </a:rPr>
                        <a:t>sucrose </a:t>
                      </a:r>
                      <a:r>
                        <a:rPr lang="en-US" sz="1400" dirty="0">
                          <a:effectLst/>
                        </a:rPr>
                        <a:t>into glucose and fructose. The enzyme is still widely used today in making </a:t>
                      </a:r>
                      <a:r>
                        <a:rPr lang="en-US" sz="1400" dirty="0" smtClean="0">
                          <a:effectLst/>
                        </a:rPr>
                        <a:t>sweeteners</a:t>
                      </a:r>
                      <a:endParaRPr lang="en-US" sz="1400" dirty="0">
                        <a:effectLst/>
                      </a:endParaRPr>
                    </a:p>
                  </a:txBody>
                  <a:tcPr marL="5850" marR="5850" marT="5850" marB="5850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82563" indent="-182563" algn="just" eaLnBrk="1" hangingPunct="1">
              <a:buClr>
                <a:srgbClr val="93A299"/>
              </a:buClr>
              <a:buSzPct val="85000"/>
              <a:buFont typeface="Arial" panose="020B0604020202020204" pitchFamily="34" charset="0"/>
              <a:buNone/>
            </a:pPr>
            <a:endParaRPr lang="id-ID" sz="2600" smtClean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2"/>
          <p:cNvGraphicFramePr>
            <a:graphicFrameLocks/>
          </p:cNvGraphicFramePr>
          <p:nvPr/>
        </p:nvGraphicFramePr>
        <p:xfrm>
          <a:off x="0" y="914400"/>
          <a:ext cx="9040813" cy="5497513"/>
        </p:xfrm>
        <a:graphic>
          <a:graphicData uri="http://schemas.openxmlformats.org/drawingml/2006/table">
            <a:tbl>
              <a:tblPr/>
              <a:tblGrid>
                <a:gridCol w="4520407"/>
                <a:gridCol w="4520407"/>
              </a:tblGrid>
              <a:tr h="284439"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</a:rPr>
                        <a:t>Year</a:t>
                      </a:r>
                    </a:p>
                  </a:txBody>
                  <a:tcPr marL="5850" marR="5850" marT="5851" marB="5851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</a:rPr>
                        <a:t>Discovery</a:t>
                      </a:r>
                    </a:p>
                  </a:txBody>
                  <a:tcPr marL="5850" marR="5850" marT="5851" marB="5851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672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effectLst/>
                        </a:rPr>
                        <a:t>1897</a:t>
                      </a:r>
                    </a:p>
                  </a:txBody>
                  <a:tcPr marL="5850" marR="5850" marT="5851" marB="5851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dirty="0">
                          <a:effectLst/>
                        </a:rPr>
                        <a:t>Eduard Buchner </a:t>
                      </a:r>
                      <a:r>
                        <a:rPr lang="en-US" sz="1400" dirty="0" smtClean="0">
                          <a:effectLst/>
                        </a:rPr>
                        <a:t>demonstrate</a:t>
                      </a:r>
                      <a:r>
                        <a:rPr lang="id-ID" sz="1400" dirty="0" smtClean="0">
                          <a:effectLst/>
                        </a:rPr>
                        <a:t>d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that fermentation could occur with an extract of yeast in the absence of intact yeast cells. </a:t>
                      </a:r>
                      <a:r>
                        <a:rPr lang="id-ID" sz="1400" dirty="0" smtClean="0">
                          <a:effectLst/>
                        </a:rPr>
                        <a:t>It was </a:t>
                      </a:r>
                      <a:r>
                        <a:rPr lang="en-US" sz="1400" dirty="0" smtClean="0">
                          <a:effectLst/>
                        </a:rPr>
                        <a:t>a </a:t>
                      </a:r>
                      <a:r>
                        <a:rPr lang="en-US" sz="1400" dirty="0">
                          <a:effectLst/>
                        </a:rPr>
                        <a:t>founding moment in biochemistry and </a:t>
                      </a:r>
                      <a:r>
                        <a:rPr lang="en-US" sz="1400" dirty="0" smtClean="0">
                          <a:effectLst/>
                        </a:rPr>
                        <a:t>enzymology</a:t>
                      </a:r>
                      <a:endParaRPr lang="id-ID" sz="1400" dirty="0" smtClean="0">
                        <a:effectLst/>
                      </a:endParaRPr>
                    </a:p>
                  </a:txBody>
                  <a:tcPr marL="5850" marR="5850" marT="5851" marB="5851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392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effectLst/>
                        </a:rPr>
                        <a:t>1953</a:t>
                      </a:r>
                    </a:p>
                  </a:txBody>
                  <a:tcPr marL="5850" marR="5850" marT="5851" marB="5851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dirty="0">
                          <a:effectLst/>
                        </a:rPr>
                        <a:t>James Watson and Francis Crick </a:t>
                      </a:r>
                      <a:r>
                        <a:rPr lang="en-US" sz="1400" dirty="0" smtClean="0">
                          <a:effectLst/>
                        </a:rPr>
                        <a:t>propose</a:t>
                      </a:r>
                      <a:r>
                        <a:rPr lang="id-ID" sz="1400" dirty="0" smtClean="0">
                          <a:effectLst/>
                        </a:rPr>
                        <a:t>d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the </a:t>
                      </a:r>
                      <a:r>
                        <a:rPr lang="id-ID" sz="1400" dirty="0" smtClean="0">
                          <a:effectLst/>
                        </a:rPr>
                        <a:t>double helix</a:t>
                      </a:r>
                      <a:r>
                        <a:rPr lang="en-US" sz="1400" dirty="0">
                          <a:effectLst/>
                        </a:rPr>
                        <a:t> structure of </a:t>
                      </a:r>
                      <a:r>
                        <a:rPr lang="en-US" sz="1400" dirty="0" smtClean="0">
                          <a:effectLst/>
                        </a:rPr>
                        <a:t>DNA. </a:t>
                      </a:r>
                      <a:r>
                        <a:rPr lang="en-US" sz="1400" dirty="0">
                          <a:effectLst/>
                        </a:rPr>
                        <a:t>They </a:t>
                      </a:r>
                      <a:r>
                        <a:rPr lang="en-US" sz="1400" dirty="0" smtClean="0">
                          <a:effectLst/>
                        </a:rPr>
                        <a:t>achieve</a:t>
                      </a:r>
                      <a:r>
                        <a:rPr lang="id-ID" sz="1400" dirty="0" smtClean="0">
                          <a:effectLst/>
                        </a:rPr>
                        <a:t>d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this discovery with the help of Rosalind Franklin and Maurice </a:t>
                      </a:r>
                      <a:r>
                        <a:rPr lang="en-US" sz="1400" dirty="0" smtClean="0">
                          <a:effectLst/>
                        </a:rPr>
                        <a:t>Wilkins</a:t>
                      </a:r>
                      <a:endParaRPr lang="en-US" sz="1400" dirty="0">
                        <a:effectLst/>
                      </a:endParaRPr>
                    </a:p>
                  </a:txBody>
                  <a:tcPr marL="5850" marR="5850" marT="5851" marB="5851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1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effectLst/>
                        </a:rPr>
                        <a:t>1962</a:t>
                      </a:r>
                    </a:p>
                  </a:txBody>
                  <a:tcPr marL="5850" marR="5850" marT="5851" marB="5851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dirty="0" smtClean="0">
                          <a:effectLst/>
                        </a:rPr>
                        <a:t>Planting </a:t>
                      </a:r>
                      <a:r>
                        <a:rPr lang="en-US" sz="1400" dirty="0">
                          <a:effectLst/>
                        </a:rPr>
                        <a:t>of high-yield wheat varieties (later known as ‘Green Revolution‘ grains) </a:t>
                      </a:r>
                      <a:r>
                        <a:rPr lang="id-ID" sz="1400" dirty="0" smtClean="0">
                          <a:effectLst/>
                        </a:rPr>
                        <a:t>was</a:t>
                      </a:r>
                      <a:r>
                        <a:rPr lang="id-ID" sz="1400" baseline="0" dirty="0" smtClean="0">
                          <a:effectLst/>
                        </a:rPr>
                        <a:t> begun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in </a:t>
                      </a:r>
                      <a:r>
                        <a:rPr lang="en-US" sz="1400" dirty="0" smtClean="0">
                          <a:effectLst/>
                        </a:rPr>
                        <a:t>Mexico</a:t>
                      </a:r>
                      <a:endParaRPr lang="en-US" sz="1400" dirty="0">
                        <a:effectLst/>
                      </a:endParaRPr>
                    </a:p>
                  </a:txBody>
                  <a:tcPr marL="5850" marR="5850" marT="5851" marB="5851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741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effectLst/>
                        </a:rPr>
                        <a:t>1982</a:t>
                      </a:r>
                    </a:p>
                  </a:txBody>
                  <a:tcPr marL="5850" marR="5850" marT="5851" marB="5851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dirty="0">
                          <a:effectLst/>
                        </a:rPr>
                        <a:t>Researcher Steven </a:t>
                      </a:r>
                      <a:r>
                        <a:rPr lang="en-US" sz="1400" dirty="0" err="1">
                          <a:effectLst/>
                        </a:rPr>
                        <a:t>Lindow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request</a:t>
                      </a:r>
                      <a:r>
                        <a:rPr lang="id-ID" sz="1400" dirty="0" smtClean="0">
                          <a:effectLst/>
                        </a:rPr>
                        <a:t>ed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US Government permission to test genetically engineered bacteria to control frost damage in potatoes and </a:t>
                      </a:r>
                      <a:r>
                        <a:rPr lang="en-US" sz="1400" dirty="0" smtClean="0">
                          <a:effectLst/>
                        </a:rPr>
                        <a:t>strawberries</a:t>
                      </a:r>
                      <a:endParaRPr lang="en-US" sz="1400" dirty="0">
                        <a:effectLst/>
                      </a:endParaRPr>
                    </a:p>
                  </a:txBody>
                  <a:tcPr marL="5850" marR="5850" marT="5851" marB="5851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741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effectLst/>
                        </a:rPr>
                        <a:t>1986</a:t>
                      </a:r>
                    </a:p>
                  </a:txBody>
                  <a:tcPr marL="5850" marR="5850" marT="5851" marB="5851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dirty="0">
                          <a:effectLst/>
                        </a:rPr>
                        <a:t>The US Environment Protection Authority </a:t>
                      </a:r>
                      <a:r>
                        <a:rPr lang="en-US" sz="1400" dirty="0" smtClean="0">
                          <a:effectLst/>
                        </a:rPr>
                        <a:t>approve</a:t>
                      </a:r>
                      <a:r>
                        <a:rPr lang="id-ID" sz="1400" dirty="0" smtClean="0">
                          <a:effectLst/>
                        </a:rPr>
                        <a:t>d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the release of the first genetically engineered crop – a GM virus resistant tobacco </a:t>
                      </a:r>
                      <a:r>
                        <a:rPr lang="en-US" sz="1400" dirty="0" smtClean="0">
                          <a:effectLst/>
                        </a:rPr>
                        <a:t>plant</a:t>
                      </a:r>
                      <a:endParaRPr lang="en-US" sz="1400" dirty="0">
                        <a:effectLst/>
                      </a:endParaRPr>
                    </a:p>
                  </a:txBody>
                  <a:tcPr marL="5850" marR="5850" marT="5851" marB="5851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91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effectLst/>
                        </a:rPr>
                        <a:t>1987</a:t>
                      </a:r>
                    </a:p>
                  </a:txBody>
                  <a:tcPr marL="5850" marR="5850" marT="5851" marB="5851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dirty="0" err="1">
                          <a:effectLst/>
                        </a:rPr>
                        <a:t>Calgene</a:t>
                      </a:r>
                      <a:r>
                        <a:rPr lang="en-US" sz="1400" dirty="0">
                          <a:effectLst/>
                        </a:rPr>
                        <a:t> Inc. </a:t>
                      </a:r>
                      <a:r>
                        <a:rPr lang="en-US" sz="1400" dirty="0" smtClean="0">
                          <a:effectLst/>
                        </a:rPr>
                        <a:t>receive</a:t>
                      </a:r>
                      <a:r>
                        <a:rPr lang="id-ID" sz="1400" dirty="0" smtClean="0">
                          <a:effectLst/>
                        </a:rPr>
                        <a:t>d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a patent for the tomato </a:t>
                      </a:r>
                      <a:r>
                        <a:rPr lang="en-US" sz="1400" dirty="0" err="1">
                          <a:effectLst/>
                        </a:rPr>
                        <a:t>polygalacturonase</a:t>
                      </a:r>
                      <a:r>
                        <a:rPr lang="en-US" sz="1400" dirty="0">
                          <a:effectLst/>
                        </a:rPr>
                        <a:t> DNA sequence, used to produce an 'anti-sense' </a:t>
                      </a:r>
                      <a:r>
                        <a:rPr lang="id-ID" sz="1400" dirty="0" smtClean="0">
                          <a:effectLst/>
                        </a:rPr>
                        <a:t>RNA </a:t>
                      </a:r>
                      <a:r>
                        <a:rPr lang="en-US" sz="1400" dirty="0">
                          <a:effectLst/>
                        </a:rPr>
                        <a:t> to extend the shelf-life of </a:t>
                      </a:r>
                      <a:r>
                        <a:rPr lang="en-US" sz="1400" dirty="0" smtClean="0">
                          <a:effectLst/>
                        </a:rPr>
                        <a:t>fruit</a:t>
                      </a:r>
                      <a:endParaRPr lang="en-US" sz="1400" dirty="0">
                        <a:effectLst/>
                      </a:endParaRPr>
                    </a:p>
                  </a:txBody>
                  <a:tcPr marL="5850" marR="5850" marT="5851" marB="5851">
                    <a:lnL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/>
              <a:t>BIOTECHNOLOGY AGENTS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800100" indent="-43497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utrients</a:t>
            </a: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982663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Wingdings" pitchFamily="2" charset="2"/>
              <a:buChar char="q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Macro and Micro nutrients</a:t>
            </a: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982663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Wingdings" pitchFamily="2" charset="2"/>
              <a:buChar char="q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en-US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sources </a:t>
            </a:r>
            <a:r>
              <a:rPr lang="en-US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light and chemicals</a:t>
            </a: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982663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Wingdings" pitchFamily="2" charset="2"/>
              <a:buChar char="q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Specific nutrients</a:t>
            </a: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822325" indent="-4572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+mj-lt"/>
              <a:buAutoNum type="arabicPeriod" startAt="2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Environmentals</a:t>
            </a: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982663" indent="-36512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pH</a:t>
            </a:r>
          </a:p>
          <a:p>
            <a:pPr marL="982663" indent="-36512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Wingdings" pitchFamily="2" charset="2"/>
              <a:buChar char="q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Temperature</a:t>
            </a: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982663" indent="-36512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Wingdings" pitchFamily="2" charset="2"/>
              <a:buChar char="q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Osmotic pressure</a:t>
            </a: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982663" indent="-36512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Wingdings" pitchFamily="2" charset="2"/>
              <a:buChar char="q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Oxygen partial pressure</a:t>
            </a: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/>
              <a:t>BIOTECHNOLOGY AGENTS CRITERIA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6175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endParaRPr lang="id-ID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6175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Genetically stabilized</a:t>
            </a:r>
          </a:p>
          <a:p>
            <a:pPr marL="6175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Genetically modified</a:t>
            </a:r>
          </a:p>
          <a:p>
            <a:pPr marL="6175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Toxin free content</a:t>
            </a:r>
          </a:p>
          <a:p>
            <a:pPr marL="6175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Significant growth-rate</a:t>
            </a:r>
          </a:p>
          <a:p>
            <a:pPr marL="6175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Sustainable</a:t>
            </a:r>
          </a:p>
          <a:p>
            <a:pPr marL="6175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Effectively re-produced</a:t>
            </a:r>
          </a:p>
          <a:p>
            <a:pPr marL="6175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Scale-up engineered</a:t>
            </a:r>
          </a:p>
          <a:p>
            <a:pPr marL="6175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Easily controlled</a:t>
            </a:r>
          </a:p>
          <a:p>
            <a:pPr marL="274638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id-ID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MICROORGANISMS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1430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11430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274638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buFont typeface="Arial" charset="0"/>
              <a:buNone/>
              <a:defRPr/>
            </a:pP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6175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r>
              <a:rPr lang="id-ID" sz="2400" i="1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i="1" dirty="0" err="1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accharomyces</a:t>
            </a:r>
            <a:r>
              <a:rPr lang="en-US" sz="2400" i="1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cerevisiae</a:t>
            </a:r>
            <a:r>
              <a:rPr lang="id-ID" sz="2400" i="1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fungi</a:t>
            </a:r>
            <a:endParaRPr lang="en-US" sz="2400" i="1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6175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r>
              <a:rPr lang="en-US" sz="2400" i="1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Candida </a:t>
            </a:r>
            <a:r>
              <a:rPr lang="en-US" sz="2400" i="1" dirty="0" err="1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utilis</a:t>
            </a:r>
            <a:r>
              <a:rPr lang="id-ID" sz="2400" i="1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fungi</a:t>
            </a: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6175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r>
              <a:rPr lang="en-US" sz="2400" i="1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Chlorella</a:t>
            </a:r>
            <a:r>
              <a:rPr lang="id-ID" sz="2400" i="1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 sp. </a:t>
            </a: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green microalgae</a:t>
            </a:r>
            <a:endParaRPr lang="en-US" sz="2400" i="1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61753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3A299"/>
              </a:buClr>
              <a:buSzPct val="85000"/>
              <a:defRPr/>
            </a:pPr>
            <a:r>
              <a:rPr lang="en-US" sz="2400" i="1" dirty="0" err="1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Spirulina</a:t>
            </a:r>
            <a:r>
              <a:rPr lang="id-ID" sz="2400" i="1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 sp. </a:t>
            </a:r>
            <a:r>
              <a:rPr lang="id-ID" sz="24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cyanobacteria</a:t>
            </a:r>
            <a:endParaRPr lang="en-US" sz="2400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r>
              <a:rPr lang="id-ID" sz="3200" i="1" smtClean="0">
                <a:latin typeface="Arial" panose="020B0604020202020204" pitchFamily="34" charset="0"/>
                <a:cs typeface="Arial" panose="020B0604020202020204" pitchFamily="34" charset="0"/>
              </a:rPr>
              <a:t>Saccharomyces cerevisiae 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SzPct val="85000"/>
              <a:buFont typeface="Arial" panose="020B0604020202020204" pitchFamily="34" charset="0"/>
              <a:buNone/>
            </a:pPr>
            <a:endParaRPr lang="id-ID" sz="2400" smtClean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3" descr="Description: Yeast S. cerevisia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671638"/>
            <a:ext cx="8310562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759</Words>
  <Application>Microsoft Office PowerPoint</Application>
  <PresentationFormat>On-screen Show (4:3)</PresentationFormat>
  <Paragraphs>213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Segoe UI</vt:lpstr>
      <vt:lpstr>Times New Roman</vt:lpstr>
      <vt:lpstr>Wingdings</vt:lpstr>
      <vt:lpstr>HelveticaRounded LT Std Bd</vt:lpstr>
      <vt:lpstr>Symbol</vt:lpstr>
      <vt:lpstr>Office Theme</vt:lpstr>
      <vt:lpstr>PowerPoint Presentation</vt:lpstr>
      <vt:lpstr>KEMAMPUAN AKHIR YANG DIHARAPKAN</vt:lpstr>
      <vt:lpstr>OVERVIEW</vt:lpstr>
      <vt:lpstr>PowerPoint Presentation</vt:lpstr>
      <vt:lpstr>PowerPoint Presentation</vt:lpstr>
      <vt:lpstr>BIOTECHNOLOGY AGENTS</vt:lpstr>
      <vt:lpstr>BIOTECHNOLOGY AGENTS CRITERIA</vt:lpstr>
      <vt:lpstr>MICROORGANISMS</vt:lpstr>
      <vt:lpstr>Saccharomyces cerevisiae </vt:lpstr>
      <vt:lpstr>Candida utilis</vt:lpstr>
      <vt:lpstr>Chlorella sp.</vt:lpstr>
      <vt:lpstr>Chlorella sp.</vt:lpstr>
      <vt:lpstr>Spirulina sp.</vt:lpstr>
      <vt:lpstr>Spirulina sp.</vt:lpstr>
      <vt:lpstr>SINGLE CELL PROTEIN (SCP)</vt:lpstr>
      <vt:lpstr>SCP BACKGROUND OVERVIEW </vt:lpstr>
      <vt:lpstr>POINT OF INTERESTS</vt:lpstr>
      <vt:lpstr>SCP PRODUCT</vt:lpstr>
      <vt:lpstr>Spirulina sp. Tablet</vt:lpstr>
      <vt:lpstr>PowerPoint Presentation</vt:lpstr>
      <vt:lpstr>DADIH</vt:lpstr>
      <vt:lpstr>PowerPoint Presentation</vt:lpstr>
      <vt:lpstr>PowerPoint Presentation</vt:lpstr>
      <vt:lpstr>PowerPoint Presentation</vt:lpstr>
      <vt:lpstr>FUTURE CHALLENGES</vt:lpstr>
      <vt:lpstr>TUGAS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HP</cp:lastModifiedBy>
  <cp:revision>215</cp:revision>
  <dcterms:created xsi:type="dcterms:W3CDTF">2010-08-24T06:47:44Z</dcterms:created>
  <dcterms:modified xsi:type="dcterms:W3CDTF">2017-07-19T01:35:29Z</dcterms:modified>
</cp:coreProperties>
</file>