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6" r:id="rId2"/>
    <p:sldId id="335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250" autoAdjust="0"/>
  </p:normalViewPr>
  <p:slideViewPr>
    <p:cSldViewPr>
      <p:cViewPr varScale="1">
        <p:scale>
          <a:sx n="67" d="100"/>
          <a:sy n="67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D20022-4C99-469D-80B8-B420919D091F}" type="datetimeFigureOut">
              <a:rPr lang="id-ID"/>
              <a:pPr>
                <a:defRPr/>
              </a:pPr>
              <a:t>19/07/2017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76172C2-25F8-415E-A0EE-06ACA2CD6F6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697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C92EF3-E363-4131-B2B3-F63A83EAA663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3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3D35E3-6B77-4A63-87EB-13856CFBD9AA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6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43ADB6-D7F6-4455-B36E-E24977ECBF51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7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DAD548-7B5B-4F0D-B2D3-CFCB97F00B9D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9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EB7F6E-8A80-4C6C-8E91-CDE9838D0FA4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05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3FA52C-5895-4C41-8F2E-2401AEC68322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68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CD890A-7952-434E-B4DF-7CCE2685A9E2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83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53F4D9-34D9-4465-B05C-80E6E80F7F39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80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F735D8-D7E2-44CD-A4D4-2521D1946CE4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2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3B67FA-C5C2-4209-8F58-B98C60014E5A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09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9C6F47-CE01-4694-94A7-17EE755A2E37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3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6287B6-4898-47C5-88DD-01C75CB74F37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91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25BDCF-79CC-4B7C-8FEE-C62DBEE77C19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3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74B30F-3BD4-4FF5-B394-A2442D196224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3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5B57E9-B2C1-4105-ACCE-5FA8D487BD1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AF7C0D-A41B-46A2-845D-ED88917B246C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A2713B-8324-4022-B658-6F26DE8282E2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8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307A80-6C55-4418-9C43-4506310E8087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5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320666-11C9-4BAF-B3A4-3D2B9135D4AC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1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E2DDFF-4216-4AC7-AF12-14CE9C005DAF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5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A5C0-9AB6-450B-9ABB-E9A47363888B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0EE81-895F-4484-8897-2B2E8C47B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8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73EF-5A5D-4D10-AA8C-4BBBE729EFF3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04143-A825-4E20-876B-5B9755C00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29B6-F32F-4482-A69A-3F71B0FF4C2E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D5222-04FE-4883-851C-86B492A36A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7FF7-1926-43D3-AEFA-64721BBC4CC1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5D4B4-AF6C-4FEB-BE7B-FB6923F6D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E443-C70E-4187-A0BB-40D5A673AFAC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98129-D784-4AD9-8554-CAA716FFA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2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DEF6-F7E6-46C8-851B-10C10FB4EF3D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D4BDA-7013-49D1-AE9B-EBC75182D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2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D555-672A-4965-9641-84480F542A7D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23F98-2DD0-47A0-815A-B8725F7B2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5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3CB4-5530-4034-85C7-7C4E52BAB68F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4016-66EF-465F-A6CB-FC59A91FE0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2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8C5F-E599-4054-AC51-33A5ECDD27C1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3831E-2E20-4000-9C48-F02BF7A82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3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BC09-DCC9-4611-AB81-9C7DB9BB567B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ADC78-3C66-4BC6-A4DD-96733689D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A2E0-B96B-4B9C-8E6A-0310D7404DFA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2D062-2FE0-428B-981A-739BAF3C3D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24D2B8-FE3E-4ADA-9A50-3865FB07CDDE}" type="datetime1">
              <a:rPr lang="en-US"/>
              <a:pPr>
                <a:defRPr/>
              </a:pPr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971AF82B-4273-40E6-A51B-E7C10D329C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PENGANTAR TEKNOLOGI NANO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PERTEMUAN 10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ARIYO P. HIDAYANTO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PRODI BIOTEKNOLOGI FAKULTAS ILMU </a:t>
            </a:r>
          </a:p>
          <a:p>
            <a:pPr algn="ctr" eaLnBrk="1" hangingPunct="1"/>
            <a:r>
              <a:rPr lang="id-ID" sz="2000" b="1">
                <a:solidFill>
                  <a:schemeClr val="bg1"/>
                </a:solidFill>
              </a:rPr>
              <a:t>KESEHATAN</a:t>
            </a:r>
            <a:endParaRPr lang="en-US" sz="2000" b="1">
              <a:solidFill>
                <a:schemeClr val="bg1"/>
              </a:solidFill>
            </a:endParaRPr>
          </a:p>
          <a:p>
            <a:pPr algn="ctr" eaLnBrk="1" hangingPunct="1"/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MENGAPA HARUS NANO?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“SIFAT SIFAT BAHAN DALAM DUNIA MIKROSKOPIS (SKALA NANO) BERUBAH MENJADI OPTIMAL → SIFAT LISTRIK, MEKANIK, MAGNETIK, OPTIK &amp; KALOR MATERI BERADA DALAM KONDISI OPTIMUM”</a:t>
            </a:r>
          </a:p>
          <a:p>
            <a:pPr marL="811213" indent="-368300" algn="just">
              <a:buFont typeface="+mj-lt"/>
              <a:buAutoNum type="arabicPeriod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722312" indent="0"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MENGAPA HARUS NANO?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398588"/>
            <a:ext cx="5257800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Content Placeholder 2"/>
          <p:cNvSpPr txBox="1">
            <a:spLocks/>
          </p:cNvSpPr>
          <p:nvPr/>
        </p:nvSpPr>
        <p:spPr bwMode="auto">
          <a:xfrm>
            <a:off x="1530350" y="5484813"/>
            <a:ext cx="71326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en-US" sz="3200" i="1">
                <a:solidFill>
                  <a:srgbClr val="000000"/>
                </a:solidFill>
                <a:cs typeface="Arial" panose="020B0604020202020204" pitchFamily="34" charset="0"/>
              </a:rPr>
              <a:t>Sifat</a:t>
            </a:r>
            <a:r>
              <a:rPr lang="id-ID" sz="3200" i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3200" i="1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lang="id-ID" sz="3200" i="1">
                <a:solidFill>
                  <a:srgbClr val="000000"/>
                </a:solidFill>
                <a:cs typeface="Arial" panose="020B0604020202020204" pitchFamily="34" charset="0"/>
              </a:rPr>
              <a:t>ekanik </a:t>
            </a:r>
            <a:r>
              <a:rPr lang="en-US" sz="3200" i="1">
                <a:solidFill>
                  <a:srgbClr val="000000"/>
                </a:solidFill>
                <a:cs typeface="Arial" panose="020B0604020202020204" pitchFamily="34" charset="0"/>
              </a:rPr>
              <a:t>partikel</a:t>
            </a:r>
            <a:r>
              <a:rPr lang="id-ID" sz="3200" i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3200" i="1">
                <a:solidFill>
                  <a:srgbClr val="000000"/>
                </a:solidFill>
                <a:cs typeface="Arial" panose="020B0604020202020204" pitchFamily="34" charset="0"/>
              </a:rPr>
              <a:t>nano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MENGAPA HARUS NANO?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Content Placeholder 2"/>
          <p:cNvSpPr txBox="1">
            <a:spLocks/>
          </p:cNvSpPr>
          <p:nvPr/>
        </p:nvSpPr>
        <p:spPr bwMode="auto">
          <a:xfrm>
            <a:off x="152400" y="52578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en-US" sz="3200" i="1">
                <a:solidFill>
                  <a:srgbClr val="000000"/>
                </a:solidFill>
                <a:cs typeface="Arial" panose="020B0604020202020204" pitchFamily="34" charset="0"/>
              </a:rPr>
              <a:t>Sifat</a:t>
            </a:r>
            <a:r>
              <a:rPr lang="id-ID" sz="3200" i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3200" i="1">
                <a:solidFill>
                  <a:srgbClr val="000000"/>
                </a:solidFill>
                <a:cs typeface="Arial" panose="020B0604020202020204" pitchFamily="34" charset="0"/>
              </a:rPr>
              <a:t>magnetik</a:t>
            </a:r>
            <a:r>
              <a:rPr lang="id-ID" sz="3200" i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3200" i="1">
                <a:solidFill>
                  <a:srgbClr val="000000"/>
                </a:solidFill>
                <a:cs typeface="Arial" panose="020B0604020202020204" pitchFamily="34" charset="0"/>
              </a:rPr>
              <a:t>partikel</a:t>
            </a:r>
            <a:r>
              <a:rPr lang="id-ID" sz="3200" i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3200" i="1">
                <a:solidFill>
                  <a:srgbClr val="000000"/>
                </a:solidFill>
                <a:cs typeface="Arial" panose="020B0604020202020204" pitchFamily="34" charset="0"/>
              </a:rPr>
              <a:t>nano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295400"/>
            <a:ext cx="5537200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585788" y="304800"/>
            <a:ext cx="82296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d-ID" sz="3200">
                <a:cs typeface="Arial" panose="020B0604020202020204" pitchFamily="34" charset="0"/>
              </a:rPr>
              <a:t>APLIKASI PADA BIDANG PANGAN</a:t>
            </a:r>
            <a:endParaRPr lang="en-US" sz="3200">
              <a:cs typeface="Arial" panose="020B0604020202020204" pitchFamily="34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954213"/>
            <a:ext cx="10858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Content Placeholder 2"/>
          <p:cNvSpPr txBox="1">
            <a:spLocks/>
          </p:cNvSpPr>
          <p:nvPr/>
        </p:nvSpPr>
        <p:spPr bwMode="auto">
          <a:xfrm>
            <a:off x="1204913" y="2106613"/>
            <a:ext cx="40338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id-ID" sz="2000" b="1">
                <a:solidFill>
                  <a:srgbClr val="000000"/>
                </a:solidFill>
                <a:latin typeface="Calibri" panose="020F0502020204030204" pitchFamily="34" charset="0"/>
              </a:rPr>
              <a:t>Nano Synergy Energy Booster Spray (Mengandung Vitamin, Calcium, B-Complex)</a:t>
            </a:r>
            <a:endParaRPr 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343" name="Content Placeholder 2"/>
          <p:cNvSpPr txBox="1">
            <a:spLocks/>
          </p:cNvSpPr>
          <p:nvPr/>
        </p:nvSpPr>
        <p:spPr bwMode="auto">
          <a:xfrm>
            <a:off x="2433638" y="4468813"/>
            <a:ext cx="40338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id-ID" sz="2000" b="1">
                <a:solidFill>
                  <a:srgbClr val="000000"/>
                </a:solidFill>
                <a:latin typeface="Calibri" panose="020F0502020204030204" pitchFamily="34" charset="0"/>
              </a:rPr>
              <a:t>Lycopene (Suplemen karoten, Fitosterol)</a:t>
            </a:r>
            <a:endParaRPr 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906588"/>
            <a:ext cx="26003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585788" y="304800"/>
            <a:ext cx="82296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d-ID" sz="3200">
                <a:cs typeface="Arial" panose="020B0604020202020204" pitchFamily="34" charset="0"/>
              </a:rPr>
              <a:t>APLIKASI PADA BIDANG PANGAN</a:t>
            </a:r>
            <a:endParaRPr lang="en-US" sz="3200">
              <a:cs typeface="Arial" panose="020B0604020202020204" pitchFamily="34" charset="0"/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04813" y="1039813"/>
            <a:ext cx="5786437" cy="1676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d-ID" sz="2800" smtClean="0"/>
              <a:t>Perusahaan Nanoceuticals™ (RBC Life Sciences) → USA</a:t>
            </a:r>
            <a:endParaRPr lang="en-US" sz="2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95325" y="2914650"/>
            <a:ext cx="5481638" cy="312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400" dirty="0" smtClean="0"/>
              <a:t>Produk </a:t>
            </a:r>
            <a:r>
              <a:rPr lang="id-ID" sz="2400" dirty="0"/>
              <a:t>: “</a:t>
            </a:r>
            <a:r>
              <a:rPr lang="id-ID" sz="2400" i="1" dirty="0"/>
              <a:t>Slim Shake </a:t>
            </a:r>
            <a:r>
              <a:rPr lang="id-ID" sz="2400" dirty="0"/>
              <a:t>Chocolate”</a:t>
            </a:r>
          </a:p>
          <a:p>
            <a:pPr>
              <a:defRPr/>
            </a:pPr>
            <a:r>
              <a:rPr lang="id-ID" sz="2400" dirty="0" smtClean="0"/>
              <a:t>Milkshake </a:t>
            </a:r>
            <a:r>
              <a:rPr lang="id-ID" sz="2400" dirty="0"/>
              <a:t>untuk </a:t>
            </a:r>
            <a:r>
              <a:rPr lang="id-ID" sz="2400" dirty="0" smtClean="0"/>
              <a:t>diet ; menggunakan partikel </a:t>
            </a:r>
            <a:r>
              <a:rPr lang="id-ID" sz="2400" dirty="0"/>
              <a:t>nano silika </a:t>
            </a:r>
            <a:r>
              <a:rPr lang="id-ID" sz="2400" dirty="0" smtClean="0"/>
              <a:t> yang dilapiskan pada “gugus coklat”</a:t>
            </a:r>
            <a:endParaRPr lang="id-ID" sz="2400" dirty="0"/>
          </a:p>
          <a:p>
            <a:pPr>
              <a:defRPr/>
            </a:pPr>
            <a:r>
              <a:rPr lang="id-ID" sz="2400" dirty="0" smtClean="0"/>
              <a:t>Meningkatkan </a:t>
            </a:r>
            <a:r>
              <a:rPr lang="id-ID" sz="2400" dirty="0"/>
              <a:t>citarasa dengan </a:t>
            </a:r>
            <a:r>
              <a:rPr lang="id-ID" sz="2400" dirty="0" smtClean="0"/>
              <a:t>jumlah coklat dan gula </a:t>
            </a:r>
            <a:r>
              <a:rPr lang="id-ID" sz="2400" dirty="0"/>
              <a:t>yg lebih </a:t>
            </a:r>
            <a:r>
              <a:rPr lang="id-ID" sz="2400" dirty="0" smtClean="0"/>
              <a:t>sedikit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066800"/>
            <a:ext cx="29337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APLIKASI PADA BIDANG FARMASI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Content Placeholder 2"/>
          <p:cNvSpPr txBox="1">
            <a:spLocks/>
          </p:cNvSpPr>
          <p:nvPr/>
        </p:nvSpPr>
        <p:spPr bwMode="auto">
          <a:xfrm>
            <a:off x="152400" y="52578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id-ID" sz="32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600200"/>
            <a:ext cx="883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Memanfaatkan </a:t>
            </a:r>
            <a:r>
              <a:rPr lang="id-ID" sz="2800" dirty="0" smtClean="0"/>
              <a:t>sifat unggul material nano pada aspek kemagnetan</a:t>
            </a:r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pPr marL="811213" indent="-368300" algn="just">
              <a:buFont typeface="+mj-lt"/>
              <a:buAutoNum type="arabicPeriod"/>
              <a:defRPr/>
            </a:pPr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pPr marL="722312" indent="0" algn="just">
              <a:buFont typeface="Arial" charset="0"/>
              <a:buNone/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PERKEMBANGAN TEKNOLOGI NANO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Perkembangan secara luas ilmu nanosains dan nanoteknologi :</a:t>
            </a:r>
          </a:p>
          <a:p>
            <a:pPr marL="811213" indent="-368300" algn="just">
              <a:buFont typeface="+mj-lt"/>
              <a:buAutoNum type="arabicPeriod"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Nanomaterial</a:t>
            </a:r>
          </a:p>
          <a:p>
            <a:pPr marL="811213" indent="-368300" algn="just">
              <a:buFont typeface="+mj-lt"/>
              <a:buAutoNum type="arabicPeriod"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Bionanoteknologi – Nanomedicine</a:t>
            </a:r>
          </a:p>
          <a:p>
            <a:pPr marL="811213" indent="-368300" algn="just">
              <a:buFont typeface="+mj-lt"/>
              <a:buAutoNum type="arabicPeriod"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Information Technology</a:t>
            </a:r>
          </a:p>
          <a:p>
            <a:pPr marL="811213" indent="-368300" algn="just">
              <a:buFont typeface="+mj-lt"/>
              <a:buAutoNum type="arabicPeriod"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Nanometrologi</a:t>
            </a:r>
          </a:p>
          <a:p>
            <a:pPr marL="811213" indent="-368300" algn="just">
              <a:buFont typeface="+mj-lt"/>
              <a:buAutoNum type="arabicPeriod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811213" indent="-368300" algn="just">
              <a:buFont typeface="+mj-lt"/>
              <a:buAutoNum type="arabicPeriod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722312" indent="0"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152400" y="52578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id-ID" sz="32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PERKEMBANGAN TEKNOLOGI NANO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Content Placeholder 2"/>
          <p:cNvSpPr txBox="1">
            <a:spLocks/>
          </p:cNvSpPr>
          <p:nvPr/>
        </p:nvSpPr>
        <p:spPr bwMode="auto">
          <a:xfrm>
            <a:off x="152400" y="52578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id-ID" sz="32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PERKEMBANGAN TEKNOLOGI NANO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152400" y="52578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id-ID" sz="32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44638"/>
            <a:ext cx="35814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44638"/>
            <a:ext cx="39624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Content Placeholder 2"/>
          <p:cNvSpPr txBox="1">
            <a:spLocks/>
          </p:cNvSpPr>
          <p:nvPr/>
        </p:nvSpPr>
        <p:spPr bwMode="auto">
          <a:xfrm>
            <a:off x="304800" y="54102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en-US" sz="3200" i="1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id-ID" sz="3200" i="1">
                <a:solidFill>
                  <a:srgbClr val="000000"/>
                </a:solidFill>
                <a:cs typeface="Arial" panose="020B0604020202020204" pitchFamily="34" charset="0"/>
              </a:rPr>
              <a:t>ight Vision</a:t>
            </a:r>
            <a:endParaRPr lang="en-US" sz="32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PERKEMBANGAN TEKNOLOGI NANO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152400" y="52578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id-ID" sz="32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id-ID" dirty="0" smtClean="0">
              <a:latin typeface="Segoe UI"/>
              <a:ea typeface="Times New Roman"/>
            </a:endParaRPr>
          </a:p>
          <a:p>
            <a:pPr marL="0" indent="0">
              <a:buFont typeface="Arial" charset="0"/>
              <a:buNone/>
              <a:defRPr/>
            </a:pPr>
            <a:r>
              <a:rPr lang="id-ID" dirty="0" smtClean="0">
                <a:latin typeface="Segoe UI"/>
                <a:ea typeface="Times New Roman"/>
              </a:rPr>
              <a:t>Mahasiswa mengetahui serta mampu menerapkan konsep dasar teknologi nano, terutama untuk diaplikasikan pada bioteknologi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  <a:defRPr/>
            </a:pP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Dwandaru, W. S. B. (2012). </a:t>
            </a:r>
            <a:r>
              <a:rPr lang="id-ID" sz="1800" i="1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Aplikasi Nanosains dalam Berbagai Bidang Kehidupan</a:t>
            </a: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. Jurusan Pendidikan Fisika, Fakultas MIPA, Universitas Negeri Yogyakarta</a:t>
            </a: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  <a:defRPr/>
            </a:pP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Hariyadi, P</a:t>
            </a:r>
            <a:r>
              <a:rPr lang="en-US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n-US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id-ID" sz="1800" i="1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Teknologi Nano (Nanotechnology) di Bidang Pangan</a:t>
            </a:r>
            <a:r>
              <a:rPr lang="en-US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Institut Pertanian Bogor, PP slide</a:t>
            </a: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  <a:defRPr/>
            </a:pP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Harum, S. </a:t>
            </a:r>
            <a:r>
              <a:rPr lang="id-ID" sz="1800" i="1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Perkembangan Ilmu Kedokteran dan Nanoteknologi</a:t>
            </a:r>
            <a:r>
              <a:rPr lang="en-US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Fakultas Kedokteran Gigi, Universitas Indonesia, PP slide</a:t>
            </a: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Wingdings" pitchFamily="2" charset="2"/>
              <a:buChar char="§"/>
              <a:defRPr/>
            </a:pP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Riwayati, I</a:t>
            </a:r>
            <a:r>
              <a:rPr lang="en-US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en-US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id-ID" sz="1800" i="1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Analisa Resiko Pengaruh Partikel Nano terhadap Kesehatan Manusia</a:t>
            </a:r>
            <a:r>
              <a:rPr lang="en-US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Momentum</a:t>
            </a:r>
            <a:r>
              <a:rPr lang="en-US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, 3(</a:t>
            </a: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id-ID" sz="18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17-20</a:t>
            </a:r>
            <a:endParaRPr lang="en-US" sz="1800" dirty="0">
              <a:solidFill>
                <a:prstClr val="black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Content Placeholder 2"/>
          <p:cNvSpPr txBox="1">
            <a:spLocks/>
          </p:cNvSpPr>
          <p:nvPr/>
        </p:nvSpPr>
        <p:spPr bwMode="auto">
          <a:xfrm>
            <a:off x="152400" y="52578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endParaRPr lang="id-ID" sz="32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471488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id-ID" sz="35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d-ID" sz="35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BUAT PRESENTASI ± selama 30 menit tentang topik Apikasi Teknologi Nano serta aplikasikan pada contoh kasus</a:t>
            </a:r>
            <a:endParaRPr lang="en-US" sz="35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35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7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PENDAHULUAN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rgbClr val="D34817"/>
              </a:buClr>
              <a:buSzPct val="85000"/>
              <a:buFont typeface="Wingdings 2" panose="05020102010507070707" pitchFamily="18" charset="2"/>
              <a:buChar char=""/>
            </a:pPr>
            <a:endParaRPr lang="id-ID" sz="2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338388"/>
            <a:ext cx="8639175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133600"/>
            <a:ext cx="8334375" cy="1090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 “NANO” = merupakan suatu basis ukuran dalam satu per satu milyar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id-ID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TERMINOLOGI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Arial" charset="0"/>
              <a:buNone/>
              <a:defRPr/>
            </a:pPr>
            <a:endParaRPr lang="id-ID" sz="2600" dirty="0" smtClean="0">
              <a:solidFill>
                <a:prstClr val="black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Arial" charset="0"/>
              <a:buNone/>
              <a:defRPr/>
            </a:pPr>
            <a:endParaRPr lang="id-ID" sz="2600" dirty="0">
              <a:solidFill>
                <a:prstClr val="black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1254125" indent="-442913" algn="just" eaLnBrk="1" fontAlgn="auto" hangingPunct="1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+mj-lt"/>
              <a:buAutoNum type="alphaUcPeriod"/>
              <a:tabLst>
                <a:tab pos="3495675" algn="l"/>
                <a:tab pos="3760788" algn="l"/>
              </a:tabLst>
              <a:defRPr/>
            </a:pPr>
            <a:r>
              <a:rPr lang="id-ID" sz="26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Nanosains	=	ilmu yang mempelajari 	fenomena materi pada skala 	nano</a:t>
            </a:r>
          </a:p>
          <a:p>
            <a:pPr marL="1254125" indent="-442913" algn="just" eaLnBrk="1" fontAlgn="auto" hangingPunct="1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+mj-lt"/>
              <a:buAutoNum type="alphaUcPeriod"/>
              <a:defRPr/>
            </a:pPr>
            <a:r>
              <a:rPr lang="id-ID" sz="2600" dirty="0">
                <a:solidFill>
                  <a:prstClr val="black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Nanoteknologi = aplikasi dari nanosains</a:t>
            </a:r>
            <a:endParaRPr lang="en-US" sz="2600" dirty="0">
              <a:solidFill>
                <a:prstClr val="black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Arial" charset="0"/>
              <a:buNone/>
              <a:defRPr/>
            </a:pPr>
            <a:endParaRPr lang="en-US" sz="2600" dirty="0">
              <a:solidFill>
                <a:prstClr val="black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Font typeface="Arial" charset="0"/>
              <a:buNone/>
              <a:defRPr/>
            </a:pPr>
            <a:endParaRPr lang="en-US" sz="2600" dirty="0">
              <a:solidFill>
                <a:prstClr val="black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TEKNOLOGI NANO → Teknologi yang melibatkan desain, karakterisasi, produksi serta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aplikasi struktur (bahan), alat atau sistem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pada skala nano</a:t>
            </a:r>
          </a:p>
          <a:p>
            <a:pPr marL="811213" indent="-368300" algn="just">
              <a:buFont typeface="+mj-lt"/>
              <a:buAutoNum type="arabicPeriod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811213" indent="-368300" algn="just">
              <a:buFont typeface="+mj-lt"/>
              <a:buAutoNum type="arabicPeriod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722312" indent="0"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Melibatkan berbagai disiplin ilmu yaitu kimia, fisika, biologi, kedokteran, engineering, dan elektronik</a:t>
            </a: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442913" indent="0" algn="just">
              <a:buFont typeface="Arial" charset="0"/>
              <a:buNone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811213" indent="-368300" algn="just">
              <a:buFont typeface="+mj-lt"/>
              <a:buAutoNum type="arabicPeriod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722312" indent="0"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SEJARAH PENEMUAN TEKNOLOGI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Content Placeholder 2"/>
          <p:cNvSpPr txBox="1">
            <a:spLocks/>
          </p:cNvSpPr>
          <p:nvPr/>
        </p:nvSpPr>
        <p:spPr bwMode="auto">
          <a:xfrm>
            <a:off x="228600" y="1447800"/>
            <a:ext cx="5867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400">
                <a:latin typeface="Calibri" panose="020F0502020204030204" pitchFamily="34" charset="0"/>
              </a:rPr>
              <a:t>Richard Feynman, </a:t>
            </a:r>
            <a:r>
              <a:rPr lang="id-ID" sz="2400">
                <a:latin typeface="Calibri" panose="020F0502020204030204" pitchFamily="34" charset="0"/>
              </a:rPr>
              <a:t>(Nobel Laureates) </a:t>
            </a:r>
            <a:r>
              <a:rPr lang="de-DE" sz="2400">
                <a:latin typeface="Calibri" panose="020F0502020204030204" pitchFamily="34" charset="0"/>
              </a:rPr>
              <a:t>pada 29 Desember</a:t>
            </a:r>
            <a:r>
              <a:rPr lang="id-ID" sz="2400">
                <a:latin typeface="Calibri" panose="020F0502020204030204" pitchFamily="34" charset="0"/>
              </a:rPr>
              <a:t> 1959, memberikan presentasi di Pertemuan Tahunan Americal Physical Society (Caltech)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d-ID" sz="240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>
                <a:latin typeface="Calibri" panose="020F0502020204030204" pitchFamily="34" charset="0"/>
              </a:rPr>
              <a:t>“There's Plenty of</a:t>
            </a:r>
            <a:r>
              <a:rPr lang="id-ID" sz="2400" b="1">
                <a:latin typeface="Calibri" panose="020F0502020204030204" pitchFamily="34" charset="0"/>
              </a:rPr>
              <a:t> Room at the Bottom”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d-ID" sz="240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2400">
                <a:latin typeface="Calibri" panose="020F0502020204030204" pitchFamily="34" charset="0"/>
              </a:rPr>
              <a:t>Pertama kali mengemukakan bahwa karakteristik bahan (material) pada skala nanometer akan memberikan berbagai peluang baru ke masa depan</a:t>
            </a:r>
            <a:endParaRPr lang="en-US" sz="2400">
              <a:cs typeface="Arial" panose="020B0604020202020204" pitchFamily="34" charset="0"/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7336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SEJARAH PENEMUAN TEKNOLOGI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547813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400" smtClean="0"/>
              <a:t>Eric Drexler</a:t>
            </a:r>
            <a:r>
              <a:rPr lang="de-DE" sz="2400" smtClean="0"/>
              <a:t>, </a:t>
            </a:r>
            <a:r>
              <a:rPr lang="id-ID" sz="2400" smtClean="0"/>
              <a:t>(ahli Fisika) menulis 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smtClean="0"/>
              <a:t>Engines of Creation: The Coming</a:t>
            </a:r>
            <a:r>
              <a:rPr lang="id-ID" sz="2400" b="1" smtClean="0"/>
              <a:t> Era of Nanotechnology (1986) →</a:t>
            </a:r>
            <a:r>
              <a:rPr lang="id-ID" sz="2400" smtClean="0"/>
              <a:t> untuk umum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d-ID" sz="2400" b="1" smtClean="0"/>
              <a:t>Nanosystems: Molecular Machinery, Manufacturing, and Computation </a:t>
            </a:r>
            <a:r>
              <a:rPr lang="id-ID" sz="2400" smtClean="0"/>
              <a:t>(a quantitative, physics-based analysis) → untuk para spesialis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id-ID" sz="2400" smtClean="0"/>
          </a:p>
          <a:p>
            <a:pPr>
              <a:defRPr/>
            </a:pPr>
            <a:r>
              <a:rPr lang="id-ID" sz="2400" smtClean="0"/>
              <a:t>Pertama kali menggunakan dan mempopulerkan istilah </a:t>
            </a:r>
            <a:r>
              <a:rPr lang="id-ID" sz="2400" b="1" smtClean="0"/>
              <a:t>Nanotechnology/Nanosystem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54213"/>
            <a:ext cx="27336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MATERIAL NANO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id-ID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205038"/>
            <a:ext cx="26193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362200"/>
            <a:ext cx="19859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24685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Content Placeholder 2"/>
          <p:cNvSpPr txBox="1">
            <a:spLocks/>
          </p:cNvSpPr>
          <p:nvPr/>
        </p:nvSpPr>
        <p:spPr bwMode="auto">
          <a:xfrm>
            <a:off x="755650" y="46482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id-ID" sz="2000">
                <a:solidFill>
                  <a:srgbClr val="000000"/>
                </a:solidFill>
                <a:cs typeface="Arial" panose="020B0604020202020204" pitchFamily="34" charset="0"/>
              </a:rPr>
              <a:t>(Protein Sintesis)</a:t>
            </a:r>
            <a:endParaRPr 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49" name="Content Placeholder 2"/>
          <p:cNvSpPr txBox="1">
            <a:spLocks/>
          </p:cNvSpPr>
          <p:nvPr/>
        </p:nvSpPr>
        <p:spPr bwMode="auto">
          <a:xfrm>
            <a:off x="3097213" y="46482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id-ID" sz="2000">
                <a:solidFill>
                  <a:srgbClr val="000000"/>
                </a:solidFill>
                <a:cs typeface="Arial" panose="020B0604020202020204" pitchFamily="34" charset="0"/>
              </a:rPr>
              <a:t>(Partikel Virus)</a:t>
            </a:r>
            <a:endParaRPr 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50" name="Content Placeholder 2"/>
          <p:cNvSpPr txBox="1">
            <a:spLocks/>
          </p:cNvSpPr>
          <p:nvPr/>
        </p:nvSpPr>
        <p:spPr bwMode="auto">
          <a:xfrm>
            <a:off x="5348288" y="46482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id-ID" sz="2000">
                <a:solidFill>
                  <a:srgbClr val="000000"/>
                </a:solidFill>
                <a:cs typeface="Arial" panose="020B0604020202020204" pitchFamily="34" charset="0"/>
              </a:rPr>
              <a:t>(Carbon Nanotube)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508</Words>
  <Application>Microsoft Office PowerPoint</Application>
  <PresentationFormat>On-screen Show (4:3)</PresentationFormat>
  <Paragraphs>129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Segoe UI</vt:lpstr>
      <vt:lpstr>Times New Roman</vt:lpstr>
      <vt:lpstr>Wingdings</vt:lpstr>
      <vt:lpstr>Wingdings 2</vt:lpstr>
      <vt:lpstr>Office Theme</vt:lpstr>
      <vt:lpstr>PowerPoint Presentation</vt:lpstr>
      <vt:lpstr>KEMAMPUAN AKHIR YANG DIHARAPKAN</vt:lpstr>
      <vt:lpstr>PENDAHULUAN</vt:lpstr>
      <vt:lpstr>TERMINOLOGI</vt:lpstr>
      <vt:lpstr>DEFINISI</vt:lpstr>
      <vt:lpstr>DEFINISI</vt:lpstr>
      <vt:lpstr>SEJARAH PENEMUAN TEKNOLOGI</vt:lpstr>
      <vt:lpstr>SEJARAH PENEMUAN TEKNOLOGI</vt:lpstr>
      <vt:lpstr>MATERIAL NANO</vt:lpstr>
      <vt:lpstr>MENGAPA HARUS NANO?</vt:lpstr>
      <vt:lpstr>MENGAPA HARUS NANO?</vt:lpstr>
      <vt:lpstr>MENGAPA HARUS NANO?</vt:lpstr>
      <vt:lpstr>PowerPoint Presentation</vt:lpstr>
      <vt:lpstr>PowerPoint Presentation</vt:lpstr>
      <vt:lpstr>APLIKASI PADA BIDANG FARMASI</vt:lpstr>
      <vt:lpstr>PERKEMBANGAN TEKNOLOGI NANO</vt:lpstr>
      <vt:lpstr>PERKEMBANGAN TEKNOLOGI NANO</vt:lpstr>
      <vt:lpstr>PERKEMBANGAN TEKNOLOGI NANO</vt:lpstr>
      <vt:lpstr>PERKEMBANGAN TEKNOLOGI NANO</vt:lpstr>
      <vt:lpstr>REFERENCES</vt:lpstr>
      <vt:lpstr>TUGAS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HP</cp:lastModifiedBy>
  <cp:revision>220</cp:revision>
  <dcterms:created xsi:type="dcterms:W3CDTF">2010-08-24T06:47:44Z</dcterms:created>
  <dcterms:modified xsi:type="dcterms:W3CDTF">2017-07-19T01:53:09Z</dcterms:modified>
</cp:coreProperties>
</file>