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335"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4" r:id="rId29"/>
    <p:sldId id="365"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250" autoAdjust="0"/>
  </p:normalViewPr>
  <p:slideViewPr>
    <p:cSldViewPr>
      <p:cViewPr varScale="1">
        <p:scale>
          <a:sx n="67" d="100"/>
          <a:sy n="67" d="100"/>
        </p:scale>
        <p:origin x="1416" y="66"/>
      </p:cViewPr>
      <p:guideLst>
        <p:guide orient="horz" pos="2160"/>
        <p:guide pos="2880"/>
      </p:guideLst>
    </p:cSldViewPr>
  </p:slideViewPr>
  <p:outlineViewPr>
    <p:cViewPr>
      <p:scale>
        <a:sx n="33" d="100"/>
        <a:sy n="33" d="100"/>
      </p:scale>
      <p:origin x="0" y="75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6FEB88F5-81D4-424A-9670-B952AE3B3C4B}" type="datetimeFigureOut">
              <a:rPr lang="id-ID"/>
              <a:pPr>
                <a:defRPr/>
              </a:pPr>
              <a:t>19/07/2017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655A6E2-38BD-4060-AF2E-43ADB2D5A34B}" type="slidenum">
              <a:rPr lang="id-ID"/>
              <a:pPr/>
              <a:t>‹#›</a:t>
            </a:fld>
            <a:endParaRPr lang="id-ID"/>
          </a:p>
        </p:txBody>
      </p:sp>
    </p:spTree>
    <p:extLst>
      <p:ext uri="{BB962C8B-B14F-4D97-AF65-F5344CB8AC3E}">
        <p14:creationId xmlns:p14="http://schemas.microsoft.com/office/powerpoint/2010/main" val="1215642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66BB5E-1014-4467-9801-CDC69C4B722C}"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4177418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D0F3390-4FAE-40DF-A2E3-AA02E2E75DB9}" type="slidenum">
              <a:rPr lang="id-ID">
                <a:latin typeface="Calibri" panose="020F0502020204030204" pitchFamily="34" charset="0"/>
              </a:rPr>
              <a:pPr eaLnBrk="1" hangingPunct="1"/>
              <a:t>11</a:t>
            </a:fld>
            <a:endParaRPr lang="id-ID">
              <a:latin typeface="Calibri" panose="020F0502020204030204" pitchFamily="34" charset="0"/>
            </a:endParaRPr>
          </a:p>
        </p:txBody>
      </p:sp>
    </p:spTree>
    <p:extLst>
      <p:ext uri="{BB962C8B-B14F-4D97-AF65-F5344CB8AC3E}">
        <p14:creationId xmlns:p14="http://schemas.microsoft.com/office/powerpoint/2010/main" val="321489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86EA10-9CE0-4E85-B408-D79B99F5C9FB}" type="slidenum">
              <a:rPr lang="id-ID">
                <a:latin typeface="Calibri" panose="020F0502020204030204" pitchFamily="34" charset="0"/>
              </a:rPr>
              <a:pPr eaLnBrk="1" hangingPunct="1"/>
              <a:t>12</a:t>
            </a:fld>
            <a:endParaRPr lang="id-ID">
              <a:latin typeface="Calibri" panose="020F0502020204030204" pitchFamily="34" charset="0"/>
            </a:endParaRPr>
          </a:p>
        </p:txBody>
      </p:sp>
    </p:spTree>
    <p:extLst>
      <p:ext uri="{BB962C8B-B14F-4D97-AF65-F5344CB8AC3E}">
        <p14:creationId xmlns:p14="http://schemas.microsoft.com/office/powerpoint/2010/main" val="4001474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018BD59-0FF2-4B37-A10E-E07311206E15}" type="slidenum">
              <a:rPr lang="id-ID">
                <a:latin typeface="Calibri" panose="020F0502020204030204" pitchFamily="34" charset="0"/>
              </a:rPr>
              <a:pPr eaLnBrk="1" hangingPunct="1"/>
              <a:t>13</a:t>
            </a:fld>
            <a:endParaRPr lang="id-ID">
              <a:latin typeface="Calibri" panose="020F0502020204030204" pitchFamily="34" charset="0"/>
            </a:endParaRPr>
          </a:p>
        </p:txBody>
      </p:sp>
    </p:spTree>
    <p:extLst>
      <p:ext uri="{BB962C8B-B14F-4D97-AF65-F5344CB8AC3E}">
        <p14:creationId xmlns:p14="http://schemas.microsoft.com/office/powerpoint/2010/main" val="2781630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76F0BE-C5BB-4306-A590-E45550E6AB04}" type="slidenum">
              <a:rPr lang="id-ID">
                <a:latin typeface="Calibri" panose="020F0502020204030204" pitchFamily="34" charset="0"/>
              </a:rPr>
              <a:pPr eaLnBrk="1" hangingPunct="1"/>
              <a:t>14</a:t>
            </a:fld>
            <a:endParaRPr lang="id-ID">
              <a:latin typeface="Calibri" panose="020F0502020204030204" pitchFamily="34" charset="0"/>
            </a:endParaRPr>
          </a:p>
        </p:txBody>
      </p:sp>
    </p:spTree>
    <p:extLst>
      <p:ext uri="{BB962C8B-B14F-4D97-AF65-F5344CB8AC3E}">
        <p14:creationId xmlns:p14="http://schemas.microsoft.com/office/powerpoint/2010/main" val="74785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566942-D095-4BC3-BD93-A93F93D35C2E}" type="slidenum">
              <a:rPr lang="id-ID">
                <a:latin typeface="Calibri" panose="020F0502020204030204" pitchFamily="34" charset="0"/>
              </a:rPr>
              <a:pPr eaLnBrk="1" hangingPunct="1"/>
              <a:t>15</a:t>
            </a:fld>
            <a:endParaRPr lang="id-ID">
              <a:latin typeface="Calibri" panose="020F0502020204030204" pitchFamily="34" charset="0"/>
            </a:endParaRPr>
          </a:p>
        </p:txBody>
      </p:sp>
    </p:spTree>
    <p:extLst>
      <p:ext uri="{BB962C8B-B14F-4D97-AF65-F5344CB8AC3E}">
        <p14:creationId xmlns:p14="http://schemas.microsoft.com/office/powerpoint/2010/main" val="392728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A4962D5-A90A-4953-B802-8A4FB5F7F072}" type="slidenum">
              <a:rPr lang="id-ID">
                <a:latin typeface="Calibri" panose="020F0502020204030204" pitchFamily="34" charset="0"/>
              </a:rPr>
              <a:pPr eaLnBrk="1" hangingPunct="1"/>
              <a:t>16</a:t>
            </a:fld>
            <a:endParaRPr lang="id-ID">
              <a:latin typeface="Calibri" panose="020F0502020204030204" pitchFamily="34" charset="0"/>
            </a:endParaRPr>
          </a:p>
        </p:txBody>
      </p:sp>
    </p:spTree>
    <p:extLst>
      <p:ext uri="{BB962C8B-B14F-4D97-AF65-F5344CB8AC3E}">
        <p14:creationId xmlns:p14="http://schemas.microsoft.com/office/powerpoint/2010/main" val="1914802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91FADE5-CBA2-41FB-98EF-B6E77E135096}" type="slidenum">
              <a:rPr lang="id-ID">
                <a:latin typeface="Calibri" panose="020F0502020204030204" pitchFamily="34" charset="0"/>
              </a:rPr>
              <a:pPr eaLnBrk="1" hangingPunct="1"/>
              <a:t>17</a:t>
            </a:fld>
            <a:endParaRPr lang="id-ID">
              <a:latin typeface="Calibri" panose="020F0502020204030204" pitchFamily="34" charset="0"/>
            </a:endParaRPr>
          </a:p>
        </p:txBody>
      </p:sp>
    </p:spTree>
    <p:extLst>
      <p:ext uri="{BB962C8B-B14F-4D97-AF65-F5344CB8AC3E}">
        <p14:creationId xmlns:p14="http://schemas.microsoft.com/office/powerpoint/2010/main" val="39644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FFA377-1596-4350-B15A-1E806C98D0C7}" type="slidenum">
              <a:rPr lang="id-ID">
                <a:latin typeface="Calibri" panose="020F0502020204030204" pitchFamily="34" charset="0"/>
              </a:rPr>
              <a:pPr eaLnBrk="1" hangingPunct="1"/>
              <a:t>18</a:t>
            </a:fld>
            <a:endParaRPr lang="id-ID">
              <a:latin typeface="Calibri" panose="020F0502020204030204" pitchFamily="34" charset="0"/>
            </a:endParaRPr>
          </a:p>
        </p:txBody>
      </p:sp>
    </p:spTree>
    <p:extLst>
      <p:ext uri="{BB962C8B-B14F-4D97-AF65-F5344CB8AC3E}">
        <p14:creationId xmlns:p14="http://schemas.microsoft.com/office/powerpoint/2010/main" val="2719961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064D81-7E3D-4282-9963-43F4212A51BB}" type="slidenum">
              <a:rPr lang="id-ID">
                <a:latin typeface="Calibri" panose="020F0502020204030204" pitchFamily="34" charset="0"/>
              </a:rPr>
              <a:pPr eaLnBrk="1" hangingPunct="1"/>
              <a:t>19</a:t>
            </a:fld>
            <a:endParaRPr lang="id-ID">
              <a:latin typeface="Calibri" panose="020F0502020204030204" pitchFamily="34" charset="0"/>
            </a:endParaRPr>
          </a:p>
        </p:txBody>
      </p:sp>
    </p:spTree>
    <p:extLst>
      <p:ext uri="{BB962C8B-B14F-4D97-AF65-F5344CB8AC3E}">
        <p14:creationId xmlns:p14="http://schemas.microsoft.com/office/powerpoint/2010/main" val="424332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14A436F-60D6-4026-9727-4C26B98A404B}" type="slidenum">
              <a:rPr lang="id-ID">
                <a:latin typeface="Calibri" panose="020F0502020204030204" pitchFamily="34" charset="0"/>
              </a:rPr>
              <a:pPr eaLnBrk="1" hangingPunct="1"/>
              <a:t>20</a:t>
            </a:fld>
            <a:endParaRPr lang="id-ID">
              <a:latin typeface="Calibri" panose="020F0502020204030204" pitchFamily="34" charset="0"/>
            </a:endParaRPr>
          </a:p>
        </p:txBody>
      </p:sp>
    </p:spTree>
    <p:extLst>
      <p:ext uri="{BB962C8B-B14F-4D97-AF65-F5344CB8AC3E}">
        <p14:creationId xmlns:p14="http://schemas.microsoft.com/office/powerpoint/2010/main" val="2400591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086548-EDAE-4A26-900B-C04869B714EF}" type="slidenum">
              <a:rPr lang="id-ID">
                <a:latin typeface="Calibri" panose="020F0502020204030204" pitchFamily="34" charset="0"/>
              </a:rPr>
              <a:pPr eaLnBrk="1" hangingPunct="1"/>
              <a:t>3</a:t>
            </a:fld>
            <a:endParaRPr lang="id-ID">
              <a:latin typeface="Calibri" panose="020F0502020204030204" pitchFamily="34" charset="0"/>
            </a:endParaRPr>
          </a:p>
        </p:txBody>
      </p:sp>
    </p:spTree>
    <p:extLst>
      <p:ext uri="{BB962C8B-B14F-4D97-AF65-F5344CB8AC3E}">
        <p14:creationId xmlns:p14="http://schemas.microsoft.com/office/powerpoint/2010/main" val="2868441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719299-047C-4948-B472-0AF20926E6B2}" type="slidenum">
              <a:rPr lang="id-ID">
                <a:latin typeface="Calibri" panose="020F0502020204030204" pitchFamily="34" charset="0"/>
              </a:rPr>
              <a:pPr eaLnBrk="1" hangingPunct="1"/>
              <a:t>21</a:t>
            </a:fld>
            <a:endParaRPr lang="id-ID">
              <a:latin typeface="Calibri" panose="020F0502020204030204" pitchFamily="34" charset="0"/>
            </a:endParaRPr>
          </a:p>
        </p:txBody>
      </p:sp>
    </p:spTree>
    <p:extLst>
      <p:ext uri="{BB962C8B-B14F-4D97-AF65-F5344CB8AC3E}">
        <p14:creationId xmlns:p14="http://schemas.microsoft.com/office/powerpoint/2010/main" val="33312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8860E2-A32D-4728-A1F5-19EE2D99FD9B}" type="slidenum">
              <a:rPr lang="id-ID">
                <a:latin typeface="Calibri" panose="020F0502020204030204" pitchFamily="34" charset="0"/>
              </a:rPr>
              <a:pPr eaLnBrk="1" hangingPunct="1"/>
              <a:t>22</a:t>
            </a:fld>
            <a:endParaRPr lang="id-ID">
              <a:latin typeface="Calibri" panose="020F0502020204030204" pitchFamily="34" charset="0"/>
            </a:endParaRPr>
          </a:p>
        </p:txBody>
      </p:sp>
    </p:spTree>
    <p:extLst>
      <p:ext uri="{BB962C8B-B14F-4D97-AF65-F5344CB8AC3E}">
        <p14:creationId xmlns:p14="http://schemas.microsoft.com/office/powerpoint/2010/main" val="20748978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69D2713-E9D7-4285-9BC7-412FDC820512}" type="slidenum">
              <a:rPr lang="id-ID">
                <a:latin typeface="Calibri" panose="020F0502020204030204" pitchFamily="34" charset="0"/>
              </a:rPr>
              <a:pPr eaLnBrk="1" hangingPunct="1"/>
              <a:t>23</a:t>
            </a:fld>
            <a:endParaRPr lang="id-ID">
              <a:latin typeface="Calibri" panose="020F0502020204030204" pitchFamily="34" charset="0"/>
            </a:endParaRPr>
          </a:p>
        </p:txBody>
      </p:sp>
    </p:spTree>
    <p:extLst>
      <p:ext uri="{BB962C8B-B14F-4D97-AF65-F5344CB8AC3E}">
        <p14:creationId xmlns:p14="http://schemas.microsoft.com/office/powerpoint/2010/main" val="2605889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C37178-E280-48BD-B5F9-68091235AC60}" type="slidenum">
              <a:rPr lang="id-ID">
                <a:latin typeface="Calibri" panose="020F0502020204030204" pitchFamily="34" charset="0"/>
              </a:rPr>
              <a:pPr eaLnBrk="1" hangingPunct="1"/>
              <a:t>24</a:t>
            </a:fld>
            <a:endParaRPr lang="id-ID">
              <a:latin typeface="Calibri" panose="020F0502020204030204" pitchFamily="34" charset="0"/>
            </a:endParaRPr>
          </a:p>
        </p:txBody>
      </p:sp>
    </p:spTree>
    <p:extLst>
      <p:ext uri="{BB962C8B-B14F-4D97-AF65-F5344CB8AC3E}">
        <p14:creationId xmlns:p14="http://schemas.microsoft.com/office/powerpoint/2010/main" val="939699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B7F408-2AC8-4E12-938D-5E0D9BB6124F}" type="slidenum">
              <a:rPr lang="id-ID">
                <a:latin typeface="Calibri" panose="020F0502020204030204" pitchFamily="34" charset="0"/>
              </a:rPr>
              <a:pPr eaLnBrk="1" hangingPunct="1"/>
              <a:t>25</a:t>
            </a:fld>
            <a:endParaRPr lang="id-ID">
              <a:latin typeface="Calibri" panose="020F0502020204030204" pitchFamily="34" charset="0"/>
            </a:endParaRPr>
          </a:p>
        </p:txBody>
      </p:sp>
    </p:spTree>
    <p:extLst>
      <p:ext uri="{BB962C8B-B14F-4D97-AF65-F5344CB8AC3E}">
        <p14:creationId xmlns:p14="http://schemas.microsoft.com/office/powerpoint/2010/main" val="4196912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7FE161-4E17-434E-9F4F-11C4D13B6D80}" type="slidenum">
              <a:rPr lang="id-ID">
                <a:latin typeface="Calibri" panose="020F0502020204030204" pitchFamily="34" charset="0"/>
              </a:rPr>
              <a:pPr eaLnBrk="1" hangingPunct="1"/>
              <a:t>26</a:t>
            </a:fld>
            <a:endParaRPr lang="id-ID">
              <a:latin typeface="Calibri" panose="020F0502020204030204" pitchFamily="34" charset="0"/>
            </a:endParaRPr>
          </a:p>
        </p:txBody>
      </p:sp>
    </p:spTree>
    <p:extLst>
      <p:ext uri="{BB962C8B-B14F-4D97-AF65-F5344CB8AC3E}">
        <p14:creationId xmlns:p14="http://schemas.microsoft.com/office/powerpoint/2010/main" val="922011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1869E2-C9D9-4FE6-B78D-283C43FF3F9A}" type="slidenum">
              <a:rPr lang="id-ID">
                <a:latin typeface="Calibri" panose="020F0502020204030204" pitchFamily="34" charset="0"/>
              </a:rPr>
              <a:pPr eaLnBrk="1" hangingPunct="1"/>
              <a:t>27</a:t>
            </a:fld>
            <a:endParaRPr lang="id-ID">
              <a:latin typeface="Calibri" panose="020F0502020204030204" pitchFamily="34" charset="0"/>
            </a:endParaRPr>
          </a:p>
        </p:txBody>
      </p:sp>
    </p:spTree>
    <p:extLst>
      <p:ext uri="{BB962C8B-B14F-4D97-AF65-F5344CB8AC3E}">
        <p14:creationId xmlns:p14="http://schemas.microsoft.com/office/powerpoint/2010/main" val="1603233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02A2431-61CB-42AD-B79C-802F6BDD50F5}" type="slidenum">
              <a:rPr lang="id-ID">
                <a:latin typeface="Calibri" panose="020F0502020204030204" pitchFamily="34" charset="0"/>
              </a:rPr>
              <a:pPr eaLnBrk="1" hangingPunct="1"/>
              <a:t>28</a:t>
            </a:fld>
            <a:endParaRPr lang="id-ID">
              <a:latin typeface="Calibri" panose="020F0502020204030204" pitchFamily="34" charset="0"/>
            </a:endParaRPr>
          </a:p>
        </p:txBody>
      </p:sp>
    </p:spTree>
    <p:extLst>
      <p:ext uri="{BB962C8B-B14F-4D97-AF65-F5344CB8AC3E}">
        <p14:creationId xmlns:p14="http://schemas.microsoft.com/office/powerpoint/2010/main" val="1983111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3D24E65-8B3A-46F8-8BBF-2C157B90301F}" type="slidenum">
              <a:rPr lang="id-ID">
                <a:latin typeface="Calibri" panose="020F0502020204030204" pitchFamily="34" charset="0"/>
              </a:rPr>
              <a:pPr eaLnBrk="1" hangingPunct="1"/>
              <a:t>29</a:t>
            </a:fld>
            <a:endParaRPr lang="id-ID">
              <a:latin typeface="Calibri" panose="020F0502020204030204" pitchFamily="34" charset="0"/>
            </a:endParaRPr>
          </a:p>
        </p:txBody>
      </p:sp>
    </p:spTree>
    <p:extLst>
      <p:ext uri="{BB962C8B-B14F-4D97-AF65-F5344CB8AC3E}">
        <p14:creationId xmlns:p14="http://schemas.microsoft.com/office/powerpoint/2010/main" val="410385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C3E3AC-40BD-48E1-9583-3C475158EA09}" type="slidenum">
              <a:rPr lang="id-ID">
                <a:latin typeface="Calibri" panose="020F0502020204030204" pitchFamily="34" charset="0"/>
              </a:rPr>
              <a:pPr eaLnBrk="1" hangingPunct="1"/>
              <a:t>4</a:t>
            </a:fld>
            <a:endParaRPr lang="id-ID">
              <a:latin typeface="Calibri" panose="020F0502020204030204" pitchFamily="34" charset="0"/>
            </a:endParaRPr>
          </a:p>
        </p:txBody>
      </p:sp>
    </p:spTree>
    <p:extLst>
      <p:ext uri="{BB962C8B-B14F-4D97-AF65-F5344CB8AC3E}">
        <p14:creationId xmlns:p14="http://schemas.microsoft.com/office/powerpoint/2010/main" val="108246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B33FA3-FE4B-45A3-AE1F-51F2B903F548}" type="slidenum">
              <a:rPr lang="id-ID">
                <a:latin typeface="Calibri" panose="020F0502020204030204" pitchFamily="34" charset="0"/>
              </a:rPr>
              <a:pPr eaLnBrk="1" hangingPunct="1"/>
              <a:t>5</a:t>
            </a:fld>
            <a:endParaRPr lang="id-ID">
              <a:latin typeface="Calibri" panose="020F0502020204030204" pitchFamily="34" charset="0"/>
            </a:endParaRPr>
          </a:p>
        </p:txBody>
      </p:sp>
    </p:spTree>
    <p:extLst>
      <p:ext uri="{BB962C8B-B14F-4D97-AF65-F5344CB8AC3E}">
        <p14:creationId xmlns:p14="http://schemas.microsoft.com/office/powerpoint/2010/main" val="325663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128B354-949C-4125-B710-45381666BE75}" type="slidenum">
              <a:rPr lang="id-ID">
                <a:latin typeface="Calibri" panose="020F0502020204030204" pitchFamily="34" charset="0"/>
              </a:rPr>
              <a:pPr eaLnBrk="1" hangingPunct="1"/>
              <a:t>6</a:t>
            </a:fld>
            <a:endParaRPr lang="id-ID">
              <a:latin typeface="Calibri" panose="020F0502020204030204" pitchFamily="34" charset="0"/>
            </a:endParaRPr>
          </a:p>
        </p:txBody>
      </p:sp>
    </p:spTree>
    <p:extLst>
      <p:ext uri="{BB962C8B-B14F-4D97-AF65-F5344CB8AC3E}">
        <p14:creationId xmlns:p14="http://schemas.microsoft.com/office/powerpoint/2010/main" val="2310804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273412-6B91-4DA8-A5C9-F22E2FBFAA26}" type="slidenum">
              <a:rPr lang="id-ID">
                <a:latin typeface="Calibri" panose="020F0502020204030204" pitchFamily="34" charset="0"/>
              </a:rPr>
              <a:pPr eaLnBrk="1" hangingPunct="1"/>
              <a:t>7</a:t>
            </a:fld>
            <a:endParaRPr lang="id-ID">
              <a:latin typeface="Calibri" panose="020F0502020204030204" pitchFamily="34" charset="0"/>
            </a:endParaRPr>
          </a:p>
        </p:txBody>
      </p:sp>
    </p:spTree>
    <p:extLst>
      <p:ext uri="{BB962C8B-B14F-4D97-AF65-F5344CB8AC3E}">
        <p14:creationId xmlns:p14="http://schemas.microsoft.com/office/powerpoint/2010/main" val="1943220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304AD9-FF23-4250-8374-D8F0C067F58E}" type="slidenum">
              <a:rPr lang="id-ID">
                <a:latin typeface="Calibri" panose="020F0502020204030204" pitchFamily="34" charset="0"/>
              </a:rPr>
              <a:pPr eaLnBrk="1" hangingPunct="1"/>
              <a:t>8</a:t>
            </a:fld>
            <a:endParaRPr lang="id-ID">
              <a:latin typeface="Calibri" panose="020F0502020204030204" pitchFamily="34" charset="0"/>
            </a:endParaRPr>
          </a:p>
        </p:txBody>
      </p:sp>
    </p:spTree>
    <p:extLst>
      <p:ext uri="{BB962C8B-B14F-4D97-AF65-F5344CB8AC3E}">
        <p14:creationId xmlns:p14="http://schemas.microsoft.com/office/powerpoint/2010/main" val="1654952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E30694-0F0C-4D03-830E-A8FDB284E1CF}" type="slidenum">
              <a:rPr lang="id-ID">
                <a:latin typeface="Calibri" panose="020F0502020204030204" pitchFamily="34" charset="0"/>
              </a:rPr>
              <a:pPr eaLnBrk="1" hangingPunct="1"/>
              <a:t>9</a:t>
            </a:fld>
            <a:endParaRPr lang="id-ID">
              <a:latin typeface="Calibri" panose="020F0502020204030204" pitchFamily="34" charset="0"/>
            </a:endParaRPr>
          </a:p>
        </p:txBody>
      </p:sp>
    </p:spTree>
    <p:extLst>
      <p:ext uri="{BB962C8B-B14F-4D97-AF65-F5344CB8AC3E}">
        <p14:creationId xmlns:p14="http://schemas.microsoft.com/office/powerpoint/2010/main" val="407536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8288B33-8955-409F-B62C-6205439BE22B}" type="slidenum">
              <a:rPr lang="id-ID">
                <a:latin typeface="Calibri" panose="020F0502020204030204" pitchFamily="34" charset="0"/>
              </a:rPr>
              <a:pPr eaLnBrk="1" hangingPunct="1"/>
              <a:t>10</a:t>
            </a:fld>
            <a:endParaRPr lang="id-ID">
              <a:latin typeface="Calibri" panose="020F0502020204030204" pitchFamily="34" charset="0"/>
            </a:endParaRPr>
          </a:p>
        </p:txBody>
      </p:sp>
    </p:spTree>
    <p:extLst>
      <p:ext uri="{BB962C8B-B14F-4D97-AF65-F5344CB8AC3E}">
        <p14:creationId xmlns:p14="http://schemas.microsoft.com/office/powerpoint/2010/main" val="82379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9C9FCB0-CDCB-4D02-889F-12D7CA835EB5}" type="datetime1">
              <a:rPr lang="en-US"/>
              <a:pPr>
                <a:defRPr/>
              </a:pPr>
              <a:t>7/19/2017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52E09A4-7C8A-4A19-ACF5-88F653713AB0}" type="slidenum">
              <a:rPr lang="en-US"/>
              <a:pPr/>
              <a:t>‹#›</a:t>
            </a:fld>
            <a:endParaRPr lang="en-US"/>
          </a:p>
        </p:txBody>
      </p:sp>
    </p:spTree>
    <p:extLst>
      <p:ext uri="{BB962C8B-B14F-4D97-AF65-F5344CB8AC3E}">
        <p14:creationId xmlns:p14="http://schemas.microsoft.com/office/powerpoint/2010/main" val="2004577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4B23B7-E5FA-4CE4-8371-B025A94499FF}" type="datetime1">
              <a:rPr lang="en-US"/>
              <a:pPr>
                <a:defRPr/>
              </a:pPr>
              <a:t>7/19/2017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A2D54A3-7AD9-4A34-9B31-A184345906D8}" type="slidenum">
              <a:rPr lang="en-US"/>
              <a:pPr/>
              <a:t>‹#›</a:t>
            </a:fld>
            <a:endParaRPr lang="en-US"/>
          </a:p>
        </p:txBody>
      </p:sp>
    </p:spTree>
    <p:extLst>
      <p:ext uri="{BB962C8B-B14F-4D97-AF65-F5344CB8AC3E}">
        <p14:creationId xmlns:p14="http://schemas.microsoft.com/office/powerpoint/2010/main" val="3840469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8D5252-0AEF-44AD-831E-F4319E67B381}" type="datetime1">
              <a:rPr lang="en-US"/>
              <a:pPr>
                <a:defRPr/>
              </a:pPr>
              <a:t>7/19/2017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ACC9DB-5269-477A-9F9D-A63C57AD7F1C}" type="slidenum">
              <a:rPr lang="en-US"/>
              <a:pPr/>
              <a:t>‹#›</a:t>
            </a:fld>
            <a:endParaRPr lang="en-US"/>
          </a:p>
        </p:txBody>
      </p:sp>
    </p:spTree>
    <p:extLst>
      <p:ext uri="{BB962C8B-B14F-4D97-AF65-F5344CB8AC3E}">
        <p14:creationId xmlns:p14="http://schemas.microsoft.com/office/powerpoint/2010/main" val="133288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B544C-68EC-4F49-8F7E-C257583DD4F4}" type="datetime1">
              <a:rPr lang="en-US"/>
              <a:pPr>
                <a:defRPr/>
              </a:pPr>
              <a:t>7/19/2017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31D232-7C67-43DF-9273-6996DF7E822E}" type="slidenum">
              <a:rPr lang="en-US"/>
              <a:pPr/>
              <a:t>‹#›</a:t>
            </a:fld>
            <a:endParaRPr lang="en-US"/>
          </a:p>
        </p:txBody>
      </p:sp>
    </p:spTree>
    <p:extLst>
      <p:ext uri="{BB962C8B-B14F-4D97-AF65-F5344CB8AC3E}">
        <p14:creationId xmlns:p14="http://schemas.microsoft.com/office/powerpoint/2010/main" val="1438713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C33B1B-84EE-45F8-87DE-510D50B6CD50}" type="datetime1">
              <a:rPr lang="en-US"/>
              <a:pPr>
                <a:defRPr/>
              </a:pPr>
              <a:t>7/19/2017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1616F23-E283-4AEC-9F2C-9FABCB705BCD}" type="slidenum">
              <a:rPr lang="en-US"/>
              <a:pPr/>
              <a:t>‹#›</a:t>
            </a:fld>
            <a:endParaRPr lang="en-US"/>
          </a:p>
        </p:txBody>
      </p:sp>
    </p:spTree>
    <p:extLst>
      <p:ext uri="{BB962C8B-B14F-4D97-AF65-F5344CB8AC3E}">
        <p14:creationId xmlns:p14="http://schemas.microsoft.com/office/powerpoint/2010/main" val="9764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15D9418-137F-4119-9BA0-5B39E8B45E27}" type="datetime1">
              <a:rPr lang="en-US"/>
              <a:pPr>
                <a:defRPr/>
              </a:pPr>
              <a:t>7/19/2017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302626E-F9D4-4795-8D33-34F1B01855AC}" type="slidenum">
              <a:rPr lang="en-US"/>
              <a:pPr/>
              <a:t>‹#›</a:t>
            </a:fld>
            <a:endParaRPr lang="en-US"/>
          </a:p>
        </p:txBody>
      </p:sp>
    </p:spTree>
    <p:extLst>
      <p:ext uri="{BB962C8B-B14F-4D97-AF65-F5344CB8AC3E}">
        <p14:creationId xmlns:p14="http://schemas.microsoft.com/office/powerpoint/2010/main" val="211712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733BBD-D163-4F3B-A749-32AE73355967}" type="datetime1">
              <a:rPr lang="en-US"/>
              <a:pPr>
                <a:defRPr/>
              </a:pPr>
              <a:t>7/19/2017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5C5B187-83F5-4173-AD38-59FD36EAC301}" type="slidenum">
              <a:rPr lang="en-US"/>
              <a:pPr/>
              <a:t>‹#›</a:t>
            </a:fld>
            <a:endParaRPr lang="en-US"/>
          </a:p>
        </p:txBody>
      </p:sp>
    </p:spTree>
    <p:extLst>
      <p:ext uri="{BB962C8B-B14F-4D97-AF65-F5344CB8AC3E}">
        <p14:creationId xmlns:p14="http://schemas.microsoft.com/office/powerpoint/2010/main" val="82050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940DA-FB9A-42AA-8A6A-C9E7C9AFAFE1}" type="datetime1">
              <a:rPr lang="en-US"/>
              <a:pPr>
                <a:defRPr/>
              </a:pPr>
              <a:t>7/19/2017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FB429B4-9628-42F0-8DBA-9407EA23A419}" type="slidenum">
              <a:rPr lang="en-US"/>
              <a:pPr/>
              <a:t>‹#›</a:t>
            </a:fld>
            <a:endParaRPr lang="en-US"/>
          </a:p>
        </p:txBody>
      </p:sp>
    </p:spTree>
    <p:extLst>
      <p:ext uri="{BB962C8B-B14F-4D97-AF65-F5344CB8AC3E}">
        <p14:creationId xmlns:p14="http://schemas.microsoft.com/office/powerpoint/2010/main" val="188348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7820091-45A5-48F4-8F06-F8F98B98EFB1}" type="datetime1">
              <a:rPr lang="en-US"/>
              <a:pPr>
                <a:defRPr/>
              </a:pPr>
              <a:t>7/19/2017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8E0DF91-55E5-4732-A880-AF28FCF90863}" type="slidenum">
              <a:rPr lang="en-US"/>
              <a:pPr/>
              <a:t>‹#›</a:t>
            </a:fld>
            <a:endParaRPr lang="en-US"/>
          </a:p>
        </p:txBody>
      </p:sp>
    </p:spTree>
    <p:extLst>
      <p:ext uri="{BB962C8B-B14F-4D97-AF65-F5344CB8AC3E}">
        <p14:creationId xmlns:p14="http://schemas.microsoft.com/office/powerpoint/2010/main" val="2438112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8C0262-C1E6-4D55-93C0-C5638185D445}" type="datetime1">
              <a:rPr lang="en-US"/>
              <a:pPr>
                <a:defRPr/>
              </a:pPr>
              <a:t>7/19/2017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7F9CB31-253F-42A6-9840-D1BCC39BEFFE}" type="slidenum">
              <a:rPr lang="en-US"/>
              <a:pPr/>
              <a:t>‹#›</a:t>
            </a:fld>
            <a:endParaRPr lang="en-US"/>
          </a:p>
        </p:txBody>
      </p:sp>
    </p:spTree>
    <p:extLst>
      <p:ext uri="{BB962C8B-B14F-4D97-AF65-F5344CB8AC3E}">
        <p14:creationId xmlns:p14="http://schemas.microsoft.com/office/powerpoint/2010/main" val="331858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298E81-D93B-4F12-9471-A4C4D67E5D0B}" type="datetime1">
              <a:rPr lang="en-US"/>
              <a:pPr>
                <a:defRPr/>
              </a:pPr>
              <a:t>7/19/2017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7B7D340-B0DF-4CE8-87C6-23E18EB15866}" type="slidenum">
              <a:rPr lang="en-US"/>
              <a:pPr/>
              <a:t>‹#›</a:t>
            </a:fld>
            <a:endParaRPr lang="en-US"/>
          </a:p>
        </p:txBody>
      </p:sp>
    </p:spTree>
    <p:extLst>
      <p:ext uri="{BB962C8B-B14F-4D97-AF65-F5344CB8AC3E}">
        <p14:creationId xmlns:p14="http://schemas.microsoft.com/office/powerpoint/2010/main" val="225154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D391F60-8AB8-40B8-8087-4734AD7421E2}" type="datetime1">
              <a:rPr lang="en-US"/>
              <a:pPr>
                <a:defRPr/>
              </a:pPr>
              <a:t>7/19/2017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13A60FF1-E450-4A7B-A4D6-497060CF2E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657600"/>
            <a:ext cx="56388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a:solidFill>
                  <a:schemeClr val="bg1"/>
                </a:solidFill>
              </a:rPr>
              <a:t>PENGANTAR TEKNOLOGI BIOROSES</a:t>
            </a:r>
            <a:endParaRPr lang="en-US" sz="2000" b="1">
              <a:solidFill>
                <a:schemeClr val="bg1"/>
              </a:solidFill>
            </a:endParaRPr>
          </a:p>
          <a:p>
            <a:pPr algn="ctr" eaLnBrk="1" hangingPunct="1"/>
            <a:r>
              <a:rPr lang="id-ID" sz="2000" b="1">
                <a:solidFill>
                  <a:schemeClr val="bg1"/>
                </a:solidFill>
              </a:rPr>
              <a:t>PERTEMUAN 11</a:t>
            </a:r>
            <a:endParaRPr lang="en-US" sz="2000" b="1">
              <a:solidFill>
                <a:schemeClr val="bg1"/>
              </a:solidFill>
            </a:endParaRPr>
          </a:p>
          <a:p>
            <a:pPr algn="ctr" eaLnBrk="1" hangingPunct="1"/>
            <a:r>
              <a:rPr lang="id-ID" sz="2000" b="1">
                <a:solidFill>
                  <a:schemeClr val="bg1"/>
                </a:solidFill>
              </a:rPr>
              <a:t>ARIYO P. HIDAYANTO</a:t>
            </a:r>
            <a:endParaRPr lang="en-US" sz="2000" b="1">
              <a:solidFill>
                <a:schemeClr val="bg1"/>
              </a:solidFill>
            </a:endParaRPr>
          </a:p>
          <a:p>
            <a:pPr algn="ctr" eaLnBrk="1" hangingPunct="1"/>
            <a:r>
              <a:rPr lang="id-ID" sz="2000" b="1">
                <a:solidFill>
                  <a:schemeClr val="bg1"/>
                </a:solidFill>
              </a:rPr>
              <a:t>PRODI BIOTEKNOLOGI FAKULTAS ILMU </a:t>
            </a:r>
          </a:p>
          <a:p>
            <a:pPr algn="ctr" eaLnBrk="1" hangingPunct="1"/>
            <a:r>
              <a:rPr lang="id-ID" sz="2000" b="1">
                <a:solidFill>
                  <a:schemeClr val="bg1"/>
                </a:solidFill>
              </a:rPr>
              <a:t>KESEHATAN</a:t>
            </a:r>
            <a:endParaRPr lang="en-US" sz="2000" b="1">
              <a:solidFill>
                <a:schemeClr val="bg1"/>
              </a:solidFill>
            </a:endParaRPr>
          </a:p>
          <a:p>
            <a:pPr algn="ctr" eaLnBrk="1" hangingPunct="1"/>
            <a:endParaRPr lang="en-US" sz="2000" b="1">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SISTEM FERMENTOR SEDERHANA</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p:txBody>
      </p:sp>
      <p:pic>
        <p:nvPicPr>
          <p:cNvPr id="11269" name="Picture 2" descr="D:\DATA D (Backup)\Tugas Kuliah S2\Tesis\Pengambilan Data Akhir Riset\Sistem Fotofermentasi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295400"/>
            <a:ext cx="8839200" cy="496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KOLOM BIOREAKTOR</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Perancangan bioreaktor adalah suatu pekerjaan teknik yang cukup kompleks</a:t>
            </a:r>
          </a:p>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Hal hal yang harus dijaga antara lain :</a:t>
            </a:r>
          </a:p>
          <a:p>
            <a:pPr marL="1076325" indent="-354013" eaLnBrk="1" fontAlgn="auto" hangingPunct="1">
              <a:lnSpc>
                <a:spcPct val="80000"/>
              </a:lnSpc>
              <a:spcAft>
                <a:spcPts val="0"/>
              </a:spcAft>
              <a:buClr>
                <a:srgbClr val="C66951"/>
              </a:buClr>
              <a:buFont typeface="+mj-lt"/>
              <a:buAutoNum type="arabicPeriod"/>
              <a:defRPr/>
            </a:pPr>
            <a:r>
              <a:rPr lang="id-ID" sz="2400" spc="150" dirty="0">
                <a:solidFill>
                  <a:srgbClr val="534949"/>
                </a:solidFill>
                <a:latin typeface="Arial" pitchFamily="34" charset="0"/>
                <a:cs typeface="Arial" pitchFamily="34" charset="0"/>
              </a:rPr>
              <a:t>Suhu</a:t>
            </a:r>
          </a:p>
          <a:p>
            <a:pPr marL="1076325" indent="-354013" eaLnBrk="1" fontAlgn="auto" hangingPunct="1">
              <a:lnSpc>
                <a:spcPct val="80000"/>
              </a:lnSpc>
              <a:spcAft>
                <a:spcPts val="0"/>
              </a:spcAft>
              <a:buClr>
                <a:srgbClr val="C66951"/>
              </a:buClr>
              <a:buFont typeface="+mj-lt"/>
              <a:buAutoNum type="arabicPeriod"/>
              <a:defRPr/>
            </a:pPr>
            <a:r>
              <a:rPr lang="id-ID" sz="2400" spc="150" dirty="0">
                <a:solidFill>
                  <a:srgbClr val="534949"/>
                </a:solidFill>
                <a:latin typeface="Arial" pitchFamily="34" charset="0"/>
                <a:cs typeface="Arial" pitchFamily="34" charset="0"/>
              </a:rPr>
              <a:t>pH</a:t>
            </a:r>
          </a:p>
          <a:p>
            <a:pPr marL="1076325" indent="-354013" eaLnBrk="1" fontAlgn="auto" hangingPunct="1">
              <a:lnSpc>
                <a:spcPct val="80000"/>
              </a:lnSpc>
              <a:spcAft>
                <a:spcPts val="0"/>
              </a:spcAft>
              <a:buClr>
                <a:srgbClr val="C66951"/>
              </a:buClr>
              <a:buFont typeface="+mj-lt"/>
              <a:buAutoNum type="arabicPeriod"/>
              <a:defRPr/>
            </a:pPr>
            <a:r>
              <a:rPr lang="id-ID" sz="2400" spc="150" dirty="0">
                <a:solidFill>
                  <a:srgbClr val="534949"/>
                </a:solidFill>
                <a:latin typeface="Arial" pitchFamily="34" charset="0"/>
                <a:cs typeface="Arial" pitchFamily="34" charset="0"/>
              </a:rPr>
              <a:t>Laju alir medium (O</a:t>
            </a:r>
            <a:r>
              <a:rPr lang="id-ID" sz="2400" spc="150" baseline="-25000" dirty="0">
                <a:solidFill>
                  <a:srgbClr val="534949"/>
                </a:solidFill>
                <a:latin typeface="Arial" pitchFamily="34" charset="0"/>
                <a:cs typeface="Arial" pitchFamily="34" charset="0"/>
              </a:rPr>
              <a:t>2</a:t>
            </a:r>
            <a:r>
              <a:rPr lang="id-ID" sz="2400" spc="150" dirty="0">
                <a:solidFill>
                  <a:srgbClr val="534949"/>
                </a:solidFill>
                <a:latin typeface="Arial" pitchFamily="34" charset="0"/>
                <a:cs typeface="Arial" pitchFamily="34" charset="0"/>
              </a:rPr>
              <a:t>, N</a:t>
            </a:r>
            <a:r>
              <a:rPr lang="id-ID" sz="2400" spc="150" baseline="-25000" dirty="0">
                <a:solidFill>
                  <a:srgbClr val="534949"/>
                </a:solidFill>
                <a:latin typeface="Arial" pitchFamily="34" charset="0"/>
                <a:cs typeface="Arial" pitchFamily="34" charset="0"/>
              </a:rPr>
              <a:t>2</a:t>
            </a:r>
            <a:r>
              <a:rPr lang="id-ID" sz="2400" spc="150" dirty="0">
                <a:solidFill>
                  <a:srgbClr val="534949"/>
                </a:solidFill>
                <a:latin typeface="Arial" pitchFamily="34" charset="0"/>
                <a:cs typeface="Arial" pitchFamily="34" charset="0"/>
              </a:rPr>
              <a:t>, phosphate, mineral lain)</a:t>
            </a:r>
          </a:p>
          <a:p>
            <a:pPr marL="1076325" indent="-354013" eaLnBrk="1" fontAlgn="auto" hangingPunct="1">
              <a:lnSpc>
                <a:spcPct val="80000"/>
              </a:lnSpc>
              <a:spcAft>
                <a:spcPts val="0"/>
              </a:spcAft>
              <a:buClr>
                <a:srgbClr val="C66951"/>
              </a:buClr>
              <a:buFont typeface="+mj-lt"/>
              <a:buAutoNum type="arabicPeriod"/>
              <a:defRPr/>
            </a:pPr>
            <a:r>
              <a:rPr lang="id-ID" sz="2400" spc="150" dirty="0">
                <a:solidFill>
                  <a:srgbClr val="534949"/>
                </a:solidFill>
                <a:latin typeface="Arial" pitchFamily="34" charset="0"/>
                <a:cs typeface="Arial" pitchFamily="34" charset="0"/>
              </a:rPr>
              <a:t>Kebutuhan akan oksigen</a:t>
            </a:r>
          </a:p>
          <a:p>
            <a:pPr marL="1076325" indent="-354013" eaLnBrk="1" fontAlgn="auto" hangingPunct="1">
              <a:lnSpc>
                <a:spcPct val="80000"/>
              </a:lnSpc>
              <a:spcAft>
                <a:spcPts val="0"/>
              </a:spcAft>
              <a:buClr>
                <a:srgbClr val="C66951"/>
              </a:buClr>
              <a:buFont typeface="+mj-lt"/>
              <a:buAutoNum type="arabicPeriod"/>
              <a:defRPr/>
            </a:pPr>
            <a:endParaRPr lang="id-ID" sz="2400" spc="150" dirty="0">
              <a:solidFill>
                <a:srgbClr val="534949"/>
              </a:solidFill>
              <a:latin typeface="Arial" pitchFamily="34" charset="0"/>
              <a:cs typeface="Arial" pitchFamily="34" charset="0"/>
            </a:endParaRPr>
          </a:p>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KOLOM BIOREAKTOR</a:t>
            </a:r>
            <a:endParaRPr lang="en-US" sz="3200" smtClean="0">
              <a:latin typeface="Arial" panose="020B0604020202020204" pitchFamily="34" charset="0"/>
              <a:cs typeface="Arial" panose="020B0604020202020204" pitchFamily="34" charset="0"/>
            </a:endParaRPr>
          </a:p>
        </p:txBody>
      </p:sp>
      <p:sp>
        <p:nvSpPr>
          <p:cNvPr id="13316" name="Content Placeholder 5"/>
          <p:cNvSpPr>
            <a:spLocks noGrp="1"/>
          </p:cNvSpPr>
          <p:nvPr>
            <p:ph idx="1"/>
          </p:nvPr>
        </p:nvSpPr>
        <p:spPr>
          <a:xfrm>
            <a:off x="457200" y="1524000"/>
            <a:ext cx="8229600" cy="4602163"/>
          </a:xfrm>
        </p:spPr>
        <p:txBody>
          <a:bodyPr/>
          <a:lstStyle/>
          <a:p>
            <a:pPr marL="571500" indent="-457200">
              <a:lnSpc>
                <a:spcPct val="80000"/>
              </a:lnSpc>
            </a:pPr>
            <a:endParaRPr lang="id-ID" sz="2400" smtClean="0">
              <a:latin typeface="Arial" panose="020B0604020202020204" pitchFamily="34" charset="0"/>
              <a:cs typeface="Arial" panose="020B0604020202020204" pitchFamily="34" charset="0"/>
            </a:endParaRPr>
          </a:p>
          <a:p>
            <a:pPr marL="571500" indent="-457200">
              <a:lnSpc>
                <a:spcPct val="80000"/>
              </a:lnSpc>
              <a:buFont typeface="Arial" panose="020B0604020202020204" pitchFamily="34" charset="0"/>
              <a:buNone/>
            </a:pPr>
            <a:r>
              <a:rPr lang="id-ID" sz="2400" smtClean="0">
                <a:latin typeface="Arial" panose="020B0604020202020204" pitchFamily="34" charset="0"/>
                <a:cs typeface="Arial" panose="020B0604020202020204" pitchFamily="34" charset="0"/>
              </a:rPr>
              <a:t>Beberapa fungsi komponen penting dari bioreaktor :</a:t>
            </a:r>
          </a:p>
          <a:p>
            <a:pPr marL="571500" indent="-457200">
              <a:lnSpc>
                <a:spcPct val="80000"/>
              </a:lnSpc>
              <a:buFont typeface="Calibri" panose="020F0502020204030204" pitchFamily="34" charset="0"/>
              <a:buAutoNum type="arabicPeriod"/>
            </a:pPr>
            <a:r>
              <a:rPr lang="id-ID" sz="2400" smtClean="0">
                <a:latin typeface="Arial" panose="020B0604020202020204" pitchFamily="34" charset="0"/>
                <a:cs typeface="Arial" panose="020B0604020202020204" pitchFamily="34" charset="0"/>
              </a:rPr>
              <a:t>Pengaduk / impeler</a:t>
            </a:r>
          </a:p>
          <a:p>
            <a:pPr marL="571500" indent="-457200">
              <a:lnSpc>
                <a:spcPct val="80000"/>
              </a:lnSpc>
              <a:buFont typeface="Arial" panose="020B0604020202020204" pitchFamily="34" charset="0"/>
              <a:buNone/>
            </a:pPr>
            <a:r>
              <a:rPr lang="id-ID" sz="2400" smtClean="0">
                <a:latin typeface="Arial" panose="020B0604020202020204" pitchFamily="34" charset="0"/>
                <a:cs typeface="Arial" panose="020B0604020202020204" pitchFamily="34" charset="0"/>
              </a:rPr>
              <a:t>	a. Untuk mengurangi ukuran gelembung udara, memberikan ruang penyebaran oksigen yang lebih besar dan untuk menurunkan difusi</a:t>
            </a:r>
          </a:p>
          <a:p>
            <a:pPr marL="571500" indent="-457200">
              <a:lnSpc>
                <a:spcPct val="80000"/>
              </a:lnSpc>
              <a:buFont typeface="Arial" panose="020B0604020202020204" pitchFamily="34" charset="0"/>
              <a:buNone/>
            </a:pPr>
            <a:r>
              <a:rPr lang="id-ID" sz="2400" smtClean="0">
                <a:latin typeface="Arial" panose="020B0604020202020204" pitchFamily="34" charset="0"/>
                <a:cs typeface="Arial" panose="020B0604020202020204" pitchFamily="34" charset="0"/>
              </a:rPr>
              <a:t>b. Untuk memelihara lingkungan yang seragam diseluruh bagian fermentor</a:t>
            </a:r>
          </a:p>
          <a:p>
            <a:pPr marL="571500" indent="-457200">
              <a:lnSpc>
                <a:spcPct val="80000"/>
              </a:lnSpc>
              <a:buFont typeface="Arial" panose="020B0604020202020204" pitchFamily="34" charset="0"/>
              <a:buNone/>
            </a:pPr>
            <a:endParaRPr lang="id-ID" sz="2400" smtClean="0">
              <a:latin typeface="Arial" panose="020B0604020202020204" pitchFamily="34" charset="0"/>
              <a:cs typeface="Arial" panose="020B0604020202020204" pitchFamily="34" charset="0"/>
            </a:endParaRPr>
          </a:p>
          <a:p>
            <a:pPr marL="571500" indent="-457200">
              <a:lnSpc>
                <a:spcPct val="80000"/>
              </a:lnSpc>
              <a:buFont typeface="Calibri" panose="020F0502020204030204" pitchFamily="34" charset="0"/>
              <a:buAutoNum type="arabicPeriod" startAt="2"/>
            </a:pPr>
            <a:r>
              <a:rPr lang="id-ID" sz="2400" smtClean="0">
                <a:latin typeface="Arial" panose="020B0604020202020204" pitchFamily="34" charset="0"/>
                <a:cs typeface="Arial" panose="020B0604020202020204" pitchFamily="34" charset="0"/>
              </a:rPr>
              <a:t>Bafel</a:t>
            </a:r>
          </a:p>
          <a:p>
            <a:pPr marL="571500" indent="-457200">
              <a:lnSpc>
                <a:spcPct val="80000"/>
              </a:lnSpc>
              <a:buFont typeface="Arial" panose="020B0604020202020204" pitchFamily="34" charset="0"/>
              <a:buNone/>
            </a:pPr>
            <a:r>
              <a:rPr lang="id-ID" sz="2400" smtClean="0">
                <a:latin typeface="Arial" panose="020B0604020202020204" pitchFamily="34" charset="0"/>
                <a:cs typeface="Arial" panose="020B0604020202020204" pitchFamily="34" charset="0"/>
              </a:rPr>
              <a:t>	Fungsi : untuk mencegah pusaran dan 	memperbaiki efisiensi aerasi</a:t>
            </a:r>
          </a:p>
          <a:p>
            <a:pPr marL="571500" indent="-457200">
              <a:lnSpc>
                <a:spcPct val="80000"/>
              </a:lnSpc>
              <a:buFont typeface="Arial" panose="020B0604020202020204" pitchFamily="34" charset="0"/>
              <a:buNone/>
            </a:pPr>
            <a:endParaRPr lang="id-ID" sz="240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KOLOM BIOREAKTOR</a:t>
            </a:r>
            <a:endParaRPr lang="en-US" sz="3200" smtClean="0">
              <a:latin typeface="Arial" panose="020B0604020202020204" pitchFamily="34" charset="0"/>
              <a:cs typeface="Arial" panose="020B0604020202020204" pitchFamily="34" charset="0"/>
            </a:endParaRPr>
          </a:p>
        </p:txBody>
      </p:sp>
      <p:sp>
        <p:nvSpPr>
          <p:cNvPr id="14340" name="Content Placeholder 5"/>
          <p:cNvSpPr>
            <a:spLocks noGrp="1"/>
          </p:cNvSpPr>
          <p:nvPr>
            <p:ph idx="1"/>
          </p:nvPr>
        </p:nvSpPr>
        <p:spPr>
          <a:xfrm>
            <a:off x="457200" y="1524000"/>
            <a:ext cx="8229600" cy="4602163"/>
          </a:xfrm>
        </p:spPr>
        <p:txBody>
          <a:bodyPr/>
          <a:lstStyle/>
          <a:p>
            <a:pPr marL="571500" indent="-457200" eaLnBrk="1" hangingPunct="1">
              <a:lnSpc>
                <a:spcPct val="80000"/>
              </a:lnSpc>
              <a:buClr>
                <a:srgbClr val="C66951"/>
              </a:buClr>
              <a:buFont typeface="Wingdings 2" panose="05020102010507070707" pitchFamily="18" charset="2"/>
              <a:buChar char=""/>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Arial" panose="020B0604020202020204" pitchFamily="34" charset="0"/>
              <a:buNone/>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Calibri" panose="020F0502020204030204" pitchFamily="34" charset="0"/>
              <a:buAutoNum type="arabicPeriod" startAt="3"/>
            </a:pPr>
            <a:r>
              <a:rPr lang="id-ID" sz="2400" smtClean="0">
                <a:solidFill>
                  <a:srgbClr val="534949"/>
                </a:solidFill>
                <a:latin typeface="Arial" panose="020B0604020202020204" pitchFamily="34" charset="0"/>
                <a:cs typeface="Arial" panose="020B0604020202020204" pitchFamily="34" charset="0"/>
              </a:rPr>
              <a:t>Sistem aerasi</a:t>
            </a:r>
          </a:p>
          <a:p>
            <a:pPr marL="571500" indent="-457200" eaLnBrk="1" hangingPunct="1">
              <a:lnSpc>
                <a:spcPct val="80000"/>
              </a:lnSpc>
              <a:buClr>
                <a:srgbClr val="C66951"/>
              </a:buClr>
              <a:buFont typeface="Arial" panose="020B0604020202020204" pitchFamily="34" charset="0"/>
              <a:buNone/>
            </a:pPr>
            <a:r>
              <a:rPr lang="id-ID" sz="2400" smtClean="0">
                <a:solidFill>
                  <a:srgbClr val="534949"/>
                </a:solidFill>
                <a:latin typeface="Arial" panose="020B0604020202020204" pitchFamily="34" charset="0"/>
                <a:cs typeface="Arial" panose="020B0604020202020204" pitchFamily="34" charset="0"/>
              </a:rPr>
              <a:t>	Fungsi : untuk menyediakan oksigen dalam jumlah yang cukup kepada mikroorganisme yang berada pada kultur, agar kebutuhan metaboliknya terpenuhi dengan baik</a:t>
            </a:r>
          </a:p>
          <a:p>
            <a:pPr marL="571500" indent="-457200" eaLnBrk="1" hangingPunct="1">
              <a:lnSpc>
                <a:spcPct val="80000"/>
              </a:lnSpc>
              <a:buClr>
                <a:srgbClr val="C66951"/>
              </a:buClr>
              <a:buFont typeface="Arial" panose="020B0604020202020204" pitchFamily="34" charset="0"/>
              <a:buNone/>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Calibri" panose="020F0502020204030204" pitchFamily="34" charset="0"/>
              <a:buAutoNum type="arabicPeriod" startAt="4"/>
            </a:pPr>
            <a:r>
              <a:rPr lang="id-ID" sz="2400" smtClean="0">
                <a:solidFill>
                  <a:srgbClr val="534949"/>
                </a:solidFill>
                <a:latin typeface="Arial" panose="020B0604020202020204" pitchFamily="34" charset="0"/>
                <a:cs typeface="Arial" panose="020B0604020202020204" pitchFamily="34" charset="0"/>
              </a:rPr>
              <a:t>Kondensor </a:t>
            </a:r>
          </a:p>
          <a:p>
            <a:pPr marL="571500" indent="-457200" eaLnBrk="1" hangingPunct="1">
              <a:lnSpc>
                <a:spcPct val="80000"/>
              </a:lnSpc>
              <a:buClr>
                <a:srgbClr val="C66951"/>
              </a:buClr>
              <a:buFont typeface="Arial" panose="020B0604020202020204" pitchFamily="34" charset="0"/>
              <a:buNone/>
            </a:pPr>
            <a:r>
              <a:rPr lang="id-ID" sz="2400" smtClean="0">
                <a:solidFill>
                  <a:srgbClr val="534949"/>
                </a:solidFill>
                <a:latin typeface="Arial" panose="020B0604020202020204" pitchFamily="34" charset="0"/>
                <a:cs typeface="Arial" panose="020B0604020202020204" pitchFamily="34" charset="0"/>
              </a:rPr>
              <a:t>	Fungsi : untuk mengeluarkan hasil kondensasi 	saat terjadi sterilisasi </a:t>
            </a: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KOLOM BIOREAKTOR</a:t>
            </a:r>
            <a:endParaRPr lang="en-US" sz="3200" smtClean="0">
              <a:latin typeface="Arial" panose="020B0604020202020204" pitchFamily="34" charset="0"/>
              <a:cs typeface="Arial" panose="020B0604020202020204" pitchFamily="34" charset="0"/>
            </a:endParaRPr>
          </a:p>
        </p:txBody>
      </p:sp>
      <p:sp>
        <p:nvSpPr>
          <p:cNvPr id="15364" name="Content Placeholder 5"/>
          <p:cNvSpPr>
            <a:spLocks noGrp="1"/>
          </p:cNvSpPr>
          <p:nvPr>
            <p:ph idx="1"/>
          </p:nvPr>
        </p:nvSpPr>
        <p:spPr>
          <a:xfrm>
            <a:off x="457200" y="1524000"/>
            <a:ext cx="8229600" cy="4602163"/>
          </a:xfrm>
        </p:spPr>
        <p:txBody>
          <a:bodyPr/>
          <a:lstStyle/>
          <a:p>
            <a:pPr marL="571500" indent="-457200" eaLnBrk="1" hangingPunct="1">
              <a:lnSpc>
                <a:spcPct val="80000"/>
              </a:lnSpc>
              <a:buClr>
                <a:srgbClr val="C66951"/>
              </a:buClr>
              <a:buFont typeface="Wingdings 2" panose="05020102010507070707" pitchFamily="18" charset="2"/>
              <a:buChar char=""/>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Arial" panose="020B0604020202020204" pitchFamily="34" charset="0"/>
              <a:buNone/>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Calibri" panose="020F0502020204030204" pitchFamily="34" charset="0"/>
              <a:buAutoNum type="arabicPeriod" startAt="5"/>
            </a:pPr>
            <a:r>
              <a:rPr lang="id-ID" sz="2400" smtClean="0">
                <a:solidFill>
                  <a:srgbClr val="534949"/>
                </a:solidFill>
                <a:latin typeface="Arial" panose="020B0604020202020204" pitchFamily="34" charset="0"/>
                <a:cs typeface="Arial" panose="020B0604020202020204" pitchFamily="34" charset="0"/>
              </a:rPr>
              <a:t>Filter (0,2 </a:t>
            </a:r>
            <a:r>
              <a:rPr lang="el-GR" sz="2400" smtClean="0">
                <a:solidFill>
                  <a:srgbClr val="534949"/>
                </a:solidFill>
                <a:latin typeface="Arial" panose="020B0604020202020204" pitchFamily="34" charset="0"/>
                <a:cs typeface="Arial" panose="020B0604020202020204" pitchFamily="34" charset="0"/>
              </a:rPr>
              <a:t>μ</a:t>
            </a:r>
            <a:r>
              <a:rPr lang="id-ID" sz="2400" smtClean="0">
                <a:solidFill>
                  <a:srgbClr val="534949"/>
                </a:solidFill>
                <a:latin typeface="Arial" panose="020B0604020202020204" pitchFamily="34" charset="0"/>
                <a:cs typeface="Arial" panose="020B0604020202020204" pitchFamily="34" charset="0"/>
              </a:rPr>
              <a:t>m) berfungsi untuk menyaring udara yang masuk dan keluar tangki</a:t>
            </a:r>
          </a:p>
          <a:p>
            <a:pPr marL="571500" indent="-457200" eaLnBrk="1" hangingPunct="1">
              <a:lnSpc>
                <a:spcPct val="80000"/>
              </a:lnSpc>
              <a:buClr>
                <a:srgbClr val="C66951"/>
              </a:buClr>
              <a:buFont typeface="Arial" panose="020B0604020202020204" pitchFamily="34" charset="0"/>
              <a:buNone/>
            </a:pPr>
            <a:endParaRPr lang="id-ID" sz="2400" smtClean="0">
              <a:solidFill>
                <a:srgbClr val="534949"/>
              </a:solidFill>
              <a:latin typeface="Arial" panose="020B0604020202020204" pitchFamily="34" charset="0"/>
              <a:cs typeface="Arial" panose="020B0604020202020204" pitchFamily="34" charset="0"/>
            </a:endParaRPr>
          </a:p>
          <a:p>
            <a:pPr marL="571500" indent="-457200" eaLnBrk="1" hangingPunct="1">
              <a:lnSpc>
                <a:spcPct val="80000"/>
              </a:lnSpc>
              <a:buClr>
                <a:srgbClr val="C66951"/>
              </a:buClr>
              <a:buFont typeface="Calibri" panose="020F0502020204030204" pitchFamily="34" charset="0"/>
              <a:buAutoNum type="arabicPeriod" startAt="6"/>
            </a:pPr>
            <a:r>
              <a:rPr lang="id-ID" sz="2400" smtClean="0">
                <a:solidFill>
                  <a:srgbClr val="534949"/>
                </a:solidFill>
                <a:latin typeface="Arial" panose="020B0604020202020204" pitchFamily="34" charset="0"/>
                <a:cs typeface="Arial" panose="020B0604020202020204" pitchFamily="34" charset="0"/>
              </a:rPr>
              <a:t>Sensor </a:t>
            </a:r>
          </a:p>
          <a:p>
            <a:pPr marL="571500" indent="-457200" eaLnBrk="1" hangingPunct="1">
              <a:lnSpc>
                <a:spcPct val="80000"/>
              </a:lnSpc>
              <a:buClr>
                <a:srgbClr val="C66951"/>
              </a:buClr>
              <a:buFont typeface="Arial" panose="020B0604020202020204" pitchFamily="34" charset="0"/>
              <a:buNone/>
            </a:pPr>
            <a:r>
              <a:rPr lang="id-ID" sz="2400" smtClean="0">
                <a:solidFill>
                  <a:srgbClr val="534949"/>
                </a:solidFill>
                <a:latin typeface="Arial" panose="020B0604020202020204" pitchFamily="34" charset="0"/>
                <a:cs typeface="Arial" panose="020B0604020202020204" pitchFamily="34" charset="0"/>
              </a:rPr>
              <a:t>	Apabila kondisi di dalam sel mengalami perubahan, sensor akan memperingatkan dan harus dilakukan perlakuan tertentu untuk mempertahankan kondisi di dalam bioreaktor. Biasanya sensor berupa T, P, laju alir nutrisi, anti buih, suply oksigen</a:t>
            </a:r>
          </a:p>
          <a:p>
            <a:pPr marL="571500" indent="-457200" eaLnBrk="1" hangingPunct="1">
              <a:lnSpc>
                <a:spcPct val="80000"/>
              </a:lnSpc>
              <a:buClr>
                <a:srgbClr val="C66951"/>
              </a:buClr>
              <a:buFont typeface="Arial" panose="020B0604020202020204" pitchFamily="34" charset="0"/>
              <a:buNone/>
            </a:pPr>
            <a:endParaRPr lang="id-ID" sz="2400" smtClean="0">
              <a:solidFill>
                <a:srgbClr val="534949"/>
              </a:solidFill>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TEKNOLOGI BIOPROSES</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265113" indent="0" algn="just" eaLnBrk="1" fontAlgn="auto" hangingPunct="1">
              <a:spcAft>
                <a:spcPts val="0"/>
              </a:spcAft>
              <a:buClr>
                <a:srgbClr val="C66951"/>
              </a:buClr>
              <a:buFont typeface="Arial" charset="0"/>
              <a:buNone/>
              <a:tabLst>
                <a:tab pos="3495675" algn="l"/>
                <a:tab pos="3760788" algn="l"/>
              </a:tabLst>
              <a:defRPr/>
            </a:pPr>
            <a:r>
              <a:rPr lang="id-ID" sz="2600" spc="150" dirty="0">
                <a:solidFill>
                  <a:srgbClr val="534949"/>
                </a:solidFill>
                <a:latin typeface="Arial" pitchFamily="34" charset="0"/>
                <a:cs typeface="Arial" pitchFamily="34" charset="0"/>
              </a:rPr>
              <a:t>Contoh teknologi bioproses :</a:t>
            </a:r>
          </a:p>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Fermentasi</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Pembuatan Protein Sel Tunggal</a:t>
            </a:r>
          </a:p>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274320" indent="-228600" algn="just" eaLnBrk="1" fontAlgn="auto" hangingPunct="1">
              <a:spcAft>
                <a:spcPts val="0"/>
              </a:spcAft>
              <a:buClr>
                <a:srgbClr val="C66951"/>
              </a:buClr>
              <a:buFont typeface="Arial" charset="0"/>
              <a:buNone/>
              <a:defRPr/>
            </a:pPr>
            <a:endParaRPr lang="en-US" sz="2600" spc="150" dirty="0">
              <a:solidFill>
                <a:srgbClr val="534949"/>
              </a:solidFill>
              <a:latin typeface="Arial" pitchFamily="34" charset="0"/>
              <a:cs typeface="Arial" pitchFamily="34" charset="0"/>
            </a:endParaRPr>
          </a:p>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FERMENTASI</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Pemanfaatan teknologi Bioproses yang paling dasar adalah fermentasi</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Fermentasi merupakan disimilasi </a:t>
            </a:r>
            <a:r>
              <a:rPr lang="id-ID" sz="2600" b="1" i="1" spc="150" dirty="0">
                <a:solidFill>
                  <a:srgbClr val="534949"/>
                </a:solidFill>
                <a:latin typeface="Arial" pitchFamily="34" charset="0"/>
                <a:cs typeface="Arial" pitchFamily="34" charset="0"/>
              </a:rPr>
              <a:t>anaerobik</a:t>
            </a:r>
            <a:r>
              <a:rPr lang="id-ID" sz="2600" spc="150" dirty="0">
                <a:solidFill>
                  <a:srgbClr val="534949"/>
                </a:solidFill>
                <a:latin typeface="Arial" pitchFamily="34" charset="0"/>
                <a:cs typeface="Arial" pitchFamily="34" charset="0"/>
              </a:rPr>
              <a:t> senyawa-senyawa organik yang disebabkan oleh aktivitas mikroorganisme atau  ekstrak dari sel-sel  tersebut</a:t>
            </a:r>
          </a:p>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Contoh : pembuatan alkohol, asam laktat, serta atibiotik</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endParaRPr lang="id-ID" sz="2600" spc="150" dirty="0">
              <a:solidFill>
                <a:srgbClr val="534949"/>
              </a:solidFill>
              <a:latin typeface="Arial" pitchFamily="34" charset="0"/>
              <a:cs typeface="Arial" pitchFamily="34" charset="0"/>
            </a:endParaRPr>
          </a:p>
          <a:p>
            <a:pPr marL="274320" indent="-228600" algn="just" eaLnBrk="1" fontAlgn="auto" hangingPunct="1">
              <a:spcAft>
                <a:spcPts val="0"/>
              </a:spcAft>
              <a:buClr>
                <a:srgbClr val="C66951"/>
              </a:buClr>
              <a:buFont typeface="Arial" charset="0"/>
              <a:buNone/>
              <a:defRPr/>
            </a:pPr>
            <a:endParaRPr lang="en-US" sz="2600" spc="150" dirty="0">
              <a:solidFill>
                <a:srgbClr val="534949"/>
              </a:solidFill>
              <a:latin typeface="Arial" pitchFamily="34" charset="0"/>
              <a:cs typeface="Arial" pitchFamily="34" charset="0"/>
            </a:endParaRPr>
          </a:p>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FERMENTASI</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pic>
        <p:nvPicPr>
          <p:cNvPr id="5" name="Picture 5" descr="bf6_3"/>
          <p:cNvPicPr>
            <a:picLocks noChangeAspect="1" noChangeArrowheads="1"/>
          </p:cNvPicPr>
          <p:nvPr/>
        </p:nvPicPr>
        <p:blipFill>
          <a:blip r:embed="rId4"/>
          <a:srcRect/>
          <a:stretch>
            <a:fillRect/>
          </a:stretch>
        </p:blipFill>
        <p:spPr bwMode="auto">
          <a:xfrm>
            <a:off x="533400" y="2228850"/>
            <a:ext cx="2183522"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roup 12"/>
          <p:cNvGrpSpPr>
            <a:grpSpLocks/>
          </p:cNvGrpSpPr>
          <p:nvPr/>
        </p:nvGrpSpPr>
        <p:grpSpPr bwMode="auto">
          <a:xfrm>
            <a:off x="3352800" y="1849438"/>
            <a:ext cx="5329238" cy="1982787"/>
            <a:chOff x="2304" y="781"/>
            <a:chExt cx="2890" cy="1249"/>
          </a:xfrm>
        </p:grpSpPr>
        <p:sp>
          <p:nvSpPr>
            <p:cNvPr id="18443" name="Rectangle 7"/>
            <p:cNvSpPr>
              <a:spLocks noChangeArrowheads="1"/>
            </p:cNvSpPr>
            <p:nvPr/>
          </p:nvSpPr>
          <p:spPr bwMode="auto">
            <a:xfrm>
              <a:off x="2304" y="781"/>
              <a:ext cx="289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ja-JP" altLang="en-US" sz="2400"/>
                <a:t>“</a:t>
              </a:r>
              <a:r>
                <a:rPr lang="en-US" altLang="ja-JP" sz="2400"/>
                <a:t> an energy-yielding process in which an organic compound is used as both electron donor and electron acceptor (e.g. alcohol fermentation) </a:t>
              </a:r>
              <a:r>
                <a:rPr lang="ja-JP" altLang="en-US" sz="2400"/>
                <a:t>”</a:t>
              </a:r>
              <a:r>
                <a:rPr lang="en-US" altLang="ja-JP" sz="2400"/>
                <a:t> </a:t>
              </a:r>
              <a:endParaRPr lang="en-US" sz="2400"/>
            </a:p>
          </p:txBody>
        </p:sp>
        <p:sp>
          <p:nvSpPr>
            <p:cNvPr id="18444" name="Rectangle 10"/>
            <p:cNvSpPr>
              <a:spLocks noChangeArrowheads="1"/>
            </p:cNvSpPr>
            <p:nvPr/>
          </p:nvSpPr>
          <p:spPr bwMode="auto">
            <a:xfrm>
              <a:off x="3382" y="1778"/>
              <a:ext cx="179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solidFill>
                    <a:schemeClr val="tx2"/>
                  </a:solidFill>
                </a:rPr>
                <a:t>Microbiology/Biochemistry</a:t>
              </a:r>
            </a:p>
          </p:txBody>
        </p:sp>
      </p:grpSp>
      <p:grpSp>
        <p:nvGrpSpPr>
          <p:cNvPr id="9" name="Group 13"/>
          <p:cNvGrpSpPr>
            <a:grpSpLocks/>
          </p:cNvGrpSpPr>
          <p:nvPr/>
        </p:nvGrpSpPr>
        <p:grpSpPr bwMode="auto">
          <a:xfrm>
            <a:off x="3352800" y="4829175"/>
            <a:ext cx="5334000" cy="1619250"/>
            <a:chOff x="2352" y="1056"/>
            <a:chExt cx="3360" cy="1020"/>
          </a:xfrm>
        </p:grpSpPr>
        <p:sp>
          <p:nvSpPr>
            <p:cNvPr id="18441" name="Rectangle 9"/>
            <p:cNvSpPr>
              <a:spLocks noChangeArrowheads="1"/>
            </p:cNvSpPr>
            <p:nvPr/>
          </p:nvSpPr>
          <p:spPr bwMode="auto">
            <a:xfrm>
              <a:off x="2352" y="1056"/>
              <a:ext cx="3360" cy="7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ja-JP" altLang="en-US" sz="2400"/>
                <a:t>“</a:t>
              </a:r>
              <a:r>
                <a:rPr lang="en-US" altLang="ja-JP" sz="2400"/>
                <a:t>any large-scale microbial process, whether or not it is biochemically a fermentation</a:t>
              </a:r>
              <a:r>
                <a:rPr lang="ja-JP" altLang="en-US" sz="2400"/>
                <a:t>”</a:t>
              </a:r>
              <a:endParaRPr lang="en-US" sz="2400"/>
            </a:p>
          </p:txBody>
        </p:sp>
        <p:sp>
          <p:nvSpPr>
            <p:cNvPr id="18442" name="Rectangle 11"/>
            <p:cNvSpPr>
              <a:spLocks noChangeArrowheads="1"/>
            </p:cNvSpPr>
            <p:nvPr/>
          </p:nvSpPr>
          <p:spPr bwMode="auto">
            <a:xfrm>
              <a:off x="3744" y="1824"/>
              <a:ext cx="181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000" i="1">
                  <a:solidFill>
                    <a:schemeClr val="tx2"/>
                  </a:solidFill>
                </a:rPr>
                <a:t>Industrial biotechnology</a:t>
              </a:r>
            </a:p>
          </p:txBody>
        </p:sp>
      </p:grpSp>
      <p:sp>
        <p:nvSpPr>
          <p:cNvPr id="18440" name="Rectangle 11"/>
          <p:cNvSpPr>
            <a:spLocks noChangeArrowheads="1"/>
          </p:cNvSpPr>
          <p:nvPr/>
        </p:nvSpPr>
        <p:spPr bwMode="auto">
          <a:xfrm>
            <a:off x="358775" y="5740400"/>
            <a:ext cx="253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a:solidFill>
                  <a:schemeClr val="tx2"/>
                </a:solidFill>
              </a:rPr>
              <a:t>Sunarko, B., 2013</a:t>
            </a:r>
            <a:endParaRPr lang="en-US" sz="2000" b="1">
              <a:solidFill>
                <a:schemeClr val="tx2"/>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ppt_x</p:attrName>
                                        </p:attrNameLst>
                                      </p:cBhvr>
                                      <p:tavLst>
                                        <p:tav tm="0">
                                          <p:val>
                                            <p:strVal val="#ppt_x-.2"/>
                                          </p:val>
                                        </p:tav>
                                        <p:tav tm="100000">
                                          <p:val>
                                            <p:strVal val="#ppt_x"/>
                                          </p:val>
                                        </p:tav>
                                      </p:tavLst>
                                    </p:anim>
                                    <p:anim calcmode="lin" valueType="num">
                                      <p:cBhvr>
                                        <p:cTn id="2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BAHAN FERMENTASI</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265113" indent="0" algn="just" eaLnBrk="1" fontAlgn="auto" hangingPunct="1">
              <a:spcAft>
                <a:spcPts val="0"/>
              </a:spcAft>
              <a:buClr>
                <a:srgbClr val="C66951"/>
              </a:buClr>
              <a:buFont typeface="Arial" charset="0"/>
              <a:buNone/>
              <a:tabLst>
                <a:tab pos="3495675" algn="l"/>
                <a:tab pos="3760788" algn="l"/>
              </a:tabLst>
              <a:defRPr/>
            </a:pPr>
            <a:r>
              <a:rPr lang="id-ID" sz="2600" spc="150" dirty="0">
                <a:solidFill>
                  <a:srgbClr val="534949"/>
                </a:solidFill>
                <a:latin typeface="Arial" pitchFamily="34" charset="0"/>
                <a:cs typeface="Arial" pitchFamily="34" charset="0"/>
              </a:rPr>
              <a:t>Bahan utama fermentasi</a:t>
            </a:r>
          </a:p>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Mikroorganisme</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Enzim</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Medium / substrat</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Fermentor / bioreaktor</a:t>
            </a:r>
          </a:p>
          <a:p>
            <a:pPr marL="265113" indent="0" algn="just" eaLnBrk="1" fontAlgn="auto" hangingPunct="1">
              <a:spcAft>
                <a:spcPts val="0"/>
              </a:spcAft>
              <a:buClr>
                <a:srgbClr val="C66951"/>
              </a:buClr>
              <a:buFont typeface="Arial" charset="0"/>
              <a:buNone/>
              <a:tabLst>
                <a:tab pos="3495675" algn="l"/>
                <a:tab pos="3760788" algn="l"/>
              </a:tabLst>
              <a:defRPr/>
            </a:pPr>
            <a:endParaRPr lang="id-ID" sz="2600" spc="150" dirty="0">
              <a:solidFill>
                <a:srgbClr val="534949"/>
              </a:solidFill>
              <a:latin typeface="Arial" pitchFamily="34" charset="0"/>
              <a:cs typeface="Arial" pitchFamily="34" charset="0"/>
            </a:endParaRPr>
          </a:p>
          <a:p>
            <a:pPr marL="274320" indent="-228600" algn="just" eaLnBrk="1" fontAlgn="auto" hangingPunct="1">
              <a:spcAft>
                <a:spcPts val="0"/>
              </a:spcAft>
              <a:buClr>
                <a:srgbClr val="C66951"/>
              </a:buClr>
              <a:buFont typeface="Arial" charset="0"/>
              <a:buNone/>
              <a:defRPr/>
            </a:pPr>
            <a:endParaRPr lang="en-US" sz="2600" spc="150" dirty="0">
              <a:solidFill>
                <a:srgbClr val="534949"/>
              </a:solidFill>
              <a:latin typeface="Arial" pitchFamily="34" charset="0"/>
              <a:cs typeface="Arial" pitchFamily="34" charset="0"/>
            </a:endParaRPr>
          </a:p>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114300" indent="0" eaLnBrk="1" fontAlgn="auto" hangingPunct="1">
              <a:lnSpc>
                <a:spcPct val="80000"/>
              </a:lnSpc>
              <a:spcAft>
                <a:spcPts val="0"/>
              </a:spcAft>
              <a:buClr>
                <a:srgbClr val="C66951"/>
              </a:buClr>
              <a:buFont typeface="Arial" charset="0"/>
              <a:buNone/>
              <a:defRPr/>
            </a:pPr>
            <a:endParaRPr lang="id-ID" sz="2400" spc="150" dirty="0">
              <a:solidFill>
                <a:srgbClr val="534949"/>
              </a:solidFill>
              <a:latin typeface="Arial" pitchFamily="34" charset="0"/>
              <a:cs typeface="Arial" pitchFamily="34" charset="0"/>
            </a:endParaRPr>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3" y="0"/>
            <a:ext cx="91614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pPr>
              <a:buFont typeface="Arial" charset="0"/>
              <a:buChar char="•"/>
              <a:defRPr/>
            </a:pPr>
            <a:endParaRPr lang="id-ID" dirty="0" smtClean="0">
              <a:latin typeface="Segoe UI"/>
              <a:ea typeface="Times New Roman"/>
            </a:endParaRPr>
          </a:p>
          <a:p>
            <a:pPr marL="0" indent="0">
              <a:buFont typeface="Arial" charset="0"/>
              <a:buNone/>
              <a:defRPr/>
            </a:pPr>
            <a:r>
              <a:rPr lang="id-ID" dirty="0" smtClean="0">
                <a:latin typeface="Segoe UI"/>
                <a:ea typeface="Times New Roman"/>
              </a:rPr>
              <a:t>Mahasiswa mengetahui serta mampu menerapkan konsep dasar teknologi bioproses terutama untuk diaplikasikan pada bioteknologi</a:t>
            </a:r>
            <a:endParaRPr lang="id-ID" dirty="0" smtClean="0">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PROSES PEMBUATAN </a:t>
            </a:r>
            <a:br>
              <a:rPr lang="id-ID" sz="3200" smtClean="0">
                <a:latin typeface="Arial" panose="020B0604020202020204" pitchFamily="34" charset="0"/>
                <a:cs typeface="Arial" panose="020B0604020202020204" pitchFamily="34" charset="0"/>
              </a:rPr>
            </a:br>
            <a:r>
              <a:rPr lang="id-ID" sz="3200" smtClean="0">
                <a:latin typeface="Arial" panose="020B0604020202020204" pitchFamily="34" charset="0"/>
                <a:cs typeface="Arial" panose="020B0604020202020204" pitchFamily="34" charset="0"/>
              </a:rPr>
              <a:t>PST</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fontScale="92500" lnSpcReduction="10000"/>
          </a:bodyPr>
          <a:lstStyle/>
          <a:p>
            <a:pPr marL="274320" indent="-228600" eaLnBrk="1" fontAlgn="auto" hangingPunct="1">
              <a:lnSpc>
                <a:spcPct val="80000"/>
              </a:lnSpc>
              <a:spcAft>
                <a:spcPts val="0"/>
              </a:spcAft>
              <a:buClr>
                <a:srgbClr val="C66951"/>
              </a:buClr>
              <a:buFont typeface="Arial" charset="0"/>
              <a:buNone/>
              <a:defRPr/>
            </a:pPr>
            <a:r>
              <a:rPr lang="en-US" sz="2400" spc="150" dirty="0">
                <a:solidFill>
                  <a:srgbClr val="534949"/>
                </a:solidFill>
                <a:latin typeface="Arial" pitchFamily="34" charset="0"/>
                <a:cs typeface="Arial" pitchFamily="34" charset="0"/>
              </a:rPr>
              <a:t> </a:t>
            </a:r>
          </a:p>
          <a:p>
            <a:pPr marL="457200" indent="-274638" eaLnBrk="1" fontAlgn="auto" hangingPunct="1">
              <a:lnSpc>
                <a:spcPct val="80000"/>
              </a:lnSpc>
              <a:spcAft>
                <a:spcPts val="0"/>
              </a:spcAft>
              <a:buClr>
                <a:srgbClr val="C66951"/>
              </a:buClr>
              <a:buFont typeface="Wingdings 2" pitchFamily="18" charset="2"/>
              <a:buChar char=""/>
              <a:defRPr/>
            </a:pPr>
            <a:r>
              <a:rPr lang="en-US" sz="2400" spc="150" dirty="0">
                <a:solidFill>
                  <a:srgbClr val="534949"/>
                </a:solidFill>
                <a:latin typeface="Arial" pitchFamily="34" charset="0"/>
                <a:cs typeface="Arial" pitchFamily="34" charset="0"/>
              </a:rPr>
              <a:t>Protein </a:t>
            </a:r>
            <a:r>
              <a:rPr lang="en-US" sz="2400" spc="150" dirty="0" err="1">
                <a:solidFill>
                  <a:srgbClr val="534949"/>
                </a:solidFill>
                <a:latin typeface="Arial" pitchFamily="34" charset="0"/>
                <a:cs typeface="Arial" pitchFamily="34" charset="0"/>
              </a:rPr>
              <a:t>Sel</a:t>
            </a:r>
            <a:r>
              <a:rPr lang="en-US" sz="2400" spc="150" dirty="0">
                <a:solidFill>
                  <a:srgbClr val="534949"/>
                </a:solidFill>
                <a:latin typeface="Arial" pitchFamily="34" charset="0"/>
                <a:cs typeface="Arial" pitchFamily="34" charset="0"/>
              </a:rPr>
              <a:t> Tunggal (PST) </a:t>
            </a:r>
            <a:r>
              <a:rPr lang="en-US" sz="2400" spc="150" dirty="0" err="1">
                <a:solidFill>
                  <a:srgbClr val="534949"/>
                </a:solidFill>
                <a:latin typeface="Arial" pitchFamily="34" charset="0"/>
                <a:cs typeface="Arial" pitchFamily="34" charset="0"/>
              </a:rPr>
              <a:t>merupakan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suatu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bentuk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kering</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biomassa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dari</a:t>
            </a:r>
            <a:r>
              <a:rPr lang="en-US" sz="2400" spc="150" dirty="0">
                <a:solidFill>
                  <a:srgbClr val="534949"/>
                </a:solidFill>
                <a:latin typeface="Arial" pitchFamily="34" charset="0"/>
                <a:cs typeface="Arial" pitchFamily="34" charset="0"/>
              </a:rPr>
              <a:t> </a:t>
            </a:r>
            <a:r>
              <a:rPr lang="id-ID" sz="2400" spc="150" dirty="0">
                <a:solidFill>
                  <a:srgbClr val="534949"/>
                </a:solidFill>
                <a:latin typeface="Arial" pitchFamily="34" charset="0"/>
                <a:cs typeface="Arial" pitchFamily="34" charset="0"/>
              </a:rPr>
              <a:t>m</a:t>
            </a:r>
            <a:r>
              <a:rPr lang="en-US" sz="2400" spc="150" dirty="0" err="1">
                <a:solidFill>
                  <a:srgbClr val="534949"/>
                </a:solidFill>
                <a:latin typeface="Arial" pitchFamily="34" charset="0"/>
                <a:cs typeface="Arial" pitchFamily="34" charset="0"/>
              </a:rPr>
              <a:t>ikroorganisme</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dapat</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digunakan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sebagai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sumber</a:t>
            </a:r>
            <a:r>
              <a:rPr lang="en-US" sz="2400" spc="150" dirty="0">
                <a:solidFill>
                  <a:srgbClr val="534949"/>
                </a:solidFill>
                <a:latin typeface="Arial" pitchFamily="34" charset="0"/>
                <a:cs typeface="Arial" pitchFamily="34" charset="0"/>
              </a:rPr>
              <a:t> protein </a:t>
            </a: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bahan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pangan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produk</a:t>
            </a:r>
            <a:r>
              <a:rPr lang="en-US" sz="2400" spc="150" dirty="0">
                <a:solidFill>
                  <a:srgbClr val="534949"/>
                </a:solidFill>
                <a:latin typeface="Arial" pitchFamily="34" charset="0"/>
                <a:cs typeface="Arial" pitchFamily="34" charset="0"/>
              </a:rPr>
              <a:t> alga </a:t>
            </a:r>
            <a:r>
              <a:rPr lang="en-US" sz="2400" i="1" spc="150" dirty="0" err="1">
                <a:solidFill>
                  <a:srgbClr val="534949"/>
                </a:solidFill>
                <a:latin typeface="Arial" pitchFamily="34" charset="0"/>
                <a:cs typeface="Arial" pitchFamily="34" charset="0"/>
              </a:rPr>
              <a:t>Spirulina</a:t>
            </a:r>
            <a:r>
              <a:rPr lang="en-US" sz="2400" spc="150" dirty="0">
                <a:solidFill>
                  <a:srgbClr val="534949"/>
                </a:solidFill>
                <a:latin typeface="Arial" pitchFamily="34" charset="0"/>
                <a:cs typeface="Arial" pitchFamily="34" charset="0"/>
              </a:rPr>
              <a:t>, </a:t>
            </a:r>
            <a:r>
              <a:rPr lang="en-US" sz="2400" i="1" spc="150" dirty="0">
                <a:solidFill>
                  <a:srgbClr val="534949"/>
                </a:solidFill>
                <a:latin typeface="Arial" pitchFamily="34" charset="0"/>
                <a:cs typeface="Arial" pitchFamily="34" charset="0"/>
              </a:rPr>
              <a:t>Chlorella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dll</a:t>
            </a:r>
            <a:r>
              <a:rPr lang="en-US" sz="2400" spc="150" dirty="0">
                <a:solidFill>
                  <a:srgbClr val="534949"/>
                </a:solidFill>
                <a:latin typeface="Arial" pitchFamily="34" charset="0"/>
                <a:cs typeface="Arial" pitchFamily="34" charset="0"/>
              </a:rPr>
              <a:t>)</a:t>
            </a:r>
          </a:p>
          <a:p>
            <a:pPr marL="457200" indent="-274638" eaLnBrk="1" fontAlgn="auto" hangingPunct="1">
              <a:lnSpc>
                <a:spcPct val="80000"/>
              </a:lnSpc>
              <a:spcAft>
                <a:spcPts val="0"/>
              </a:spcAft>
              <a:buClr>
                <a:srgbClr val="C66951"/>
              </a:buClr>
              <a:buFont typeface="Wingdings 2" pitchFamily="18" charset="2"/>
              <a:buChar char=""/>
              <a:defRPr/>
            </a:pPr>
            <a:endParaRPr lang="en-US" sz="2400" spc="150" dirty="0">
              <a:solidFill>
                <a:srgbClr val="534949"/>
              </a:solidFill>
              <a:latin typeface="Arial" pitchFamily="34" charset="0"/>
              <a:cs typeface="Arial" pitchFamily="34" charset="0"/>
            </a:endParaRPr>
          </a:p>
          <a:p>
            <a:pPr marL="457200" indent="-274638" eaLnBrk="1" fontAlgn="auto" hangingPunct="1">
              <a:lnSpc>
                <a:spcPct val="80000"/>
              </a:lnSpc>
              <a:spcAft>
                <a:spcPts val="0"/>
              </a:spcAft>
              <a:buClr>
                <a:srgbClr val="C66951"/>
              </a:buClr>
              <a:buFont typeface="Wingdings 2" pitchFamily="18" charset="2"/>
              <a:buChar char=""/>
              <a:defRPr/>
            </a:pPr>
            <a:r>
              <a:rPr lang="en-US" sz="2400" spc="150" dirty="0">
                <a:solidFill>
                  <a:srgbClr val="534949"/>
                </a:solidFill>
                <a:latin typeface="Arial" pitchFamily="34" charset="0"/>
                <a:cs typeface="Arial" pitchFamily="34" charset="0"/>
              </a:rPr>
              <a:t>PST </a:t>
            </a:r>
            <a:r>
              <a:rPr lang="en-US" sz="2400" spc="150" dirty="0" err="1">
                <a:solidFill>
                  <a:srgbClr val="534949"/>
                </a:solidFill>
                <a:latin typeface="Arial" pitchFamily="34" charset="0"/>
                <a:cs typeface="Arial" pitchFamily="34" charset="0"/>
              </a:rPr>
              <a:t>memiliki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beberapa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kelebihan</a:t>
            </a:r>
            <a:r>
              <a:rPr lang="en-US" sz="2400" spc="150" dirty="0">
                <a:solidFill>
                  <a:srgbClr val="534949"/>
                </a:solidFill>
                <a:latin typeface="Arial" pitchFamily="34" charset="0"/>
                <a:cs typeface="Arial" pitchFamily="34" charset="0"/>
              </a:rPr>
              <a:t> :</a:t>
            </a:r>
          </a:p>
          <a:p>
            <a:pPr marL="982663" indent="-433388"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Kandungan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gizi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sangat</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tinggi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bukan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hanya</a:t>
            </a:r>
            <a:r>
              <a:rPr lang="en-US" sz="2400" spc="150" dirty="0">
                <a:solidFill>
                  <a:srgbClr val="534949"/>
                </a:solidFill>
                <a:latin typeface="Arial" pitchFamily="34" charset="0"/>
                <a:cs typeface="Arial" pitchFamily="34" charset="0"/>
              </a:rPr>
              <a:t> protein, </a:t>
            </a:r>
            <a:r>
              <a:rPr lang="en-US" sz="2400" spc="150" dirty="0" err="1">
                <a:solidFill>
                  <a:srgbClr val="534949"/>
                </a:solidFill>
                <a:latin typeface="Arial" pitchFamily="34" charset="0"/>
                <a:cs typeface="Arial" pitchFamily="34" charset="0"/>
              </a:rPr>
              <a:t>tetapi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juga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kandungan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lemak</a:t>
            </a:r>
            <a:r>
              <a:rPr lang="en-US" sz="2400" spc="150" dirty="0">
                <a:solidFill>
                  <a:srgbClr val="534949"/>
                </a:solidFill>
                <a:latin typeface="Arial" pitchFamily="34" charset="0"/>
                <a:cs typeface="Arial" pitchFamily="34" charset="0"/>
              </a:rPr>
              <a:t>, vitamin, mineral)</a:t>
            </a:r>
          </a:p>
          <a:p>
            <a:pPr marL="982663" indent="-433388"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Laju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pertumbuhan</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dimiliki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sangat</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cepat</a:t>
            </a:r>
            <a:endParaRPr lang="en-US" sz="2400" spc="150" dirty="0">
              <a:solidFill>
                <a:srgbClr val="534949"/>
              </a:solidFill>
              <a:latin typeface="Arial" pitchFamily="34" charset="0"/>
              <a:cs typeface="Arial" pitchFamily="34" charset="0"/>
            </a:endParaRPr>
          </a:p>
          <a:p>
            <a:pPr marL="982663" indent="-433388"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Laju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produksinya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tak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tergantung</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iklim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musim</a:t>
            </a:r>
            <a:endParaRPr lang="en-US" sz="2400" spc="150" dirty="0">
              <a:solidFill>
                <a:srgbClr val="534949"/>
              </a:solidFill>
              <a:latin typeface="Arial" pitchFamily="34" charset="0"/>
              <a:cs typeface="Arial" pitchFamily="34" charset="0"/>
            </a:endParaRPr>
          </a:p>
          <a:p>
            <a:pPr marL="982663" indent="-433388"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Tidak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memerlukan</a:t>
            </a:r>
            <a:r>
              <a:rPr lang="en-US" sz="2400" spc="150" dirty="0">
                <a:solidFill>
                  <a:srgbClr val="534949"/>
                </a:solidFill>
                <a:latin typeface="Arial" pitchFamily="34" charset="0"/>
                <a:cs typeface="Arial" pitchFamily="34" charset="0"/>
              </a:rPr>
              <a:t> areal </a:t>
            </a:r>
            <a:r>
              <a:rPr lang="en-US" sz="2400" spc="150" dirty="0" err="1">
                <a:solidFill>
                  <a:srgbClr val="534949"/>
                </a:solidFill>
                <a:latin typeface="Arial" pitchFamily="34" charset="0"/>
                <a:cs typeface="Arial" pitchFamily="34" charset="0"/>
              </a:rPr>
              <a:t>produksi</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luas</a:t>
            </a:r>
            <a:endParaRPr lang="en-US" sz="2400" spc="150" dirty="0">
              <a:solidFill>
                <a:srgbClr val="534949"/>
              </a:solidFill>
              <a:latin typeface="Arial" pitchFamily="34" charset="0"/>
              <a:cs typeface="Arial" pitchFamily="34" charset="0"/>
            </a:endParaRPr>
          </a:p>
          <a:p>
            <a:pPr marL="982663" indent="-433388"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Tidak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menghasilkan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limbah</a:t>
            </a:r>
            <a:endParaRPr lang="en-US"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PROSES PEMBUATAN </a:t>
            </a:r>
            <a:br>
              <a:rPr lang="id-ID" sz="3200" smtClean="0">
                <a:latin typeface="Arial" panose="020B0604020202020204" pitchFamily="34" charset="0"/>
                <a:cs typeface="Arial" panose="020B0604020202020204" pitchFamily="34" charset="0"/>
              </a:rPr>
            </a:br>
            <a:r>
              <a:rPr lang="id-ID" sz="3200" smtClean="0">
                <a:latin typeface="Arial" panose="020B0604020202020204" pitchFamily="34" charset="0"/>
                <a:cs typeface="Arial" panose="020B0604020202020204" pitchFamily="34" charset="0"/>
              </a:rPr>
              <a:t>PST</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lnSpcReduction="10000"/>
          </a:bodyPr>
          <a:lstStyle/>
          <a:p>
            <a:pPr marL="274320" indent="-228600" eaLnBrk="1" fontAlgn="auto" hangingPunct="1">
              <a:lnSpc>
                <a:spcPct val="80000"/>
              </a:lnSpc>
              <a:spcAft>
                <a:spcPts val="0"/>
              </a:spcAft>
              <a:buClr>
                <a:srgbClr val="C66951"/>
              </a:buClr>
              <a:buFont typeface="Arial" charset="0"/>
              <a:buNone/>
              <a:defRPr/>
            </a:pP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Latar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belakang</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pembuatan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pemanfaatan</a:t>
            </a:r>
            <a:r>
              <a:rPr lang="en-US" sz="2400" spc="150" dirty="0">
                <a:solidFill>
                  <a:srgbClr val="534949"/>
                </a:solidFill>
                <a:latin typeface="Arial" pitchFamily="34" charset="0"/>
                <a:cs typeface="Arial" pitchFamily="34" charset="0"/>
              </a:rPr>
              <a:t> PST :</a:t>
            </a:r>
          </a:p>
          <a:p>
            <a:pPr marL="274320" indent="-228600" eaLnBrk="1" fontAlgn="auto" hangingPunct="1">
              <a:lnSpc>
                <a:spcPct val="80000"/>
              </a:lnSpc>
              <a:spcAft>
                <a:spcPts val="0"/>
              </a:spcAft>
              <a:buClr>
                <a:srgbClr val="C66951"/>
              </a:buClr>
              <a:buFont typeface="Arial" charset="0"/>
              <a:buNone/>
              <a:defRPr/>
            </a:pPr>
            <a:endParaRPr lang="en-US" sz="2400" spc="150" dirty="0">
              <a:solidFill>
                <a:srgbClr val="534949"/>
              </a:solidFill>
              <a:latin typeface="Arial" pitchFamily="34" charset="0"/>
              <a:cs typeface="Arial" pitchFamily="34" charset="0"/>
            </a:endParaRPr>
          </a:p>
          <a:p>
            <a:pPr marL="457200" indent="-274638" eaLnBrk="1" fontAlgn="auto" hangingPunct="1">
              <a:lnSpc>
                <a:spcPct val="80000"/>
              </a:lnSpc>
              <a:spcAft>
                <a:spcPts val="0"/>
              </a:spcAft>
              <a:buClr>
                <a:srgbClr val="C66951"/>
              </a:buClr>
              <a:buFont typeface="Wingdings 2" pitchFamily="18" charset="2"/>
              <a:buChar char=""/>
              <a:defRPr/>
            </a:pPr>
            <a:r>
              <a:rPr lang="en-US" sz="2400" spc="150" dirty="0" err="1">
                <a:solidFill>
                  <a:srgbClr val="534949"/>
                </a:solidFill>
                <a:latin typeface="Arial" pitchFamily="34" charset="0"/>
                <a:cs typeface="Arial" pitchFamily="34" charset="0"/>
              </a:rPr>
              <a:t>Teknologi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pembuatan</a:t>
            </a:r>
            <a:r>
              <a:rPr lang="en-US" sz="2400" spc="150" dirty="0">
                <a:solidFill>
                  <a:srgbClr val="534949"/>
                </a:solidFill>
                <a:latin typeface="Arial" pitchFamily="34" charset="0"/>
                <a:cs typeface="Arial" pitchFamily="34" charset="0"/>
              </a:rPr>
              <a:t> PST </a:t>
            </a:r>
            <a:r>
              <a:rPr lang="en-US" sz="2400" spc="150" dirty="0" err="1">
                <a:solidFill>
                  <a:srgbClr val="534949"/>
                </a:solidFill>
                <a:latin typeface="Arial" pitchFamily="34" charset="0"/>
                <a:cs typeface="Arial" pitchFamily="34" charset="0"/>
              </a:rPr>
              <a:t>secara</a:t>
            </a:r>
            <a:r>
              <a:rPr lang="en-US" sz="2400" spc="150" dirty="0">
                <a:solidFill>
                  <a:srgbClr val="534949"/>
                </a:solidFill>
                <a:latin typeface="Arial" pitchFamily="34" charset="0"/>
                <a:cs typeface="Arial" pitchFamily="34" charset="0"/>
              </a:rPr>
              <a:t> modern </a:t>
            </a:r>
            <a:r>
              <a:rPr lang="en-US" sz="2400" spc="150" dirty="0" err="1">
                <a:solidFill>
                  <a:srgbClr val="534949"/>
                </a:solidFill>
                <a:latin typeface="Arial" pitchFamily="34" charset="0"/>
                <a:cs typeface="Arial" pitchFamily="34" charset="0"/>
              </a:rPr>
              <a:t>dilakukan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pertama</a:t>
            </a:r>
            <a:r>
              <a:rPr lang="en-US" sz="2400" spc="150" dirty="0">
                <a:solidFill>
                  <a:srgbClr val="534949"/>
                </a:solidFill>
                <a:latin typeface="Arial" pitchFamily="34" charset="0"/>
                <a:cs typeface="Arial" pitchFamily="34" charset="0"/>
              </a:rPr>
              <a:t> kali </a:t>
            </a:r>
            <a:r>
              <a:rPr lang="en-US" sz="2400" spc="150" dirty="0" err="1">
                <a:solidFill>
                  <a:srgbClr val="534949"/>
                </a:solidFill>
                <a:latin typeface="Arial" pitchFamily="34" charset="0"/>
                <a:cs typeface="Arial" pitchFamily="34" charset="0"/>
              </a:rPr>
              <a:t>pada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tahun</a:t>
            </a:r>
            <a:r>
              <a:rPr lang="en-US" sz="2400" spc="150" dirty="0">
                <a:solidFill>
                  <a:srgbClr val="534949"/>
                </a:solidFill>
                <a:latin typeface="Arial" pitchFamily="34" charset="0"/>
                <a:cs typeface="Arial" pitchFamily="34" charset="0"/>
              </a:rPr>
              <a:t> 1879 di </a:t>
            </a:r>
            <a:r>
              <a:rPr lang="en-US" sz="2400" spc="150" dirty="0" err="1">
                <a:solidFill>
                  <a:srgbClr val="534949"/>
                </a:solidFill>
                <a:latin typeface="Arial" pitchFamily="34" charset="0"/>
                <a:cs typeface="Arial" pitchFamily="34" charset="0"/>
              </a:rPr>
              <a:t>Inggris</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dengan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diperkenalkannya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adonan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pembuatan</a:t>
            </a:r>
            <a:r>
              <a:rPr lang="en-US" sz="2400" spc="150" dirty="0">
                <a:solidFill>
                  <a:srgbClr val="534949"/>
                </a:solidFill>
                <a:latin typeface="Arial" pitchFamily="34" charset="0"/>
                <a:cs typeface="Arial" pitchFamily="34" charset="0"/>
              </a:rPr>
              <a:t> roti</a:t>
            </a:r>
          </a:p>
          <a:p>
            <a:pPr marL="457200" indent="-274638" eaLnBrk="1" fontAlgn="auto" hangingPunct="1">
              <a:lnSpc>
                <a:spcPct val="80000"/>
              </a:lnSpc>
              <a:spcAft>
                <a:spcPts val="0"/>
              </a:spcAft>
              <a:buClr>
                <a:srgbClr val="C66951"/>
              </a:buClr>
              <a:buFont typeface="Wingdings 2" pitchFamily="18" charset="2"/>
              <a:buChar char=""/>
              <a:defRPr/>
            </a:pPr>
            <a:endParaRPr lang="en-US" sz="2400" spc="150" dirty="0">
              <a:solidFill>
                <a:srgbClr val="534949"/>
              </a:solidFill>
              <a:latin typeface="Arial" pitchFamily="34" charset="0"/>
              <a:cs typeface="Arial" pitchFamily="34" charset="0"/>
            </a:endParaRPr>
          </a:p>
          <a:p>
            <a:pPr marL="457200" indent="-274638" eaLnBrk="1" fontAlgn="auto" hangingPunct="1">
              <a:lnSpc>
                <a:spcPct val="80000"/>
              </a:lnSpc>
              <a:spcAft>
                <a:spcPts val="0"/>
              </a:spcAft>
              <a:buClr>
                <a:srgbClr val="C66951"/>
              </a:buClr>
              <a:buFont typeface="Wingdings 2" pitchFamily="18" charset="2"/>
              <a:buChar char=""/>
              <a:defRPr/>
            </a:pPr>
            <a:r>
              <a:rPr lang="en-US" sz="2400" spc="150" dirty="0" err="1">
                <a:solidFill>
                  <a:srgbClr val="534949"/>
                </a:solidFill>
                <a:latin typeface="Arial" pitchFamily="34" charset="0"/>
                <a:cs typeface="Arial" pitchFamily="34" charset="0"/>
              </a:rPr>
              <a:t>Pada</a:t>
            </a:r>
            <a:r>
              <a:rPr lang="en-US" sz="2400" spc="150" dirty="0">
                <a:solidFill>
                  <a:srgbClr val="534949"/>
                </a:solidFill>
                <a:latin typeface="Arial" pitchFamily="34" charset="0"/>
                <a:cs typeface="Arial" pitchFamily="34" charset="0"/>
              </a:rPr>
              <a:t> era </a:t>
            </a:r>
            <a:r>
              <a:rPr lang="en-US" sz="2400" spc="150" dirty="0" err="1">
                <a:solidFill>
                  <a:srgbClr val="534949"/>
                </a:solidFill>
                <a:latin typeface="Arial" pitchFamily="34" charset="0"/>
                <a:cs typeface="Arial" pitchFamily="34" charset="0"/>
              </a:rPr>
              <a:t>perang</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dunia</a:t>
            </a:r>
            <a:r>
              <a:rPr lang="en-US" sz="2400" spc="150" dirty="0">
                <a:solidFill>
                  <a:srgbClr val="534949"/>
                </a:solidFill>
                <a:latin typeface="Arial" pitchFamily="34" charset="0"/>
                <a:cs typeface="Arial" pitchFamily="34" charset="0"/>
              </a:rPr>
              <a:t> I, </a:t>
            </a:r>
            <a:r>
              <a:rPr lang="en-US" sz="2400" spc="150" dirty="0" err="1">
                <a:solidFill>
                  <a:srgbClr val="534949"/>
                </a:solidFill>
                <a:latin typeface="Arial" pitchFamily="34" charset="0"/>
                <a:cs typeface="Arial" pitchFamily="34" charset="0"/>
              </a:rPr>
              <a:t>Jerman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memproduksi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khamir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torula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secara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komersial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pertama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kalinya</a:t>
            </a:r>
            <a:endParaRPr lang="en-US" sz="2400" spc="150" dirty="0">
              <a:solidFill>
                <a:srgbClr val="534949"/>
              </a:solidFill>
              <a:latin typeface="Arial" pitchFamily="34" charset="0"/>
              <a:cs typeface="Arial" pitchFamily="34" charset="0"/>
            </a:endParaRPr>
          </a:p>
          <a:p>
            <a:pPr marL="457200" indent="-274638" eaLnBrk="1" fontAlgn="auto" hangingPunct="1">
              <a:lnSpc>
                <a:spcPct val="80000"/>
              </a:lnSpc>
              <a:spcAft>
                <a:spcPts val="0"/>
              </a:spcAft>
              <a:buClr>
                <a:srgbClr val="C66951"/>
              </a:buClr>
              <a:buFont typeface="Wingdings 2" pitchFamily="18" charset="2"/>
              <a:buChar char=""/>
              <a:defRPr/>
            </a:pPr>
            <a:endParaRPr lang="en-US" sz="2400" spc="150" dirty="0">
              <a:solidFill>
                <a:srgbClr val="534949"/>
              </a:solidFill>
              <a:latin typeface="Arial" pitchFamily="34" charset="0"/>
              <a:cs typeface="Arial" pitchFamily="34" charset="0"/>
            </a:endParaRPr>
          </a:p>
          <a:p>
            <a:pPr marL="457200" indent="-274638" eaLnBrk="1" fontAlgn="auto" hangingPunct="1">
              <a:lnSpc>
                <a:spcPct val="80000"/>
              </a:lnSpc>
              <a:spcAft>
                <a:spcPts val="0"/>
              </a:spcAft>
              <a:buClr>
                <a:srgbClr val="C66951"/>
              </a:buClr>
              <a:buFont typeface="Wingdings 2" pitchFamily="18" charset="2"/>
              <a:buChar char=""/>
              <a:defRPr/>
            </a:pPr>
            <a:r>
              <a:rPr lang="en-US" sz="2400" spc="150" dirty="0" err="1">
                <a:solidFill>
                  <a:srgbClr val="534949"/>
                </a:solidFill>
                <a:latin typeface="Arial" pitchFamily="34" charset="0"/>
                <a:cs typeface="Arial" pitchFamily="34" charset="0"/>
              </a:rPr>
              <a:t>Pada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tahun</a:t>
            </a:r>
            <a:r>
              <a:rPr lang="en-US" sz="2400" spc="150" dirty="0">
                <a:solidFill>
                  <a:srgbClr val="534949"/>
                </a:solidFill>
                <a:latin typeface="Arial" pitchFamily="34" charset="0"/>
                <a:cs typeface="Arial" pitchFamily="34" charset="0"/>
              </a:rPr>
              <a:t> 1970, </a:t>
            </a:r>
            <a:r>
              <a:rPr lang="en-US" sz="2400" spc="150" dirty="0" err="1">
                <a:solidFill>
                  <a:srgbClr val="534949"/>
                </a:solidFill>
                <a:latin typeface="Arial" pitchFamily="34" charset="0"/>
                <a:cs typeface="Arial" pitchFamily="34" charset="0"/>
              </a:rPr>
              <a:t>mulai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terjadi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krisis</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pangan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nutrisi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dunia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diakibatkan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semakin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sedikitnya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lahan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pertanian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peternakan</a:t>
            </a:r>
            <a:endParaRPr lang="en-US"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FLOW PROSES PEMBUATAN PST</a:t>
            </a:r>
          </a:p>
        </p:txBody>
      </p:sp>
      <p:sp>
        <p:nvSpPr>
          <p:cNvPr id="4100" name="Content Placeholder 5"/>
          <p:cNvSpPr>
            <a:spLocks noGrp="1"/>
          </p:cNvSpPr>
          <p:nvPr>
            <p:ph idx="1"/>
          </p:nvPr>
        </p:nvSpPr>
        <p:spPr>
          <a:xfrm>
            <a:off x="457200" y="1524000"/>
            <a:ext cx="8229600" cy="4602163"/>
          </a:xfrm>
        </p:spPr>
        <p:txBody>
          <a:bodyPr>
            <a:normAutofit/>
          </a:bodyPr>
          <a:lstStyle/>
          <a:p>
            <a:pPr marL="274320" indent="-228600" eaLnBrk="1" fontAlgn="auto" hangingPunct="1">
              <a:lnSpc>
                <a:spcPct val="80000"/>
              </a:lnSpc>
              <a:spcAft>
                <a:spcPts val="0"/>
              </a:spcAft>
              <a:buClr>
                <a:srgbClr val="C66951"/>
              </a:buClr>
              <a:buFont typeface="Arial" charset="0"/>
              <a:buNone/>
              <a:defRPr/>
            </a:pPr>
            <a:endParaRPr lang="en-US" sz="2400" spc="150" dirty="0">
              <a:solidFill>
                <a:srgbClr val="534949"/>
              </a:solidFill>
              <a:latin typeface="Arial" pitchFamily="34" charset="0"/>
              <a:cs typeface="Arial" pitchFamily="34" charset="0"/>
            </a:endParaRPr>
          </a:p>
        </p:txBody>
      </p:sp>
      <p:pic>
        <p:nvPicPr>
          <p:cNvPr id="23557" name="Picture 4" descr="C:\Documents and Settings\ADVAN\Desktop\FERMENTASI\Biologi - Protein Sel Tunggal_files\3-7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688" y="12192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FLOW PROSES PEMBUATAN PST</a:t>
            </a:r>
          </a:p>
        </p:txBody>
      </p:sp>
      <p:sp>
        <p:nvSpPr>
          <p:cNvPr id="4100" name="Content Placeholder 5"/>
          <p:cNvSpPr>
            <a:spLocks noGrp="1"/>
          </p:cNvSpPr>
          <p:nvPr>
            <p:ph idx="1"/>
          </p:nvPr>
        </p:nvSpPr>
        <p:spPr>
          <a:xfrm>
            <a:off x="457200" y="1524000"/>
            <a:ext cx="8229600" cy="4602163"/>
          </a:xfrm>
        </p:spPr>
        <p:txBody>
          <a:bodyPr>
            <a:normAutofit/>
          </a:bodyPr>
          <a:lstStyle/>
          <a:p>
            <a:pPr marL="274320" indent="-228600" eaLnBrk="1" fontAlgn="auto" hangingPunct="1">
              <a:lnSpc>
                <a:spcPct val="80000"/>
              </a:lnSpc>
              <a:spcAft>
                <a:spcPts val="0"/>
              </a:spcAft>
              <a:buClr>
                <a:srgbClr val="C66951"/>
              </a:buClr>
              <a:buFont typeface="Arial" charset="0"/>
              <a:buNone/>
              <a:defRPr/>
            </a:pP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Deskripsi</a:t>
            </a:r>
            <a:r>
              <a:rPr lang="en-US" sz="2400" spc="150" dirty="0">
                <a:solidFill>
                  <a:srgbClr val="534949"/>
                </a:solidFill>
                <a:latin typeface="Arial" pitchFamily="34" charset="0"/>
                <a:cs typeface="Arial" pitchFamily="34" charset="0"/>
              </a:rPr>
              <a:t> proses </a:t>
            </a:r>
            <a:r>
              <a:rPr lang="en-US" sz="2400" spc="150" dirty="0" err="1">
                <a:solidFill>
                  <a:srgbClr val="534949"/>
                </a:solidFill>
                <a:latin typeface="Arial" pitchFamily="34" charset="0"/>
                <a:cs typeface="Arial" pitchFamily="34" charset="0"/>
              </a:rPr>
              <a:t>pembuatan</a:t>
            </a:r>
            <a:r>
              <a:rPr lang="en-US" sz="2400" spc="150" dirty="0">
                <a:solidFill>
                  <a:srgbClr val="534949"/>
                </a:solidFill>
                <a:latin typeface="Arial" pitchFamily="34" charset="0"/>
                <a:cs typeface="Arial" pitchFamily="34" charset="0"/>
              </a:rPr>
              <a:t>  PST </a:t>
            </a:r>
            <a:r>
              <a:rPr lang="en-US" sz="2400" spc="150" dirty="0" err="1">
                <a:solidFill>
                  <a:srgbClr val="534949"/>
                </a:solidFill>
                <a:latin typeface="Arial" pitchFamily="34" charset="0"/>
                <a:cs typeface="Arial" pitchFamily="34" charset="0"/>
              </a:rPr>
              <a:t>secara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komersial</a:t>
            </a:r>
            <a:r>
              <a:rPr lang="en-US" sz="2400" spc="150" dirty="0">
                <a:solidFill>
                  <a:srgbClr val="534949"/>
                </a:solidFill>
                <a:latin typeface="Arial" pitchFamily="34" charset="0"/>
                <a:cs typeface="Arial" pitchFamily="34" charset="0"/>
              </a:rPr>
              <a:t> :</a:t>
            </a:r>
          </a:p>
          <a:p>
            <a:pPr marL="274320" indent="-228600" eaLnBrk="1" fontAlgn="auto" hangingPunct="1">
              <a:lnSpc>
                <a:spcPct val="80000"/>
              </a:lnSpc>
              <a:spcAft>
                <a:spcPts val="0"/>
              </a:spcAft>
              <a:buClr>
                <a:srgbClr val="C66951"/>
              </a:buClr>
              <a:buFont typeface="Arial" charset="0"/>
              <a:buNone/>
              <a:defRPr/>
            </a:pPr>
            <a:endParaRPr lang="en-US" sz="2400" spc="150" dirty="0">
              <a:solidFill>
                <a:srgbClr val="534949"/>
              </a:solidFill>
              <a:latin typeface="Arial" pitchFamily="34" charset="0"/>
              <a:cs typeface="Arial" pitchFamily="34" charset="0"/>
            </a:endParaRPr>
          </a:p>
          <a:p>
            <a:pPr marL="639762" indent="-457200" eaLnBrk="1" fontAlgn="auto" hangingPunct="1">
              <a:lnSpc>
                <a:spcPct val="80000"/>
              </a:lnSpc>
              <a:spcAft>
                <a:spcPts val="0"/>
              </a:spcAft>
              <a:buClr>
                <a:srgbClr val="C66951"/>
              </a:buClr>
              <a:buFont typeface="+mj-lt"/>
              <a:buAutoNum type="arabicPeriod"/>
              <a:defRPr/>
            </a:pPr>
            <a:r>
              <a:rPr lang="en-US" sz="2400" spc="150" dirty="0">
                <a:solidFill>
                  <a:srgbClr val="534949"/>
                </a:solidFill>
                <a:latin typeface="Arial" pitchFamily="34" charset="0"/>
                <a:cs typeface="Arial" pitchFamily="34" charset="0"/>
              </a:rPr>
              <a:t>Proses </a:t>
            </a:r>
            <a:r>
              <a:rPr lang="en-US" sz="2400" spc="150" dirty="0" err="1">
                <a:solidFill>
                  <a:srgbClr val="534949"/>
                </a:solidFill>
                <a:latin typeface="Arial" pitchFamily="34" charset="0"/>
                <a:cs typeface="Arial" pitchFamily="34" charset="0"/>
              </a:rPr>
              <a:t>dilakukan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secara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kontinu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dalam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kolom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Bioreaktor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dikarenakan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produk</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diinginkan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harus</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dalam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jumlah</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besar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serta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komposisi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feednya</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berbentuk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cair</a:t>
            </a:r>
            <a:endParaRPr lang="en-US" sz="2400" spc="150" dirty="0">
              <a:solidFill>
                <a:srgbClr val="534949"/>
              </a:solidFill>
              <a:latin typeface="Arial" pitchFamily="34" charset="0"/>
              <a:cs typeface="Arial" pitchFamily="34" charset="0"/>
            </a:endParaRPr>
          </a:p>
          <a:p>
            <a:pPr marL="639762" indent="-457200"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Mula-mula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dilakukan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sterilisasi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nutrisi</a:t>
            </a:r>
            <a:r>
              <a:rPr lang="en-US" sz="2400" spc="150" dirty="0">
                <a:solidFill>
                  <a:srgbClr val="534949"/>
                </a:solidFill>
                <a:latin typeface="Arial" pitchFamily="34" charset="0"/>
                <a:cs typeface="Arial" pitchFamily="34" charset="0"/>
              </a:rPr>
              <a:t> (C, N, mineral)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okulasi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pertumbuhan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bakteri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pada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kolom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bioreaktor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Kolom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harus</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disuplai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dengan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oksigen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steril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air </a:t>
            </a:r>
            <a:r>
              <a:rPr lang="en-US" sz="2400" spc="150" dirty="0" err="1">
                <a:solidFill>
                  <a:srgbClr val="534949"/>
                </a:solidFill>
                <a:latin typeface="Arial" pitchFamily="34" charset="0"/>
                <a:cs typeface="Arial" pitchFamily="34" charset="0"/>
              </a:rPr>
              <a:t>sejuk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menjaga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kehidupan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mikroba</a:t>
            </a:r>
            <a:endParaRPr lang="en-US" sz="2400" spc="150" dirty="0">
              <a:solidFill>
                <a:srgbClr val="534949"/>
              </a:solidFill>
              <a:latin typeface="Arial" pitchFamily="34" charset="0"/>
              <a:cs typeface="Arial" pitchFamily="34" charset="0"/>
            </a:endParaRPr>
          </a:p>
          <a:p>
            <a:pPr marL="639762" indent="-457200" eaLnBrk="1" fontAlgn="auto" hangingPunct="1">
              <a:lnSpc>
                <a:spcPct val="80000"/>
              </a:lnSpc>
              <a:spcAft>
                <a:spcPts val="0"/>
              </a:spcAft>
              <a:buClr>
                <a:srgbClr val="C66951"/>
              </a:buClr>
              <a:buFont typeface="+mj-lt"/>
              <a:buAutoNum type="arabicPeriod"/>
              <a:defRPr/>
            </a:pP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menjaga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konsentrasi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bakteri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nutrisi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ditambahkan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secara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kontinu</a:t>
            </a:r>
            <a:endParaRPr lang="en-US" sz="2400" spc="150" dirty="0">
              <a:solidFill>
                <a:srgbClr val="534949"/>
              </a:solidFill>
              <a:latin typeface="Arial" pitchFamily="34" charset="0"/>
              <a:cs typeface="Arial" pitchFamily="34" charset="0"/>
            </a:endParaRPr>
          </a:p>
          <a:p>
            <a:pPr marL="274320" indent="-228600" eaLnBrk="1" fontAlgn="auto" hangingPunct="1">
              <a:lnSpc>
                <a:spcPct val="80000"/>
              </a:lnSpc>
              <a:spcAft>
                <a:spcPts val="0"/>
              </a:spcAft>
              <a:buClr>
                <a:srgbClr val="C66951"/>
              </a:buClr>
              <a:buFont typeface="Arial" charset="0"/>
              <a:buNone/>
              <a:defRPr/>
            </a:pPr>
            <a:endParaRPr lang="en-US"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FLOW PROSES PEMBUATAN PST</a:t>
            </a: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mj-lt"/>
              <a:buAutoNum type="arabicPeriod" startAt="5"/>
              <a:defRPr/>
            </a:pPr>
            <a:endParaRPr lang="id-ID" sz="2400" spc="150" dirty="0">
              <a:solidFill>
                <a:srgbClr val="534949"/>
              </a:solidFill>
              <a:latin typeface="Arial" pitchFamily="34" charset="0"/>
              <a:cs typeface="Arial" pitchFamily="34" charset="0"/>
            </a:endParaRPr>
          </a:p>
          <a:p>
            <a:pPr marL="546100" indent="-457200" eaLnBrk="1" fontAlgn="auto" hangingPunct="1">
              <a:lnSpc>
                <a:spcPct val="80000"/>
              </a:lnSpc>
              <a:spcAft>
                <a:spcPts val="0"/>
              </a:spcAft>
              <a:buClr>
                <a:srgbClr val="C66951"/>
              </a:buClr>
              <a:buFont typeface="+mj-lt"/>
              <a:buAutoNum type="arabicPeriod" startAt="4"/>
              <a:defRPr/>
            </a:pPr>
            <a:r>
              <a:rPr lang="en-US" sz="2400" spc="150" dirty="0" err="1">
                <a:solidFill>
                  <a:srgbClr val="534949"/>
                </a:solidFill>
                <a:latin typeface="Arial" pitchFamily="34" charset="0"/>
                <a:cs typeface="Arial" pitchFamily="34" charset="0"/>
              </a:rPr>
              <a:t>Larutan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bakteri</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terbentuk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dipisahkan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cairan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diedarkan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kembali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melalui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kolom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bioreaktor</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sedangkan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bakteri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akan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disentrifugasi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dikeringkan</a:t>
            </a:r>
            <a:endParaRPr lang="en-US"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mj-lt"/>
              <a:buAutoNum type="arabicPeriod" startAt="5"/>
              <a:defRPr/>
            </a:pP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mengoptimalkan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pemisahan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bakteri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ditambahkan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bahan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kimia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penggumpalan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lalu</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disentrifugasi</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kembali</a:t>
            </a:r>
            <a:endParaRPr lang="en-US"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mj-lt"/>
              <a:buAutoNum type="arabicPeriod" startAt="5"/>
              <a:defRPr/>
            </a:pPr>
            <a:r>
              <a:rPr lang="en-US" sz="2400" spc="150" dirty="0" err="1">
                <a:solidFill>
                  <a:srgbClr val="534949"/>
                </a:solidFill>
                <a:latin typeface="Arial" pitchFamily="34" charset="0"/>
                <a:cs typeface="Arial" pitchFamily="34" charset="0"/>
              </a:rPr>
              <a:t>Sel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akhir</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diperoleh</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dikeringkan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disimpan</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untuk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waktu</a:t>
            </a:r>
            <a:r>
              <a:rPr lang="en-US" sz="2400" spc="150" dirty="0">
                <a:solidFill>
                  <a:srgbClr val="534949"/>
                </a:solidFill>
                <a:latin typeface="Arial" pitchFamily="34" charset="0"/>
                <a:cs typeface="Arial" pitchFamily="34" charset="0"/>
              </a:rPr>
              <a:t> yang lama </a:t>
            </a:r>
            <a:r>
              <a:rPr lang="en-US" sz="2400" spc="150" dirty="0" err="1">
                <a:solidFill>
                  <a:srgbClr val="534949"/>
                </a:solidFill>
                <a:latin typeface="Arial" pitchFamily="34" charset="0"/>
                <a:cs typeface="Arial" pitchFamily="34" charset="0"/>
              </a:rPr>
              <a:t>dalam</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bentuk</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biomassa</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kering</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Sel-sel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inilah</a:t>
            </a:r>
            <a:r>
              <a:rPr lang="en-US" sz="2400" spc="150" dirty="0">
                <a:solidFill>
                  <a:srgbClr val="534949"/>
                </a:solidFill>
                <a:latin typeface="Arial" pitchFamily="34" charset="0"/>
                <a:cs typeface="Arial" pitchFamily="34" charset="0"/>
              </a:rPr>
              <a:t> yang </a:t>
            </a:r>
            <a:r>
              <a:rPr lang="en-US" sz="2400" spc="150" dirty="0" err="1">
                <a:solidFill>
                  <a:srgbClr val="534949"/>
                </a:solidFill>
                <a:latin typeface="Arial" pitchFamily="34" charset="0"/>
                <a:cs typeface="Arial" pitchFamily="34" charset="0"/>
              </a:rPr>
              <a:t>dikenal</a:t>
            </a:r>
            <a:r>
              <a:rPr lang="en-US" sz="2400" spc="150" dirty="0">
                <a:solidFill>
                  <a:srgbClr val="534949"/>
                </a:solidFill>
                <a:latin typeface="Arial" pitchFamily="34" charset="0"/>
                <a:cs typeface="Arial" pitchFamily="34" charset="0"/>
              </a:rPr>
              <a:t> </a:t>
            </a:r>
            <a:r>
              <a:rPr lang="en-US" sz="2400" spc="150" dirty="0" err="1">
                <a:solidFill>
                  <a:srgbClr val="534949"/>
                </a:solidFill>
                <a:latin typeface="Arial" pitchFamily="34" charset="0"/>
                <a:cs typeface="Arial" pitchFamily="34" charset="0"/>
              </a:rPr>
              <a:t>sebagai</a:t>
            </a:r>
            <a:r>
              <a:rPr lang="en-US" sz="2400" spc="150" dirty="0">
                <a:solidFill>
                  <a:srgbClr val="534949"/>
                </a:solidFill>
                <a:latin typeface="Arial" pitchFamily="34" charset="0"/>
                <a:cs typeface="Arial" pitchFamily="34" charset="0"/>
              </a:rPr>
              <a:t> Protein </a:t>
            </a:r>
            <a:r>
              <a:rPr lang="en-US" sz="2400" spc="150" dirty="0" err="1">
                <a:solidFill>
                  <a:srgbClr val="534949"/>
                </a:solidFill>
                <a:latin typeface="Arial" pitchFamily="34" charset="0"/>
                <a:cs typeface="Arial" pitchFamily="34" charset="0"/>
              </a:rPr>
              <a:t>Sel</a:t>
            </a:r>
            <a:r>
              <a:rPr lang="en-US" sz="2400" spc="150" dirty="0">
                <a:solidFill>
                  <a:srgbClr val="534949"/>
                </a:solidFill>
                <a:latin typeface="Arial" pitchFamily="34" charset="0"/>
                <a:cs typeface="Arial" pitchFamily="34" charset="0"/>
              </a:rPr>
              <a:t> Tunggal (PST)</a:t>
            </a:r>
          </a:p>
          <a:p>
            <a:pPr marL="114300" indent="0" eaLnBrk="1" fontAlgn="auto" hangingPunct="1">
              <a:lnSpc>
                <a:spcPct val="80000"/>
              </a:lnSpc>
              <a:spcAft>
                <a:spcPts val="0"/>
              </a:spcAft>
              <a:buClr>
                <a:srgbClr val="C66951"/>
              </a:buClr>
              <a:buFont typeface="Arial" charset="0"/>
              <a:buNone/>
              <a:defRPr/>
            </a:pPr>
            <a:endParaRPr lang="en-US" sz="24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5"/>
          <p:cNvSpPr>
            <a:spLocks noGrp="1"/>
          </p:cNvSpPr>
          <p:nvPr>
            <p:ph type="title"/>
          </p:nvPr>
        </p:nvSpPr>
        <p:spPr>
          <a:xfrm>
            <a:off x="533400" y="685800"/>
            <a:ext cx="8229600" cy="685800"/>
          </a:xfrm>
        </p:spPr>
        <p:txBody>
          <a:bodyPr/>
          <a:lstStyle/>
          <a:p>
            <a:pPr>
              <a:spcBef>
                <a:spcPct val="50000"/>
              </a:spcBef>
            </a:pPr>
            <a:r>
              <a:rPr lang="en-US" sz="3200" smtClean="0">
                <a:latin typeface="Arial" panose="020B0604020202020204" pitchFamily="34" charset="0"/>
                <a:cs typeface="Arial" panose="020B0604020202020204" pitchFamily="34" charset="0"/>
              </a:rPr>
              <a:t>FLOW PROSES PEMBUATAN PST</a:t>
            </a:r>
          </a:p>
        </p:txBody>
      </p:sp>
      <p:sp>
        <p:nvSpPr>
          <p:cNvPr id="4100" name="Content Placeholder 5"/>
          <p:cNvSpPr>
            <a:spLocks noGrp="1"/>
          </p:cNvSpPr>
          <p:nvPr>
            <p:ph idx="1"/>
          </p:nvPr>
        </p:nvSpPr>
        <p:spPr>
          <a:xfrm>
            <a:off x="457200" y="1524000"/>
            <a:ext cx="8229600" cy="4602163"/>
          </a:xfrm>
        </p:spPr>
        <p:txBody>
          <a:bodyPr>
            <a:normAutofit/>
          </a:bodyPr>
          <a:lstStyle/>
          <a:p>
            <a:pPr marL="114300" indent="0" eaLnBrk="1" hangingPunct="1">
              <a:lnSpc>
                <a:spcPct val="80000"/>
              </a:lnSpc>
              <a:buFont typeface="Arial" charset="0"/>
              <a:buNone/>
              <a:defRPr/>
            </a:pPr>
            <a:endParaRPr lang="id-ID" sz="2400" dirty="0" smtClean="0">
              <a:latin typeface="Arial" pitchFamily="34" charset="0"/>
              <a:cs typeface="Arial" pitchFamily="34" charset="0"/>
            </a:endParaRPr>
          </a:p>
          <a:p>
            <a:pPr marL="114300" indent="0" eaLnBrk="1" hangingPunct="1">
              <a:lnSpc>
                <a:spcPct val="80000"/>
              </a:lnSpc>
              <a:buFont typeface="Arial" charset="0"/>
              <a:buNone/>
              <a:defRPr/>
            </a:pPr>
            <a:endParaRPr lang="en-US" sz="2400" dirty="0" smtClean="0">
              <a:latin typeface="Arial" pitchFamily="34" charset="0"/>
              <a:cs typeface="Arial" pitchFamily="34" charset="0"/>
            </a:endParaRPr>
          </a:p>
          <a:p>
            <a:pPr marL="457200" indent="0">
              <a:lnSpc>
                <a:spcPct val="80000"/>
              </a:lnSpc>
              <a:buFont typeface="Arial" charset="0"/>
              <a:buNone/>
              <a:defRPr/>
            </a:pPr>
            <a:r>
              <a:rPr lang="en-US" sz="2400" dirty="0" err="1" smtClean="0">
                <a:latin typeface="Arial" pitchFamily="34" charset="0"/>
                <a:cs typeface="Arial" pitchFamily="34" charset="0"/>
              </a:rPr>
              <a:t>Untuk</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menjaga</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efisiensi</a:t>
            </a:r>
            <a:r>
              <a:rPr lang="en-US" sz="2400" dirty="0" smtClean="0">
                <a:latin typeface="Arial" pitchFamily="34" charset="0"/>
                <a:cs typeface="Arial" pitchFamily="34" charset="0"/>
              </a:rPr>
              <a:t> proses </a:t>
            </a:r>
            <a:r>
              <a:rPr lang="en-US" sz="2400" dirty="0" err="1" smtClean="0">
                <a:latin typeface="Arial" pitchFamily="34" charset="0"/>
                <a:cs typeface="Arial" pitchFamily="34" charset="0"/>
              </a:rPr>
              <a:t>fermentasi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kolom</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bioreaktor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dilengkapi</a:t>
            </a:r>
            <a:r>
              <a:rPr lang="en-US" sz="2400" dirty="0" smtClean="0">
                <a:latin typeface="Arial" pitchFamily="34" charset="0"/>
                <a:cs typeface="Arial" pitchFamily="34" charset="0"/>
              </a:rPr>
              <a:t> :</a:t>
            </a:r>
          </a:p>
          <a:p>
            <a:pPr marL="571500" indent="-457200">
              <a:lnSpc>
                <a:spcPct val="80000"/>
              </a:lnSpc>
              <a:buFont typeface="Arial" charset="0"/>
              <a:buChar char="•"/>
              <a:defRPr/>
            </a:pPr>
            <a:r>
              <a:rPr lang="en-US" sz="2400" dirty="0" err="1" smtClean="0">
                <a:latin typeface="Arial" pitchFamily="34" charset="0"/>
                <a:cs typeface="Arial" pitchFamily="34" charset="0"/>
              </a:rPr>
              <a:t>Alat</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pengukur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dan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pengontrol</a:t>
            </a:r>
            <a:r>
              <a:rPr lang="en-US" sz="2400" dirty="0" smtClean="0">
                <a:latin typeface="Arial" pitchFamily="34" charset="0"/>
                <a:cs typeface="Arial" pitchFamily="34" charset="0"/>
              </a:rPr>
              <a:t> pH</a:t>
            </a:r>
          </a:p>
          <a:p>
            <a:pPr marL="571500" indent="-457200">
              <a:lnSpc>
                <a:spcPct val="80000"/>
              </a:lnSpc>
              <a:buFont typeface="Arial" charset="0"/>
              <a:buChar char="•"/>
              <a:defRPr/>
            </a:pPr>
            <a:r>
              <a:rPr lang="en-US" sz="2400" dirty="0" err="1" smtClean="0">
                <a:latin typeface="Arial" pitchFamily="34" charset="0"/>
                <a:cs typeface="Arial" pitchFamily="34" charset="0"/>
              </a:rPr>
              <a:t>Pengatur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suhu</a:t>
            </a:r>
            <a:endParaRPr lang="en-US" sz="2400" dirty="0" smtClean="0">
              <a:latin typeface="Arial" pitchFamily="34" charset="0"/>
              <a:cs typeface="Arial" pitchFamily="34" charset="0"/>
            </a:endParaRPr>
          </a:p>
          <a:p>
            <a:pPr marL="571500" indent="-457200">
              <a:lnSpc>
                <a:spcPct val="80000"/>
              </a:lnSpc>
              <a:buFont typeface="Arial" charset="0"/>
              <a:buChar char="•"/>
              <a:defRPr/>
            </a:pPr>
            <a:r>
              <a:rPr lang="en-US" sz="2400" dirty="0" err="1" smtClean="0">
                <a:latin typeface="Arial" pitchFamily="34" charset="0"/>
                <a:cs typeface="Arial" pitchFamily="34" charset="0"/>
              </a:rPr>
              <a:t>Pengatur</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udara</a:t>
            </a:r>
            <a:r>
              <a:rPr lang="en-US" sz="2400" dirty="0" smtClean="0">
                <a:latin typeface="Arial" pitchFamily="34" charset="0"/>
                <a:cs typeface="Arial" pitchFamily="34" charset="0"/>
              </a:rPr>
              <a:t> = </a:t>
            </a:r>
            <a:r>
              <a:rPr lang="en-US" sz="2400" dirty="0" err="1" smtClean="0">
                <a:latin typeface="Arial" pitchFamily="34" charset="0"/>
                <a:cs typeface="Arial" pitchFamily="34" charset="0"/>
              </a:rPr>
              <a:t>oksigen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sebagai</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penentu</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kecepatan</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tumbuh</a:t>
            </a:r>
            <a:r>
              <a:rPr lang="en-US" sz="2400" dirty="0" smtClean="0">
                <a:latin typeface="Arial" pitchFamily="34" charset="0"/>
                <a:cs typeface="Arial" pitchFamily="34" charset="0"/>
              </a:rPr>
              <a:t> </a:t>
            </a:r>
            <a:r>
              <a:rPr lang="en-US" sz="2400" dirty="0" err="1" smtClean="0">
                <a:latin typeface="Arial" pitchFamily="34" charset="0"/>
                <a:cs typeface="Arial" pitchFamily="34" charset="0"/>
              </a:rPr>
              <a:t>mikroba</a:t>
            </a:r>
            <a:endParaRPr lang="en-US" sz="2400" dirty="0" smtClean="0">
              <a:latin typeface="Arial" pitchFamily="34" charset="0"/>
              <a:cs typeface="Arial" pitchFamily="34" charset="0"/>
            </a:endParaRPr>
          </a:p>
          <a:p>
            <a:pPr marL="571500" indent="-457200">
              <a:lnSpc>
                <a:spcPct val="80000"/>
              </a:lnSpc>
              <a:buFont typeface="Arial" charset="0"/>
              <a:buChar char="•"/>
              <a:defRPr/>
            </a:pPr>
            <a:r>
              <a:rPr lang="en-US" sz="2400" dirty="0" err="1" smtClean="0">
                <a:latin typeface="Arial" pitchFamily="34" charset="0"/>
                <a:cs typeface="Arial" pitchFamily="34" charset="0"/>
              </a:rPr>
              <a:t>Pengaduk</a:t>
            </a:r>
            <a:endParaRPr lang="en-US" sz="24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panose="020B0604020202020204" pitchFamily="34" charset="0"/>
              <a:cs typeface="Arial" panose="020B0604020202020204" pitchFamily="34" charset="0"/>
            </a:endParaRPr>
          </a:p>
        </p:txBody>
      </p:sp>
      <p:sp>
        <p:nvSpPr>
          <p:cNvPr id="27652" name="Content Placeholder 5"/>
          <p:cNvSpPr>
            <a:spLocks noGrp="1"/>
          </p:cNvSpPr>
          <p:nvPr>
            <p:ph idx="1"/>
          </p:nvPr>
        </p:nvSpPr>
        <p:spPr>
          <a:xfrm>
            <a:off x="457200" y="1524000"/>
            <a:ext cx="8229600" cy="4602163"/>
          </a:xfrm>
        </p:spPr>
        <p:txBody>
          <a:bodyPr/>
          <a:lstStyle/>
          <a:p>
            <a:pPr marL="114300" indent="0" eaLnBrk="1" hangingPunct="1">
              <a:lnSpc>
                <a:spcPct val="80000"/>
              </a:lnSpc>
              <a:buFont typeface="Arial" panose="020B0604020202020204" pitchFamily="34" charset="0"/>
              <a:buNone/>
            </a:pPr>
            <a:endParaRPr lang="id-ID" sz="2400" smtClean="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458788" y="4351338"/>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000">
                <a:ea typeface="MS PGothic" panose="020B0600070205080204" pitchFamily="34" charset="-128"/>
                <a:cs typeface="Arial" panose="020B0604020202020204" pitchFamily="34" charset="0"/>
              </a:rPr>
              <a:t>Enzim</a:t>
            </a:r>
          </a:p>
        </p:txBody>
      </p:sp>
      <p:grpSp>
        <p:nvGrpSpPr>
          <p:cNvPr id="6" name="Group 46"/>
          <p:cNvGrpSpPr>
            <a:grpSpLocks/>
          </p:cNvGrpSpPr>
          <p:nvPr/>
        </p:nvGrpSpPr>
        <p:grpSpPr bwMode="auto">
          <a:xfrm>
            <a:off x="2897188" y="765175"/>
            <a:ext cx="2754312" cy="4803775"/>
            <a:chOff x="2064" y="141"/>
            <a:chExt cx="1735" cy="3026"/>
          </a:xfrm>
        </p:grpSpPr>
        <p:pic>
          <p:nvPicPr>
            <p:cNvPr id="7" name="Picture 8" descr="bf6_3"/>
            <p:cNvPicPr>
              <a:picLocks noChangeAspect="1" noChangeArrowheads="1"/>
            </p:cNvPicPr>
            <p:nvPr/>
          </p:nvPicPr>
          <p:blipFill>
            <a:blip r:embed="rId4"/>
            <a:srcRect/>
            <a:stretch>
              <a:fillRect/>
            </a:stretch>
          </p:blipFill>
          <p:spPr bwMode="auto">
            <a:xfrm>
              <a:off x="2064" y="624"/>
              <a:ext cx="1735" cy="2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63" name="Rectangle 36"/>
            <p:cNvSpPr>
              <a:spLocks noChangeArrowheads="1"/>
            </p:cNvSpPr>
            <p:nvPr/>
          </p:nvSpPr>
          <p:spPr bwMode="auto">
            <a:xfrm>
              <a:off x="2177" y="141"/>
              <a:ext cx="1380"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3200">
                  <a:solidFill>
                    <a:srgbClr val="FF0000"/>
                  </a:solidFill>
                  <a:cs typeface="Arial" panose="020B0604020202020204" pitchFamily="34" charset="0"/>
                </a:rPr>
                <a:t>Bio-Proses</a:t>
              </a:r>
            </a:p>
          </p:txBody>
        </p:sp>
      </p:grpSp>
      <p:grpSp>
        <p:nvGrpSpPr>
          <p:cNvPr id="9" name="Group 49"/>
          <p:cNvGrpSpPr>
            <a:grpSpLocks/>
          </p:cNvGrpSpPr>
          <p:nvPr/>
        </p:nvGrpSpPr>
        <p:grpSpPr bwMode="auto">
          <a:xfrm>
            <a:off x="2382555" y="5753101"/>
            <a:ext cx="3733800" cy="400050"/>
            <a:chOff x="1728" y="3408"/>
            <a:chExt cx="2352" cy="252"/>
          </a:xfrm>
          <a:scene3d>
            <a:camera prst="orthographicFront">
              <a:rot lat="0" lon="0" rev="0"/>
            </a:camera>
            <a:lightRig rig="soft" dir="t">
              <a:rot lat="0" lon="0" rev="0"/>
            </a:lightRig>
          </a:scene3d>
        </p:grpSpPr>
        <p:sp>
          <p:nvSpPr>
            <p:cNvPr id="10" name="Text Box 37"/>
            <p:cNvSpPr txBox="1">
              <a:spLocks noChangeArrowheads="1"/>
            </p:cNvSpPr>
            <p:nvPr/>
          </p:nvSpPr>
          <p:spPr bwMode="auto">
            <a:xfrm>
              <a:off x="1728" y="3408"/>
              <a:ext cx="576" cy="252"/>
            </a:xfrm>
            <a:prstGeom prst="rect">
              <a:avLst/>
            </a:prstGeom>
            <a:solidFill>
              <a:srgbClr val="92D050"/>
            </a:solid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spAutoFit/>
            </a:bodyPr>
            <a:lstStyle/>
            <a:p>
              <a:pPr algn="ctr">
                <a:spcBef>
                  <a:spcPct val="50000"/>
                </a:spcBef>
                <a:defRPr/>
              </a:pPr>
              <a:r>
                <a:rPr lang="en-US" sz="2000" dirty="0">
                  <a:solidFill>
                    <a:schemeClr val="tx1">
                      <a:lumMod val="95000"/>
                      <a:lumOff val="5000"/>
                    </a:schemeClr>
                  </a:solidFill>
                  <a:cs typeface="Arial" pitchFamily="34" charset="0"/>
                </a:rPr>
                <a:t>Input</a:t>
              </a:r>
            </a:p>
          </p:txBody>
        </p:sp>
        <p:sp>
          <p:nvSpPr>
            <p:cNvPr id="11" name="Text Box 38"/>
            <p:cNvSpPr txBox="1">
              <a:spLocks noChangeArrowheads="1"/>
            </p:cNvSpPr>
            <p:nvPr/>
          </p:nvSpPr>
          <p:spPr bwMode="auto">
            <a:xfrm>
              <a:off x="3408" y="3408"/>
              <a:ext cx="672" cy="252"/>
            </a:xfrm>
            <a:prstGeom prst="rect">
              <a:avLst/>
            </a:prstGeom>
            <a:solidFill>
              <a:srgbClr val="FFC000"/>
            </a:solid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spAutoFit/>
            </a:bodyPr>
            <a:lstStyle/>
            <a:p>
              <a:pPr algn="ctr">
                <a:spcBef>
                  <a:spcPct val="50000"/>
                </a:spcBef>
                <a:defRPr/>
              </a:pPr>
              <a:r>
                <a:rPr lang="en-US" sz="2000">
                  <a:solidFill>
                    <a:schemeClr val="tx1">
                      <a:lumMod val="95000"/>
                      <a:lumOff val="5000"/>
                    </a:schemeClr>
                  </a:solidFill>
                  <a:cs typeface="Arial" pitchFamily="34" charset="0"/>
                </a:rPr>
                <a:t>Output</a:t>
              </a:r>
            </a:p>
          </p:txBody>
        </p:sp>
        <p:sp>
          <p:nvSpPr>
            <p:cNvPr id="12" name="Text Box 39"/>
            <p:cNvSpPr txBox="1">
              <a:spLocks noChangeArrowheads="1"/>
            </p:cNvSpPr>
            <p:nvPr/>
          </p:nvSpPr>
          <p:spPr bwMode="auto">
            <a:xfrm>
              <a:off x="2496" y="3408"/>
              <a:ext cx="720" cy="252"/>
            </a:xfrm>
            <a:prstGeom prst="rect">
              <a:avLst/>
            </a:prstGeom>
            <a:solidFill>
              <a:srgbClr val="FF9900"/>
            </a:solid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a:spAutoFit/>
            </a:bodyPr>
            <a:lstStyle/>
            <a:p>
              <a:pPr algn="ctr">
                <a:spcBef>
                  <a:spcPct val="50000"/>
                </a:spcBef>
                <a:defRPr/>
              </a:pPr>
              <a:r>
                <a:rPr lang="en-US" sz="2000" dirty="0">
                  <a:solidFill>
                    <a:schemeClr val="tx1">
                      <a:lumMod val="95000"/>
                      <a:lumOff val="5000"/>
                    </a:schemeClr>
                  </a:solidFill>
                  <a:cs typeface="Arial" pitchFamily="34" charset="0"/>
                </a:rPr>
                <a:t>Proses</a:t>
              </a:r>
            </a:p>
          </p:txBody>
        </p:sp>
        <p:sp>
          <p:nvSpPr>
            <p:cNvPr id="13" name="Line 40"/>
            <p:cNvSpPr>
              <a:spLocks noChangeShapeType="1"/>
            </p:cNvSpPr>
            <p:nvPr/>
          </p:nvSpPr>
          <p:spPr bwMode="auto">
            <a:xfrm>
              <a:off x="2304" y="3552"/>
              <a:ext cx="192" cy="0"/>
            </a:xfrm>
            <a:prstGeom prst="line">
              <a:avLst/>
            </a:prstGeom>
            <a:noFill/>
            <a:ln w="57150">
              <a:noFill/>
              <a:round/>
              <a:headEnd/>
              <a:tailEnd type="triangl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a:defRPr/>
              </a:pPr>
              <a:endParaRPr lang="en-US">
                <a:solidFill>
                  <a:schemeClr val="tx1">
                    <a:lumMod val="95000"/>
                    <a:lumOff val="5000"/>
                  </a:schemeClr>
                </a:solidFill>
                <a:cs typeface="Arial" pitchFamily="34" charset="0"/>
              </a:endParaRPr>
            </a:p>
          </p:txBody>
        </p:sp>
        <p:sp>
          <p:nvSpPr>
            <p:cNvPr id="14" name="Line 41"/>
            <p:cNvSpPr>
              <a:spLocks noChangeShapeType="1"/>
            </p:cNvSpPr>
            <p:nvPr/>
          </p:nvSpPr>
          <p:spPr bwMode="auto">
            <a:xfrm>
              <a:off x="3216" y="3552"/>
              <a:ext cx="192" cy="0"/>
            </a:xfrm>
            <a:prstGeom prst="line">
              <a:avLst/>
            </a:prstGeom>
            <a:noFill/>
            <a:ln w="57150">
              <a:noFill/>
              <a:round/>
              <a:headEnd/>
              <a:tailEnd type="triangle" w="med" len="med"/>
            </a:ln>
            <a:effectLst>
              <a:outerShdw blurRad="107950" dist="12700" dir="5400000" algn="ctr">
                <a:srgbClr val="000000"/>
              </a:outerShdw>
            </a:effectLst>
            <a:sp3d contourW="44450" prstMaterial="matte">
              <a:bevelT w="63500" h="63500" prst="artDeco"/>
              <a:contourClr>
                <a:srgbClr val="FFFFFF"/>
              </a:contourClr>
            </a:sp3d>
          </p:spPr>
          <p:txBody>
            <a:bodyPr/>
            <a:lstStyle/>
            <a:p>
              <a:pPr>
                <a:defRPr/>
              </a:pPr>
              <a:endParaRPr lang="en-US">
                <a:solidFill>
                  <a:schemeClr val="tx1">
                    <a:lumMod val="95000"/>
                    <a:lumOff val="5000"/>
                  </a:schemeClr>
                </a:solidFill>
                <a:cs typeface="Arial" pitchFamily="34" charset="0"/>
              </a:endParaRPr>
            </a:p>
          </p:txBody>
        </p:sp>
      </p:grpSp>
      <p:sp>
        <p:nvSpPr>
          <p:cNvPr id="15" name="Text Box 42"/>
          <p:cNvSpPr txBox="1">
            <a:spLocks noChangeArrowheads="1"/>
          </p:cNvSpPr>
          <p:nvPr/>
        </p:nvSpPr>
        <p:spPr bwMode="auto">
          <a:xfrm>
            <a:off x="-63500" y="1508125"/>
            <a:ext cx="3048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Wingdings" panose="05000000000000000000" pitchFamily="2" charset="2"/>
              <a:buNone/>
            </a:pPr>
            <a:r>
              <a:rPr lang="en-US">
                <a:ea typeface="MS PGothic" panose="020B0600070205080204" pitchFamily="34" charset="-128"/>
                <a:cs typeface="Arial" panose="020B0604020202020204" pitchFamily="34" charset="0"/>
              </a:rPr>
              <a:t>Sel</a:t>
            </a:r>
          </a:p>
          <a:p>
            <a:pPr algn="ctr" eaLnBrk="1" hangingPunct="1">
              <a:lnSpc>
                <a:spcPct val="50000"/>
              </a:lnSpc>
              <a:spcBef>
                <a:spcPct val="40000"/>
              </a:spcBef>
              <a:buFont typeface="Wingdings" panose="05000000000000000000" pitchFamily="2" charset="2"/>
              <a:buNone/>
            </a:pPr>
            <a:r>
              <a:rPr lang="en-US">
                <a:ea typeface="MS PGothic" panose="020B0600070205080204" pitchFamily="34" charset="-128"/>
                <a:cs typeface="Arial" panose="020B0604020202020204" pitchFamily="34" charset="0"/>
              </a:rPr>
              <a:t>(mikroba/hewan/tanaman)</a:t>
            </a:r>
          </a:p>
        </p:txBody>
      </p:sp>
      <p:sp>
        <p:nvSpPr>
          <p:cNvPr id="16" name="Text Box 43"/>
          <p:cNvSpPr txBox="1">
            <a:spLocks noChangeArrowheads="1"/>
          </p:cNvSpPr>
          <p:nvPr/>
        </p:nvSpPr>
        <p:spPr bwMode="auto">
          <a:xfrm>
            <a:off x="5868988" y="1455738"/>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ＭＳ Ｐゴシック" charset="0"/>
                <a:cs typeface="ＭＳ Ｐゴシック" charset="0"/>
              </a:defRPr>
            </a:lvl1pPr>
            <a:lvl2pPr marL="742950" indent="-285750" eaLnBrk="0" hangingPunct="0">
              <a:defRPr sz="2800">
                <a:solidFill>
                  <a:schemeClr val="tx1"/>
                </a:solidFill>
                <a:latin typeface="Times New Roman" charset="0"/>
                <a:ea typeface="ＭＳ Ｐゴシック" charset="0"/>
              </a:defRPr>
            </a:lvl2pPr>
            <a:lvl3pPr marL="1143000" indent="-228600" eaLnBrk="0" hangingPunct="0">
              <a:defRPr sz="2800">
                <a:solidFill>
                  <a:schemeClr val="tx1"/>
                </a:solidFill>
                <a:latin typeface="Times New Roman" charset="0"/>
                <a:ea typeface="ＭＳ Ｐゴシック" charset="0"/>
              </a:defRPr>
            </a:lvl3pPr>
            <a:lvl4pPr marL="1600200" indent="-228600" eaLnBrk="0" hangingPunct="0">
              <a:defRPr sz="2800">
                <a:solidFill>
                  <a:schemeClr val="tx1"/>
                </a:solidFill>
                <a:latin typeface="Times New Roman" charset="0"/>
                <a:ea typeface="ＭＳ Ｐゴシック" charset="0"/>
              </a:defRPr>
            </a:lvl4pPr>
            <a:lvl5pPr marL="2057400" indent="-228600" eaLnBrk="0" hangingPunct="0">
              <a:defRPr sz="2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800">
                <a:solidFill>
                  <a:schemeClr val="tx1"/>
                </a:solidFill>
                <a:latin typeface="Times New Roman" charset="0"/>
                <a:ea typeface="ＭＳ Ｐゴシック" charset="0"/>
              </a:defRPr>
            </a:lvl9pPr>
          </a:lstStyle>
          <a:p>
            <a:pPr eaLnBrk="1" hangingPunct="1">
              <a:defRPr/>
            </a:pPr>
            <a:r>
              <a:rPr lang="en-US" sz="1800" dirty="0">
                <a:solidFill>
                  <a:schemeClr val="tx1">
                    <a:lumMod val="95000"/>
                    <a:lumOff val="5000"/>
                  </a:schemeClr>
                </a:solidFill>
                <a:latin typeface="Arial" charset="0"/>
                <a:cs typeface="Arial" charset="0"/>
              </a:rPr>
              <a:t>- Microbial cells</a:t>
            </a:r>
          </a:p>
          <a:p>
            <a:pPr eaLnBrk="1" hangingPunct="1">
              <a:defRPr/>
            </a:pPr>
            <a:r>
              <a:rPr lang="en-US" sz="1800" dirty="0">
                <a:solidFill>
                  <a:schemeClr val="tx1">
                    <a:lumMod val="95000"/>
                    <a:lumOff val="5000"/>
                  </a:schemeClr>
                </a:solidFill>
                <a:latin typeface="Arial" charset="0"/>
                <a:cs typeface="Arial" charset="0"/>
              </a:rPr>
              <a:t>- Enzymes</a:t>
            </a:r>
          </a:p>
          <a:p>
            <a:pPr eaLnBrk="1" hangingPunct="1">
              <a:defRPr/>
            </a:pPr>
            <a:r>
              <a:rPr lang="en-US" sz="1800" dirty="0">
                <a:solidFill>
                  <a:schemeClr val="tx1">
                    <a:lumMod val="95000"/>
                    <a:lumOff val="5000"/>
                  </a:schemeClr>
                </a:solidFill>
                <a:latin typeface="Arial" charset="0"/>
                <a:cs typeface="Arial" charset="0"/>
              </a:rPr>
              <a:t>- Microbial metabolites</a:t>
            </a:r>
          </a:p>
        </p:txBody>
      </p:sp>
      <p:sp>
        <p:nvSpPr>
          <p:cNvPr id="17" name="Rectangle 44"/>
          <p:cNvSpPr>
            <a:spLocks noChangeArrowheads="1"/>
          </p:cNvSpPr>
          <p:nvPr/>
        </p:nvSpPr>
        <p:spPr bwMode="auto">
          <a:xfrm>
            <a:off x="6086475" y="4152900"/>
            <a:ext cx="3200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charset="0"/>
              <a:buNone/>
              <a:defRPr/>
            </a:pPr>
            <a:r>
              <a:rPr lang="en-US" dirty="0">
                <a:solidFill>
                  <a:schemeClr val="tx1">
                    <a:lumMod val="95000"/>
                    <a:lumOff val="5000"/>
                  </a:schemeClr>
                </a:solidFill>
                <a:latin typeface="Arial" charset="0"/>
                <a:cs typeface="Arial" charset="0"/>
              </a:rPr>
              <a:t>- Pharmaceutical products</a:t>
            </a:r>
          </a:p>
          <a:p>
            <a:pPr>
              <a:buFont typeface="Wingdings" charset="0"/>
              <a:buNone/>
              <a:defRPr/>
            </a:pPr>
            <a:r>
              <a:rPr lang="en-US" dirty="0">
                <a:solidFill>
                  <a:schemeClr val="tx1">
                    <a:lumMod val="95000"/>
                    <a:lumOff val="5000"/>
                  </a:schemeClr>
                </a:solidFill>
                <a:latin typeface="Arial" charset="0"/>
                <a:cs typeface="Arial" charset="0"/>
              </a:rPr>
              <a:t>- Products for agriculture</a:t>
            </a:r>
          </a:p>
          <a:p>
            <a:pPr>
              <a:buFont typeface="Wingdings" charset="0"/>
              <a:buNone/>
              <a:defRPr/>
            </a:pPr>
            <a:r>
              <a:rPr lang="en-US" dirty="0">
                <a:solidFill>
                  <a:schemeClr val="tx1">
                    <a:lumMod val="95000"/>
                    <a:lumOff val="5000"/>
                  </a:schemeClr>
                </a:solidFill>
                <a:latin typeface="Arial" charset="0"/>
                <a:cs typeface="Arial" charset="0"/>
              </a:rPr>
              <a:t>- Specialty chemicals </a:t>
            </a:r>
          </a:p>
          <a:p>
            <a:pPr>
              <a:buFont typeface="Wingdings" charset="0"/>
              <a:buNone/>
              <a:defRPr/>
            </a:pPr>
            <a:r>
              <a:rPr lang="en-US" dirty="0">
                <a:solidFill>
                  <a:schemeClr val="tx1">
                    <a:lumMod val="95000"/>
                    <a:lumOff val="5000"/>
                  </a:schemeClr>
                </a:solidFill>
                <a:latin typeface="Arial" charset="0"/>
                <a:cs typeface="Arial" charset="0"/>
              </a:rPr>
              <a:t>- Food additives</a:t>
            </a:r>
          </a:p>
          <a:p>
            <a:pPr>
              <a:buFont typeface="Wingdings" charset="0"/>
              <a:buNone/>
              <a:defRPr/>
            </a:pPr>
            <a:r>
              <a:rPr lang="en-US" dirty="0">
                <a:solidFill>
                  <a:schemeClr val="tx1">
                    <a:lumMod val="95000"/>
                    <a:lumOff val="5000"/>
                  </a:schemeClr>
                </a:solidFill>
                <a:latin typeface="Arial" charset="0"/>
                <a:cs typeface="Arial" charset="0"/>
              </a:rPr>
              <a:t>- Commodity chemicals</a:t>
            </a:r>
          </a:p>
          <a:p>
            <a:pPr>
              <a:buFont typeface="Wingdings" charset="0"/>
              <a:buNone/>
              <a:defRPr/>
            </a:pPr>
            <a:r>
              <a:rPr lang="en-US" dirty="0">
                <a:solidFill>
                  <a:schemeClr val="tx1">
                    <a:lumMod val="95000"/>
                    <a:lumOff val="5000"/>
                  </a:schemeClr>
                </a:solidFill>
                <a:latin typeface="Arial" charset="0"/>
                <a:cs typeface="Arial" charset="0"/>
              </a:rPr>
              <a:t>- Energy production</a:t>
            </a:r>
          </a:p>
        </p:txBody>
      </p:sp>
      <p:grpSp>
        <p:nvGrpSpPr>
          <p:cNvPr id="18" name="Group 47"/>
          <p:cNvGrpSpPr>
            <a:grpSpLocks/>
          </p:cNvGrpSpPr>
          <p:nvPr/>
        </p:nvGrpSpPr>
        <p:grpSpPr bwMode="auto">
          <a:xfrm>
            <a:off x="154499" y="2446338"/>
            <a:ext cx="2743200" cy="1752600"/>
            <a:chOff x="576" y="1248"/>
            <a:chExt cx="1440" cy="1008"/>
          </a:xfrm>
          <a:scene3d>
            <a:camera prst="orthographicFront">
              <a:rot lat="0" lon="0" rev="0"/>
            </a:camera>
            <a:lightRig rig="soft" dir="t">
              <a:rot lat="0" lon="0" rev="0"/>
            </a:lightRig>
          </a:scene3d>
        </p:grpSpPr>
        <p:sp>
          <p:nvSpPr>
            <p:cNvPr id="19" name="Oval 4"/>
            <p:cNvSpPr>
              <a:spLocks noChangeArrowheads="1"/>
            </p:cNvSpPr>
            <p:nvPr/>
          </p:nvSpPr>
          <p:spPr bwMode="auto">
            <a:xfrm>
              <a:off x="576" y="1248"/>
              <a:ext cx="1008" cy="1008"/>
            </a:xfrm>
            <a:prstGeom prst="ellipse">
              <a:avLst/>
            </a:prstGeom>
            <a:solidFill>
              <a:srgbClr val="92D050"/>
            </a:solid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pPr>
                <a:defRPr/>
              </a:pPr>
              <a:endParaRPr lang="en-US">
                <a:cs typeface="Arial" pitchFamily="34" charset="0"/>
              </a:endParaRPr>
            </a:p>
          </p:txBody>
        </p:sp>
        <p:sp>
          <p:nvSpPr>
            <p:cNvPr id="20" name="AutoShape 9"/>
            <p:cNvSpPr>
              <a:spLocks noChangeArrowheads="1"/>
            </p:cNvSpPr>
            <p:nvPr/>
          </p:nvSpPr>
          <p:spPr bwMode="auto">
            <a:xfrm>
              <a:off x="1632" y="1536"/>
              <a:ext cx="384" cy="384"/>
            </a:xfrm>
            <a:prstGeom prst="rightArrow">
              <a:avLst>
                <a:gd name="adj1" fmla="val 50000"/>
                <a:gd name="adj2" fmla="val 25000"/>
              </a:avLst>
            </a:prstGeom>
            <a:solidFill>
              <a:srgbClr val="FF9900"/>
            </a:solid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pPr>
                <a:defRPr/>
              </a:pPr>
              <a:endParaRPr lang="en-US">
                <a:cs typeface="Arial" pitchFamily="34" charset="0"/>
              </a:endParaRPr>
            </a:p>
          </p:txBody>
        </p:sp>
        <p:sp>
          <p:nvSpPr>
            <p:cNvPr id="21" name="Rectangle 34"/>
            <p:cNvSpPr>
              <a:spLocks noChangeArrowheads="1"/>
            </p:cNvSpPr>
            <p:nvPr/>
          </p:nvSpPr>
          <p:spPr bwMode="auto">
            <a:xfrm>
              <a:off x="656" y="1642"/>
              <a:ext cx="898" cy="212"/>
            </a:xfrm>
            <a:prstGeom prst="rect">
              <a:avLst/>
            </a:prstGeom>
            <a:no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ctr">
                <a:defRPr/>
              </a:pPr>
              <a:r>
                <a:rPr lang="en-US" b="1" dirty="0" err="1">
                  <a:solidFill>
                    <a:srgbClr val="002060"/>
                  </a:solidFill>
                  <a:cs typeface="Arial" pitchFamily="34" charset="0"/>
                </a:rPr>
                <a:t>Agen</a:t>
              </a:r>
              <a:r>
                <a:rPr lang="en-US" b="1" dirty="0">
                  <a:solidFill>
                    <a:srgbClr val="002060"/>
                  </a:solidFill>
                  <a:cs typeface="Arial" pitchFamily="34" charset="0"/>
                </a:rPr>
                <a:t> </a:t>
              </a:r>
              <a:r>
                <a:rPr lang="en-US" b="1" dirty="0" err="1">
                  <a:solidFill>
                    <a:srgbClr val="002060"/>
                  </a:solidFill>
                  <a:cs typeface="Arial" pitchFamily="34" charset="0"/>
                </a:rPr>
                <a:t>biologis</a:t>
              </a:r>
              <a:endParaRPr lang="en-US" b="1" dirty="0">
                <a:solidFill>
                  <a:srgbClr val="002060"/>
                </a:solidFill>
                <a:cs typeface="Arial" pitchFamily="34" charset="0"/>
              </a:endParaRPr>
            </a:p>
          </p:txBody>
        </p:sp>
      </p:grpSp>
      <p:grpSp>
        <p:nvGrpSpPr>
          <p:cNvPr id="22" name="Group 48"/>
          <p:cNvGrpSpPr>
            <a:grpSpLocks/>
          </p:cNvGrpSpPr>
          <p:nvPr/>
        </p:nvGrpSpPr>
        <p:grpSpPr bwMode="auto">
          <a:xfrm>
            <a:off x="5564699" y="2598738"/>
            <a:ext cx="2362200" cy="1524000"/>
            <a:chOff x="3888" y="1296"/>
            <a:chExt cx="1488" cy="960"/>
          </a:xfrm>
          <a:scene3d>
            <a:camera prst="orthographicFront">
              <a:rot lat="0" lon="0" rev="0"/>
            </a:camera>
            <a:lightRig rig="soft" dir="t">
              <a:rot lat="0" lon="0" rev="0"/>
            </a:lightRig>
          </a:scene3d>
        </p:grpSpPr>
        <p:sp>
          <p:nvSpPr>
            <p:cNvPr id="23" name="Oval 6"/>
            <p:cNvSpPr>
              <a:spLocks noChangeArrowheads="1"/>
            </p:cNvSpPr>
            <p:nvPr/>
          </p:nvSpPr>
          <p:spPr bwMode="auto">
            <a:xfrm>
              <a:off x="4320" y="1296"/>
              <a:ext cx="1056" cy="960"/>
            </a:xfrm>
            <a:prstGeom prst="ellipse">
              <a:avLst/>
            </a:prstGeom>
            <a:solidFill>
              <a:srgbClr val="FFC000"/>
            </a:solid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pPr>
                <a:defRPr/>
              </a:pPr>
              <a:endParaRPr lang="en-US">
                <a:cs typeface="Arial" pitchFamily="34" charset="0"/>
              </a:endParaRPr>
            </a:p>
          </p:txBody>
        </p:sp>
        <p:sp>
          <p:nvSpPr>
            <p:cNvPr id="24" name="AutoShape 10"/>
            <p:cNvSpPr>
              <a:spLocks noChangeArrowheads="1"/>
            </p:cNvSpPr>
            <p:nvPr/>
          </p:nvSpPr>
          <p:spPr bwMode="auto">
            <a:xfrm>
              <a:off x="3888" y="1536"/>
              <a:ext cx="384" cy="384"/>
            </a:xfrm>
            <a:prstGeom prst="rightArrow">
              <a:avLst>
                <a:gd name="adj1" fmla="val 50000"/>
                <a:gd name="adj2" fmla="val 25000"/>
              </a:avLst>
            </a:prstGeom>
            <a:solidFill>
              <a:srgbClr val="FF9900"/>
            </a:solid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nchor="ctr"/>
            <a:lstStyle/>
            <a:p>
              <a:pPr>
                <a:defRPr/>
              </a:pPr>
              <a:endParaRPr lang="en-US">
                <a:cs typeface="Arial" pitchFamily="34" charset="0"/>
              </a:endParaRPr>
            </a:p>
          </p:txBody>
        </p:sp>
        <p:sp>
          <p:nvSpPr>
            <p:cNvPr id="25" name="Rectangle 35"/>
            <p:cNvSpPr>
              <a:spLocks noChangeArrowheads="1"/>
            </p:cNvSpPr>
            <p:nvPr/>
          </p:nvSpPr>
          <p:spPr bwMode="auto">
            <a:xfrm>
              <a:off x="4550" y="1632"/>
              <a:ext cx="617" cy="233"/>
            </a:xfrm>
            <a:prstGeom prst="rect">
              <a:avLst/>
            </a:prstGeom>
            <a:noFill/>
            <a:ln w="9525">
              <a:noFill/>
              <a:miter lim="800000"/>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a:spAutoFit/>
            </a:bodyPr>
            <a:lstStyle/>
            <a:p>
              <a:pPr algn="ctr">
                <a:defRPr/>
              </a:pPr>
              <a:r>
                <a:rPr lang="en-US" b="1">
                  <a:solidFill>
                    <a:srgbClr val="002060"/>
                  </a:solidFill>
                  <a:cs typeface="Arial" pitchFamily="34" charset="0"/>
                </a:rPr>
                <a:t>Produk</a:t>
              </a:r>
            </a:p>
          </p:txBody>
        </p:sp>
      </p:grpSp>
      <p:sp>
        <p:nvSpPr>
          <p:cNvPr id="27661" name="Rectangle 11"/>
          <p:cNvSpPr>
            <a:spLocks noChangeArrowheads="1"/>
          </p:cNvSpPr>
          <p:nvPr/>
        </p:nvSpPr>
        <p:spPr bwMode="auto">
          <a:xfrm>
            <a:off x="279400" y="5314950"/>
            <a:ext cx="2532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d-ID" sz="2000" b="1">
                <a:solidFill>
                  <a:schemeClr val="tx2"/>
                </a:solidFill>
              </a:rPr>
              <a:t>Sunarko, B., 2013</a:t>
            </a:r>
            <a:endParaRPr lang="en-US" sz="2000" b="1">
              <a:solidFill>
                <a:schemeClr val="tx2"/>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1000"/>
                                        <p:tgtEl>
                                          <p:spTgt spid="18"/>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1000"/>
                                        <p:tgtEl>
                                          <p:spTgt spid="2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heckerboard(across)">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heckerboard(across)">
                                      <p:cBhvr>
                                        <p:cTn id="26" dur="1000"/>
                                        <p:tgtEl>
                                          <p:spTgt spid="15"/>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500"/>
                                        <p:tgtEl>
                                          <p:spTgt spid="16"/>
                                        </p:tgtEl>
                                      </p:cBhvr>
                                    </p:animEffect>
                                  </p:childTnLst>
                                </p:cTn>
                              </p:par>
                            </p:childTnLst>
                          </p:cTn>
                        </p:par>
                        <p:par>
                          <p:cTn id="36" fill="hold" nodeType="afterGroup">
                            <p:stCondLst>
                              <p:cond delay="500"/>
                            </p:stCondLst>
                            <p:childTnLst>
                              <p:par>
                                <p:cTn id="37" presetID="3" presetClass="entr" presetSubtype="1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linds(horizont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PENUTUP</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Teknologi bioproses sangat berhubungan erat dengan disiplin ilmu teknik kimia dikarenakan adanya persamaan mendasar yang dimiliki keduanya </a:t>
            </a: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Teknologi bioproses sangat tergantung pada </a:t>
            </a:r>
            <a:r>
              <a:rPr lang="id-ID" sz="2400" i="1" spc="150" dirty="0">
                <a:solidFill>
                  <a:srgbClr val="534949"/>
                </a:solidFill>
                <a:latin typeface="Arial" pitchFamily="34" charset="0"/>
                <a:cs typeface="Arial" pitchFamily="34" charset="0"/>
              </a:rPr>
              <a:t>engineering design</a:t>
            </a:r>
            <a:r>
              <a:rPr lang="id-ID" sz="2400" spc="150" dirty="0">
                <a:solidFill>
                  <a:srgbClr val="534949"/>
                </a:solidFill>
                <a:latin typeface="Arial" pitchFamily="34" charset="0"/>
                <a:cs typeface="Arial" pitchFamily="34" charset="0"/>
              </a:rPr>
              <a:t> kolom bioreaktor</a:t>
            </a: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Selain itu kondisi penunjang agen biologi seperti nutrisi, supply oksigen, suhu juga wajib dijaga guna keoptimalan dan kehandalan proses</a:t>
            </a: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Pada akhirnya desain teknologi bioproses ditentukan oleh aplikasi dan tujuan spesifik pada tiap produknya </a:t>
            </a:r>
            <a:endParaRPr lang="en-US" sz="2400" spc="150" dirty="0">
              <a:solidFill>
                <a:srgbClr val="534949"/>
              </a:solidFill>
              <a:latin typeface="Arial" pitchFamily="34" charset="0"/>
              <a:cs typeface="Arial" pitchFamily="34" charset="0"/>
            </a:endParaRPr>
          </a:p>
          <a:p>
            <a:pPr marL="114300" indent="0" eaLnBrk="1" hangingPunct="1">
              <a:lnSpc>
                <a:spcPct val="80000"/>
              </a:lnSpc>
              <a:buFont typeface="Arial" charset="0"/>
              <a:buNone/>
              <a:defRPr/>
            </a:pPr>
            <a:endParaRPr lang="en-US" sz="24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REFERENCE</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457200" indent="-457200" algn="just">
              <a:lnSpc>
                <a:spcPct val="150000"/>
              </a:lnSpc>
              <a:buFont typeface="Arial" charset="0"/>
              <a:buChar char="•"/>
              <a:defRPr/>
            </a:pPr>
            <a:endParaRPr lang="id-ID" sz="1400" dirty="0">
              <a:solidFill>
                <a:prstClr val="black"/>
              </a:solidFill>
              <a:latin typeface="Arial" pitchFamily="34" charset="0"/>
              <a:cs typeface="Arial" pitchFamily="34" charset="0"/>
            </a:endParaRPr>
          </a:p>
          <a:p>
            <a:pPr marL="457200" indent="-457200" algn="just">
              <a:lnSpc>
                <a:spcPct val="150000"/>
              </a:lnSpc>
              <a:buFont typeface="Arial" charset="0"/>
              <a:buChar char="•"/>
              <a:defRPr/>
            </a:pPr>
            <a:r>
              <a:rPr lang="en-US" sz="1400" dirty="0">
                <a:solidFill>
                  <a:prstClr val="black"/>
                </a:solidFill>
                <a:latin typeface="Arial" pitchFamily="34" charset="0"/>
                <a:cs typeface="Arial" pitchFamily="34" charset="0"/>
              </a:rPr>
              <a:t>Huck</a:t>
            </a:r>
            <a:r>
              <a:rPr lang="id-ID" sz="1400" dirty="0">
                <a:solidFill>
                  <a:prstClr val="black"/>
                </a:solidFill>
                <a:latin typeface="Arial" pitchFamily="34" charset="0"/>
                <a:cs typeface="Arial" pitchFamily="34" charset="0"/>
              </a:rPr>
              <a:t>, P.M., </a:t>
            </a:r>
            <a:r>
              <a:rPr lang="en-US" sz="1400" dirty="0">
                <a:solidFill>
                  <a:prstClr val="black"/>
                </a:solidFill>
                <a:latin typeface="Arial" pitchFamily="34" charset="0"/>
                <a:cs typeface="Arial" pitchFamily="34" charset="0"/>
              </a:rPr>
              <a:t>1998. </a:t>
            </a:r>
            <a:r>
              <a:rPr lang="en-US" sz="1400" i="1" dirty="0">
                <a:solidFill>
                  <a:prstClr val="black"/>
                </a:solidFill>
                <a:latin typeface="Arial" pitchFamily="34" charset="0"/>
                <a:cs typeface="Arial" pitchFamily="34" charset="0"/>
              </a:rPr>
              <a:t>Design of Biological Processes for Organics Control</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Amer</a:t>
            </a:r>
            <a:r>
              <a:rPr lang="en-US" sz="1400" dirty="0">
                <a:solidFill>
                  <a:prstClr val="black"/>
                </a:solidFill>
                <a:latin typeface="Arial" pitchFamily="34" charset="0"/>
                <a:cs typeface="Arial" pitchFamily="34" charset="0"/>
              </a:rPr>
              <a:t> Water Works Assn. ISBN 978-0-89867-936-6</a:t>
            </a:r>
            <a:endParaRPr lang="id-ID" sz="1400" dirty="0">
              <a:solidFill>
                <a:prstClr val="black"/>
              </a:solidFill>
              <a:latin typeface="Arial" pitchFamily="34" charset="0"/>
              <a:cs typeface="Arial" pitchFamily="34" charset="0"/>
            </a:endParaRPr>
          </a:p>
          <a:p>
            <a:pPr marL="457200" indent="-457200" algn="just">
              <a:lnSpc>
                <a:spcPct val="150000"/>
              </a:lnSpc>
              <a:buFont typeface="Arial" charset="0"/>
              <a:buChar char="•"/>
              <a:defRPr/>
            </a:pPr>
            <a:r>
              <a:rPr lang="id-ID" sz="1400" dirty="0">
                <a:solidFill>
                  <a:prstClr val="black"/>
                </a:solidFill>
                <a:latin typeface="Arial" pitchFamily="34" charset="0"/>
                <a:cs typeface="Arial" pitchFamily="34" charset="0"/>
              </a:rPr>
              <a:t>Scott, </a:t>
            </a:r>
            <a:r>
              <a:rPr lang="en-US" sz="1400" dirty="0">
                <a:solidFill>
                  <a:prstClr val="black"/>
                </a:solidFill>
                <a:latin typeface="Arial" pitchFamily="34" charset="0"/>
                <a:cs typeface="Arial" pitchFamily="34" charset="0"/>
              </a:rPr>
              <a:t>J. A.</a:t>
            </a:r>
            <a:r>
              <a:rPr lang="id-ID" sz="1400" dirty="0">
                <a:solidFill>
                  <a:prstClr val="black"/>
                </a:solidFill>
                <a:latin typeface="Arial" pitchFamily="34" charset="0"/>
                <a:cs typeface="Arial" pitchFamily="34" charset="0"/>
              </a:rPr>
              <a:t>, Smith,</a:t>
            </a:r>
            <a:r>
              <a:rPr lang="en-US" sz="1400" dirty="0">
                <a:solidFill>
                  <a:prstClr val="black"/>
                </a:solidFill>
                <a:latin typeface="Arial" pitchFamily="34" charset="0"/>
                <a:cs typeface="Arial" pitchFamily="34" charset="0"/>
              </a:rPr>
              <a:t> K. L.</a:t>
            </a:r>
            <a:r>
              <a:rPr lang="id-ID" sz="1400" dirty="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1997. </a:t>
            </a:r>
            <a:r>
              <a:rPr lang="id-ID" sz="1400" dirty="0">
                <a:solidFill>
                  <a:prstClr val="black"/>
                </a:solidFill>
                <a:latin typeface="Arial" pitchFamily="34" charset="0"/>
                <a:cs typeface="Arial" pitchFamily="34" charset="0"/>
              </a:rPr>
              <a:t>a</a:t>
            </a:r>
            <a:r>
              <a:rPr lang="en-US" sz="1400" i="1" dirty="0">
                <a:solidFill>
                  <a:prstClr val="black"/>
                </a:solidFill>
                <a:latin typeface="Arial" pitchFamily="34" charset="0"/>
                <a:cs typeface="Arial" pitchFamily="34" charset="0"/>
              </a:rPr>
              <a:t> Bioreactor Coupled </a:t>
            </a:r>
            <a:r>
              <a:rPr lang="id-ID" sz="1400" i="1" dirty="0">
                <a:solidFill>
                  <a:prstClr val="black"/>
                </a:solidFill>
                <a:latin typeface="Arial" pitchFamily="34" charset="0"/>
                <a:cs typeface="Arial" pitchFamily="34" charset="0"/>
              </a:rPr>
              <a:t>t</a:t>
            </a:r>
            <a:r>
              <a:rPr lang="en-US" sz="1400" i="1" dirty="0">
                <a:solidFill>
                  <a:prstClr val="black"/>
                </a:solidFill>
                <a:latin typeface="Arial" pitchFamily="34" charset="0"/>
                <a:cs typeface="Arial" pitchFamily="34" charset="0"/>
              </a:rPr>
              <a:t>o </a:t>
            </a:r>
            <a:r>
              <a:rPr lang="id-ID" sz="1400" i="1" dirty="0">
                <a:solidFill>
                  <a:prstClr val="black"/>
                </a:solidFill>
                <a:latin typeface="Arial" pitchFamily="34" charset="0"/>
                <a:cs typeface="Arial" pitchFamily="34" charset="0"/>
              </a:rPr>
              <a:t>a</a:t>
            </a:r>
            <a:r>
              <a:rPr lang="en-US" sz="1400" i="1" dirty="0">
                <a:solidFill>
                  <a:prstClr val="black"/>
                </a:solidFill>
                <a:latin typeface="Arial" pitchFamily="34" charset="0"/>
                <a:cs typeface="Arial" pitchFamily="34" charset="0"/>
              </a:rPr>
              <a:t> Membrane </a:t>
            </a:r>
            <a:r>
              <a:rPr lang="id-ID" sz="1400" i="1" dirty="0">
                <a:solidFill>
                  <a:prstClr val="black"/>
                </a:solidFill>
                <a:latin typeface="Arial" pitchFamily="34" charset="0"/>
                <a:cs typeface="Arial" pitchFamily="34" charset="0"/>
              </a:rPr>
              <a:t>t</a:t>
            </a:r>
            <a:r>
              <a:rPr lang="en-US" sz="1400" i="1" dirty="0">
                <a:solidFill>
                  <a:prstClr val="black"/>
                </a:solidFill>
                <a:latin typeface="Arial" pitchFamily="34" charset="0"/>
                <a:cs typeface="Arial" pitchFamily="34" charset="0"/>
              </a:rPr>
              <a:t>o Provide Aeration </a:t>
            </a:r>
            <a:r>
              <a:rPr lang="id-ID" sz="1400" i="1" dirty="0">
                <a:solidFill>
                  <a:prstClr val="black"/>
                </a:solidFill>
                <a:latin typeface="Arial" pitchFamily="34" charset="0"/>
                <a:cs typeface="Arial" pitchFamily="34" charset="0"/>
              </a:rPr>
              <a:t>a</a:t>
            </a:r>
            <a:r>
              <a:rPr lang="en-US" sz="1400" i="1" dirty="0" err="1">
                <a:solidFill>
                  <a:prstClr val="black"/>
                </a:solidFill>
                <a:latin typeface="Arial" pitchFamily="34" charset="0"/>
                <a:cs typeface="Arial" pitchFamily="34" charset="0"/>
              </a:rPr>
              <a:t>nd</a:t>
            </a:r>
            <a:r>
              <a:rPr lang="en-US" sz="1400" i="1" dirty="0">
                <a:solidFill>
                  <a:prstClr val="black"/>
                </a:solidFill>
                <a:latin typeface="Arial" pitchFamily="34" charset="0"/>
                <a:cs typeface="Arial" pitchFamily="34" charset="0"/>
              </a:rPr>
              <a:t> Filtration </a:t>
            </a:r>
            <a:r>
              <a:rPr lang="id-ID" sz="1400" i="1" dirty="0">
                <a:solidFill>
                  <a:prstClr val="black"/>
                </a:solidFill>
                <a:latin typeface="Arial" pitchFamily="34" charset="0"/>
                <a:cs typeface="Arial" pitchFamily="34" charset="0"/>
              </a:rPr>
              <a:t>i</a:t>
            </a:r>
            <a:r>
              <a:rPr lang="en-US" sz="1400" i="1" dirty="0">
                <a:solidFill>
                  <a:prstClr val="black"/>
                </a:solidFill>
                <a:latin typeface="Arial" pitchFamily="34" charset="0"/>
                <a:cs typeface="Arial" pitchFamily="34" charset="0"/>
              </a:rPr>
              <a:t>n Ice-cream Factory Wastewater Remediation</a:t>
            </a:r>
            <a:r>
              <a:rPr lang="en-US" sz="1400" dirty="0">
                <a:solidFill>
                  <a:prstClr val="black"/>
                </a:solidFill>
                <a:latin typeface="Arial" pitchFamily="34" charset="0"/>
                <a:cs typeface="Arial" pitchFamily="34" charset="0"/>
              </a:rPr>
              <a:t>. </a:t>
            </a:r>
            <a:r>
              <a:rPr lang="en-US" sz="1400" i="1" dirty="0">
                <a:solidFill>
                  <a:prstClr val="black"/>
                </a:solidFill>
                <a:latin typeface="Arial" pitchFamily="34" charset="0"/>
                <a:cs typeface="Arial" pitchFamily="34" charset="0"/>
              </a:rPr>
              <a:t>Water Research</a:t>
            </a:r>
            <a:r>
              <a:rPr lang="en-US" sz="1400" dirty="0">
                <a:solidFill>
                  <a:prstClr val="black"/>
                </a:solidFill>
                <a:latin typeface="Arial" pitchFamily="34" charset="0"/>
                <a:cs typeface="Arial" pitchFamily="34" charset="0"/>
              </a:rPr>
              <a:t> </a:t>
            </a:r>
            <a:r>
              <a:rPr lang="en-US" sz="1400" b="1" dirty="0">
                <a:solidFill>
                  <a:prstClr val="black"/>
                </a:solidFill>
                <a:latin typeface="Arial" pitchFamily="34" charset="0"/>
                <a:cs typeface="Arial" pitchFamily="34" charset="0"/>
              </a:rPr>
              <a:t>31</a:t>
            </a:r>
            <a:r>
              <a:rPr lang="en-US" sz="1400" dirty="0">
                <a:solidFill>
                  <a:prstClr val="black"/>
                </a:solidFill>
                <a:latin typeface="Arial" pitchFamily="34" charset="0"/>
                <a:cs typeface="Arial" pitchFamily="34" charset="0"/>
              </a:rPr>
              <a:t> (2): 69–74</a:t>
            </a:r>
            <a:endParaRPr lang="id-ID" sz="1400" dirty="0">
              <a:solidFill>
                <a:prstClr val="black"/>
              </a:solidFill>
              <a:latin typeface="Arial" pitchFamily="34" charset="0"/>
              <a:cs typeface="Arial" pitchFamily="34" charset="0"/>
            </a:endParaRPr>
          </a:p>
          <a:p>
            <a:pPr marL="457200" indent="-457200" algn="just">
              <a:lnSpc>
                <a:spcPct val="150000"/>
              </a:lnSpc>
              <a:buFont typeface="Arial" charset="0"/>
              <a:buChar char="•"/>
              <a:defRPr/>
            </a:pPr>
            <a:r>
              <a:rPr lang="id-ID" sz="1400" dirty="0">
                <a:solidFill>
                  <a:prstClr val="black"/>
                </a:solidFill>
                <a:latin typeface="Arial" pitchFamily="34" charset="0"/>
                <a:cs typeface="Arial" pitchFamily="34" charset="0"/>
              </a:rPr>
              <a:t>Sunarko, B., 2013. </a:t>
            </a:r>
            <a:r>
              <a:rPr lang="id-ID" sz="1400" i="1" dirty="0">
                <a:solidFill>
                  <a:prstClr val="black"/>
                </a:solidFill>
                <a:latin typeface="Arial" pitchFamily="34" charset="0"/>
                <a:cs typeface="Arial" pitchFamily="34" charset="0"/>
              </a:rPr>
              <a:t>Teknologi Fermentasi</a:t>
            </a:r>
            <a:r>
              <a:rPr lang="id-ID" sz="1400" dirty="0">
                <a:solidFill>
                  <a:prstClr val="black"/>
                </a:solidFill>
                <a:latin typeface="Arial" pitchFamily="34" charset="0"/>
                <a:cs typeface="Arial" pitchFamily="34" charset="0"/>
              </a:rPr>
              <a:t>. Power Point Slide, Pusat Penelitian Bioteknologi, LIPI, Cibinong. Unpublished  </a:t>
            </a:r>
          </a:p>
          <a:p>
            <a:pPr marL="457200" indent="-457200" algn="just">
              <a:lnSpc>
                <a:spcPct val="150000"/>
              </a:lnSpc>
              <a:buFont typeface="Arial" charset="0"/>
              <a:buChar char="•"/>
              <a:defRPr/>
            </a:pPr>
            <a:r>
              <a:rPr lang="id-ID" sz="1400" dirty="0">
                <a:solidFill>
                  <a:prstClr val="black"/>
                </a:solidFill>
                <a:latin typeface="Arial" pitchFamily="34" charset="0"/>
                <a:cs typeface="Arial" pitchFamily="34" charset="0"/>
              </a:rPr>
              <a:t>Tampion, J., Tampion, M.D., </a:t>
            </a:r>
            <a:r>
              <a:rPr lang="en-US" sz="1400" dirty="0">
                <a:solidFill>
                  <a:prstClr val="black"/>
                </a:solidFill>
                <a:latin typeface="Arial" pitchFamily="34" charset="0"/>
                <a:cs typeface="Arial" pitchFamily="34" charset="0"/>
              </a:rPr>
              <a:t>1987. </a:t>
            </a:r>
            <a:r>
              <a:rPr lang="en-US" sz="1400" i="1" dirty="0">
                <a:solidFill>
                  <a:prstClr val="black"/>
                </a:solidFill>
                <a:latin typeface="Arial" pitchFamily="34" charset="0"/>
                <a:cs typeface="Arial" pitchFamily="34" charset="0"/>
              </a:rPr>
              <a:t>Immobilized Cells: Principles </a:t>
            </a:r>
            <a:r>
              <a:rPr lang="id-ID" sz="1400" i="1" dirty="0">
                <a:solidFill>
                  <a:prstClr val="black"/>
                </a:solidFill>
                <a:latin typeface="Arial" pitchFamily="34" charset="0"/>
                <a:cs typeface="Arial" pitchFamily="34" charset="0"/>
              </a:rPr>
              <a:t>a</a:t>
            </a:r>
            <a:r>
              <a:rPr lang="en-US" sz="1400" i="1" dirty="0" err="1">
                <a:solidFill>
                  <a:prstClr val="black"/>
                </a:solidFill>
                <a:latin typeface="Arial" pitchFamily="34" charset="0"/>
                <a:cs typeface="Arial" pitchFamily="34" charset="0"/>
              </a:rPr>
              <a:t>nd</a:t>
            </a:r>
            <a:r>
              <a:rPr lang="en-US" sz="1400" i="1" dirty="0">
                <a:solidFill>
                  <a:prstClr val="black"/>
                </a:solidFill>
                <a:latin typeface="Arial" pitchFamily="34" charset="0"/>
                <a:cs typeface="Arial" pitchFamily="34" charset="0"/>
              </a:rPr>
              <a:t> Applications</a:t>
            </a:r>
            <a:r>
              <a:rPr lang="en-US" sz="1400" dirty="0">
                <a:solidFill>
                  <a:prstClr val="black"/>
                </a:solidFill>
                <a:latin typeface="Arial" pitchFamily="34" charset="0"/>
                <a:cs typeface="Arial" pitchFamily="34" charset="0"/>
              </a:rPr>
              <a:t>. Cambridge University Press. ISBN 978-0-521-25556-1.</a:t>
            </a:r>
            <a:r>
              <a:rPr lang="id-ID" sz="1400" dirty="0">
                <a:solidFill>
                  <a:prstClr val="black"/>
                </a:solidFill>
                <a:latin typeface="Arial" pitchFamily="34" charset="0"/>
                <a:cs typeface="Arial" pitchFamily="34" charset="0"/>
              </a:rPr>
              <a:t> </a:t>
            </a:r>
            <a:endParaRPr lang="en-US" sz="1400" dirty="0">
              <a:solidFill>
                <a:prstClr val="black"/>
              </a:solidFill>
              <a:latin typeface="Arial" pitchFamily="34" charset="0"/>
              <a:cs typeface="Arial" pitchFamily="34" charset="0"/>
            </a:endParaRPr>
          </a:p>
          <a:p>
            <a:pPr marL="457200" indent="-457200" algn="just">
              <a:lnSpc>
                <a:spcPct val="150000"/>
              </a:lnSpc>
              <a:buFont typeface="Arial" charset="0"/>
              <a:buChar char="•"/>
              <a:defRPr/>
            </a:pPr>
            <a:r>
              <a:rPr lang="id-ID" sz="1400" dirty="0">
                <a:solidFill>
                  <a:prstClr val="black"/>
                </a:solidFill>
                <a:latin typeface="Arial" pitchFamily="34" charset="0"/>
                <a:cs typeface="Arial" pitchFamily="34" charset="0"/>
              </a:rPr>
              <a:t>Tosa, J., Tanaka, A., Kobayashi, T., Tosa, T., 1992. </a:t>
            </a:r>
            <a:r>
              <a:rPr lang="id-ID" sz="1400" i="1" dirty="0">
                <a:solidFill>
                  <a:prstClr val="black"/>
                </a:solidFill>
                <a:latin typeface="Arial" pitchFamily="34" charset="0"/>
                <a:cs typeface="Arial" pitchFamily="34" charset="0"/>
              </a:rPr>
              <a:t>Industrial Application of Immobilized Biocatalysts (Biotechnology and Bioprocessing)</a:t>
            </a:r>
            <a:r>
              <a:rPr lang="id-ID" sz="1400" dirty="0">
                <a:solidFill>
                  <a:prstClr val="black"/>
                </a:solidFill>
                <a:latin typeface="Arial" pitchFamily="34" charset="0"/>
                <a:cs typeface="Arial" pitchFamily="34" charset="0"/>
              </a:rPr>
              <a:t>. CRC Press. ISBN 978-0-8247-8744-8</a:t>
            </a:r>
          </a:p>
          <a:p>
            <a:pPr marL="457200" indent="-457200" algn="just">
              <a:lnSpc>
                <a:spcPct val="150000"/>
              </a:lnSpc>
              <a:buFont typeface="Arial" charset="0"/>
              <a:buChar char="•"/>
              <a:defRPr/>
            </a:pPr>
            <a:endParaRPr lang="id-ID" sz="1400" dirty="0">
              <a:solidFill>
                <a:prstClr val="black"/>
              </a:solidFill>
              <a:latin typeface="Arial" pitchFamily="34" charset="0"/>
              <a:cs typeface="Arial" pitchFamily="34" charset="0"/>
            </a:endParaRPr>
          </a:p>
          <a:p>
            <a:pPr marL="114300" indent="0" eaLnBrk="1" hangingPunct="1">
              <a:lnSpc>
                <a:spcPct val="80000"/>
              </a:lnSpc>
              <a:buFont typeface="Arial" charset="0"/>
              <a:buNone/>
              <a:defRPr/>
            </a:pPr>
            <a:endParaRPr lang="en-US" sz="24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471488" y="5334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TUGAS</a:t>
            </a:r>
            <a:endParaRPr lang="en-US" sz="3200" smtClean="0">
              <a:latin typeface="Arial" panose="020B0604020202020204" pitchFamily="34" charset="0"/>
              <a:cs typeface="Arial" panose="020B0604020202020204" pitchFamily="34" charset="0"/>
            </a:endParaRPr>
          </a:p>
        </p:txBody>
      </p:sp>
      <p:sp>
        <p:nvSpPr>
          <p:cNvPr id="4100" name="Content Placeholder 1"/>
          <p:cNvSpPr>
            <a:spLocks noGrp="1"/>
          </p:cNvSpPr>
          <p:nvPr>
            <p:ph idx="1"/>
          </p:nvPr>
        </p:nvSpPr>
        <p:spPr>
          <a:xfrm>
            <a:off x="457200" y="1143000"/>
            <a:ext cx="8229600" cy="4983163"/>
          </a:xfrm>
        </p:spPr>
        <p:txBody>
          <a:bodyPr/>
          <a:lstStyle/>
          <a:p>
            <a:pPr marL="0" indent="0" algn="just" eaLnBrk="1" hangingPunct="1">
              <a:spcAft>
                <a:spcPts val="600"/>
              </a:spcAft>
              <a:buFont typeface="Arial" panose="020B0604020202020204" pitchFamily="34" charset="0"/>
              <a:buNone/>
            </a:pPr>
            <a:endParaRPr lang="id-ID" sz="3500" b="1" smtClean="0">
              <a:solidFill>
                <a:srgbClr val="000000"/>
              </a:solidFill>
              <a:latin typeface="Arial" panose="020B0604020202020204" pitchFamily="34" charset="0"/>
              <a:cs typeface="Arial" panose="020B0604020202020204" pitchFamily="34" charset="0"/>
            </a:endParaRPr>
          </a:p>
          <a:p>
            <a:pPr marL="0" indent="0" algn="just" eaLnBrk="1" hangingPunct="1">
              <a:spcAft>
                <a:spcPts val="600"/>
              </a:spcAft>
              <a:buFont typeface="Arial" panose="020B0604020202020204" pitchFamily="34" charset="0"/>
              <a:buNone/>
            </a:pPr>
            <a:r>
              <a:rPr lang="id-ID" sz="3500" b="1" smtClean="0">
                <a:solidFill>
                  <a:srgbClr val="000000"/>
                </a:solidFill>
                <a:latin typeface="Arial" panose="020B0604020202020204" pitchFamily="34" charset="0"/>
                <a:cs typeface="Arial" panose="020B0604020202020204" pitchFamily="34" charset="0"/>
              </a:rPr>
              <a:t>BUAT PRESENTASI ± selama 30 menit tentang topik Apikasi Teknologi Bioproses serta aplikasikan pada contoh kasus</a:t>
            </a:r>
            <a:endParaRPr lang="en-US" sz="3500" b="1" smtClean="0">
              <a:solidFill>
                <a:srgbClr val="000000"/>
              </a:solidFill>
              <a:latin typeface="Arial" panose="020B0604020202020204" pitchFamily="34" charset="0"/>
              <a:cs typeface="Arial" panose="020B0604020202020204" pitchFamily="34" charset="0"/>
            </a:endParaRPr>
          </a:p>
          <a:p>
            <a:pPr marL="0" indent="0" algn="just" eaLnBrk="1" hangingPunct="1">
              <a:spcAft>
                <a:spcPts val="600"/>
              </a:spcAft>
              <a:buFont typeface="Arial" panose="020B0604020202020204" pitchFamily="34" charset="0"/>
              <a:buNone/>
            </a:pPr>
            <a:endParaRPr lang="en-US" sz="3500" b="1" smtClean="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0684499"/>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DEFINISI</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lstStyle/>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Teknologi Bioproses merupakan cabang ilmu dari teknik kimia atau teknik biosistem yang berhubungan dengan perancangan dan konstruksi proses produksi yang melibatkan agen biologi </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Agen biologi dapat berupa mikroorganisme (bakteri, kapang, mikroalga) atau enzim yang dihasilkan oleh mikroorganisme tersebut</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endParaRPr lang="id-ID" sz="2600" spc="150" dirty="0">
              <a:solidFill>
                <a:srgbClr val="534949"/>
              </a:solidFill>
              <a:latin typeface="Arial" pitchFamily="34" charset="0"/>
              <a:cs typeface="Arial" pitchFamily="34" charset="0"/>
            </a:endParaRPr>
          </a:p>
          <a:p>
            <a:pPr marL="274320" indent="-228600" algn="just" eaLnBrk="1" fontAlgn="auto" hangingPunct="1">
              <a:spcAft>
                <a:spcPts val="0"/>
              </a:spcAft>
              <a:buClr>
                <a:srgbClr val="C66951"/>
              </a:buClr>
              <a:buFont typeface="Arial" charset="0"/>
              <a:buNone/>
              <a:defRPr/>
            </a:pPr>
            <a:endParaRPr lang="en-US" sz="2600" spc="150" dirty="0">
              <a:solidFill>
                <a:srgbClr val="534949"/>
              </a:solidFill>
              <a:latin typeface="Arial" pitchFamily="34" charset="0"/>
              <a:cs typeface="Arial" pitchFamily="34" charset="0"/>
            </a:endParaRPr>
          </a:p>
          <a:p>
            <a:pPr marL="273050" indent="-273050" eaLnBrk="1" hangingPunct="1">
              <a:spcBef>
                <a:spcPts val="575"/>
              </a:spcBef>
              <a:buClr>
                <a:srgbClr val="D34817"/>
              </a:buClr>
              <a:buSzPct val="85000"/>
              <a:buFont typeface="Wingdings 2" pitchFamily="18" charset="2"/>
              <a:buChar char=""/>
              <a:defRPr/>
            </a:pPr>
            <a:endParaRPr lang="id-ID" sz="2800" dirty="0" smtClean="0">
              <a:solidFill>
                <a:srgbClr val="000000"/>
              </a:solidFill>
              <a:latin typeface="Arial" charset="0"/>
              <a:cs typeface="Arial" charset="0"/>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DEFINISI</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lstStyle/>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Teknik bioproses biasanya diajarkan sebagai suplemen teknik kimia karena persamaan mendasar yang dimiliki keduanya yang meliputi konsep dasar dan metode penyelesaian masalah yang digunakan </a:t>
            </a: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endParaRPr lang="id-ID" sz="2600" spc="150" dirty="0">
              <a:solidFill>
                <a:srgbClr val="534949"/>
              </a:solidFill>
              <a:latin typeface="Arial" pitchFamily="34" charset="0"/>
              <a:cs typeface="Arial" pitchFamily="34" charset="0"/>
            </a:endParaRPr>
          </a:p>
          <a:p>
            <a:pPr marL="722313" indent="-457200" algn="just" eaLnBrk="1" fontAlgn="auto" hangingPunct="1">
              <a:spcAft>
                <a:spcPts val="0"/>
              </a:spcAft>
              <a:buClr>
                <a:srgbClr val="C66951"/>
              </a:buClr>
              <a:buFont typeface="Wingdings 2" pitchFamily="18" charset="2"/>
              <a:buChar char=""/>
              <a:tabLst>
                <a:tab pos="3495675" algn="l"/>
                <a:tab pos="3760788" algn="l"/>
              </a:tabLst>
              <a:defRPr/>
            </a:pPr>
            <a:r>
              <a:rPr lang="id-ID" sz="2600" spc="150" dirty="0">
                <a:solidFill>
                  <a:srgbClr val="534949"/>
                </a:solidFill>
                <a:latin typeface="Arial" pitchFamily="34" charset="0"/>
                <a:cs typeface="Arial" pitchFamily="34" charset="0"/>
              </a:rPr>
              <a:t>Aplikasi dari teknik bioproses dijumpai pada industri obat-obatan, bioteknologi pangan, energi, dan industri pengolahan air (baik air bersih maupun air limbah)</a:t>
            </a:r>
            <a:endParaRPr lang="en-US" sz="2600" spc="150" dirty="0">
              <a:solidFill>
                <a:srgbClr val="534949"/>
              </a:solidFill>
              <a:latin typeface="Arial" pitchFamily="34" charset="0"/>
              <a:cs typeface="Arial" pitchFamily="34" charset="0"/>
            </a:endParaRPr>
          </a:p>
          <a:p>
            <a:pPr marL="274320" indent="-228600" algn="just" eaLnBrk="1" fontAlgn="auto" hangingPunct="1">
              <a:spcAft>
                <a:spcPts val="0"/>
              </a:spcAft>
              <a:buClr>
                <a:srgbClr val="C66951"/>
              </a:buClr>
              <a:buFont typeface="Arial" charset="0"/>
              <a:buNone/>
              <a:defRPr/>
            </a:pPr>
            <a:endParaRPr lang="en-US" sz="2600" spc="150" dirty="0">
              <a:solidFill>
                <a:srgbClr val="534949"/>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DESIGN ALAT PROSES</a:t>
            </a:r>
            <a:endParaRPr lang="en-US" sz="3200" smtClean="0">
              <a:latin typeface="Arial" panose="020B0604020202020204" pitchFamily="34" charset="0"/>
              <a:cs typeface="Arial" panose="020B0604020202020204" pitchFamily="34" charset="0"/>
            </a:endParaRPr>
          </a:p>
        </p:txBody>
      </p:sp>
      <p:sp>
        <p:nvSpPr>
          <p:cNvPr id="6148" name="Content Placeholder 5"/>
          <p:cNvSpPr>
            <a:spLocks noGrp="1"/>
          </p:cNvSpPr>
          <p:nvPr>
            <p:ph idx="1"/>
          </p:nvPr>
        </p:nvSpPr>
        <p:spPr>
          <a:xfrm>
            <a:off x="457200" y="1524000"/>
            <a:ext cx="8229600" cy="4602163"/>
          </a:xfrm>
        </p:spPr>
        <p:txBody>
          <a:bodyPr/>
          <a:lstStyle/>
          <a:p>
            <a:pPr marL="571500" indent="-457200">
              <a:lnSpc>
                <a:spcPct val="80000"/>
              </a:lnSpc>
            </a:pPr>
            <a:endParaRPr lang="id-ID" sz="2800" smtClean="0">
              <a:latin typeface="Arial" panose="020B0604020202020204" pitchFamily="34" charset="0"/>
              <a:cs typeface="Arial" panose="020B0604020202020204" pitchFamily="34" charset="0"/>
            </a:endParaRPr>
          </a:p>
          <a:p>
            <a:pPr marL="571500" indent="-457200">
              <a:lnSpc>
                <a:spcPct val="80000"/>
              </a:lnSpc>
            </a:pPr>
            <a:endParaRPr lang="id-ID" sz="2800" smtClean="0">
              <a:latin typeface="Arial" panose="020B0604020202020204" pitchFamily="34" charset="0"/>
              <a:cs typeface="Arial" panose="020B0604020202020204" pitchFamily="34" charset="0"/>
            </a:endParaRPr>
          </a:p>
          <a:p>
            <a:pPr marL="571500" indent="-457200">
              <a:lnSpc>
                <a:spcPct val="80000"/>
              </a:lnSpc>
            </a:pPr>
            <a:r>
              <a:rPr lang="id-ID" sz="2800" smtClean="0">
                <a:latin typeface="Arial" panose="020B0604020202020204" pitchFamily="34" charset="0"/>
                <a:cs typeface="Arial" panose="020B0604020202020204" pitchFamily="34" charset="0"/>
              </a:rPr>
              <a:t>Dalam teknologi bioproses, design alat proses merupakan hal yang sangat penting untuk mendapatkan kondisi ideal serta produk akhir yang bernilai ekonomis</a:t>
            </a:r>
          </a:p>
          <a:p>
            <a:pPr marL="571500" indent="-457200">
              <a:lnSpc>
                <a:spcPct val="80000"/>
              </a:lnSpc>
            </a:pPr>
            <a:endParaRPr lang="id-ID" sz="2800" smtClean="0">
              <a:latin typeface="Arial" panose="020B0604020202020204" pitchFamily="34" charset="0"/>
              <a:cs typeface="Arial" panose="020B0604020202020204" pitchFamily="34" charset="0"/>
            </a:endParaRPr>
          </a:p>
          <a:p>
            <a:pPr marL="571500" indent="-457200">
              <a:lnSpc>
                <a:spcPct val="80000"/>
              </a:lnSpc>
            </a:pPr>
            <a:r>
              <a:rPr lang="id-ID" sz="2800" smtClean="0">
                <a:latin typeface="Arial" panose="020B0604020202020204" pitchFamily="34" charset="0"/>
                <a:cs typeface="Arial" panose="020B0604020202020204" pitchFamily="34" charset="0"/>
              </a:rPr>
              <a:t>Salah satu alat proses yang sangat penting dalam teknologi bioproses adalah bioreaktor</a:t>
            </a:r>
          </a:p>
          <a:p>
            <a:pPr marL="571500" indent="-457200">
              <a:lnSpc>
                <a:spcPct val="80000"/>
              </a:lnSpc>
            </a:pPr>
            <a:endParaRPr lang="id-ID" sz="2800" smtClean="0">
              <a:latin typeface="Arial" panose="020B0604020202020204" pitchFamily="34" charset="0"/>
              <a:cs typeface="Arial" panose="020B0604020202020204" pitchFamily="34" charset="0"/>
            </a:endParaRPr>
          </a:p>
          <a:p>
            <a:pPr marL="571500" indent="-457200">
              <a:lnSpc>
                <a:spcPct val="80000"/>
              </a:lnSpc>
            </a:pPr>
            <a:endParaRPr lang="id-ID" sz="2800" smtClean="0">
              <a:latin typeface="Arial" panose="020B0604020202020204" pitchFamily="34" charset="0"/>
              <a:cs typeface="Arial" panose="020B0604020202020204" pitchFamily="34" charset="0"/>
            </a:endParaRPr>
          </a:p>
          <a:p>
            <a:pPr marL="571500" indent="-457200">
              <a:lnSpc>
                <a:spcPct val="80000"/>
              </a:lnSpc>
            </a:pPr>
            <a:endParaRPr lang="en-US" sz="2800" smtClean="0">
              <a:latin typeface="Arial" panose="020B0604020202020204" pitchFamily="34" charset="0"/>
              <a:cs typeface="Arial" panose="020B0604020202020204" pitchFamily="34" charset="0"/>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DESIGN ALAT PROSES</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a:lnSpc>
                <a:spcPct val="80000"/>
              </a:lnSpc>
              <a:buFont typeface="Arial" charset="0"/>
              <a:buChar char="•"/>
              <a:defRPr/>
            </a:pPr>
            <a:endParaRPr lang="id-ID" sz="2400" dirty="0" smtClean="0">
              <a:latin typeface="Arial" pitchFamily="34" charset="0"/>
              <a:cs typeface="Arial" pitchFamily="34" charset="0"/>
            </a:endParaRPr>
          </a:p>
          <a:p>
            <a:pPr marL="571500" indent="-457200">
              <a:lnSpc>
                <a:spcPct val="80000"/>
              </a:lnSpc>
              <a:buFont typeface="Arial" charset="0"/>
              <a:buChar char="•"/>
              <a:defRPr/>
            </a:pPr>
            <a:r>
              <a:rPr lang="id-ID" sz="2400" dirty="0" smtClean="0">
                <a:latin typeface="Arial" pitchFamily="34" charset="0"/>
                <a:cs typeface="Arial" pitchFamily="34" charset="0"/>
              </a:rPr>
              <a:t>Bioreaktor merupakan suatu reaktor yang digunakan untuk reaksi biologis dari suatu proses bioteknologi, baik menggunakan enzim larut, sel bebas dari mikroorganisme, tanaman maupun hewan</a:t>
            </a:r>
          </a:p>
          <a:p>
            <a:pPr marL="114300" indent="0">
              <a:lnSpc>
                <a:spcPct val="80000"/>
              </a:lnSpc>
              <a:buFont typeface="Arial" charset="0"/>
              <a:buNone/>
              <a:defRPr/>
            </a:pPr>
            <a:endParaRPr lang="id-ID" sz="2400" dirty="0" smtClean="0">
              <a:latin typeface="Arial" pitchFamily="34" charset="0"/>
              <a:cs typeface="Arial" pitchFamily="34" charset="0"/>
            </a:endParaRPr>
          </a:p>
          <a:p>
            <a:pPr marL="571500" indent="-457200">
              <a:lnSpc>
                <a:spcPct val="80000"/>
              </a:lnSpc>
              <a:buFont typeface="Arial" charset="0"/>
              <a:buChar char="•"/>
              <a:defRPr/>
            </a:pPr>
            <a:r>
              <a:rPr lang="id-ID" sz="2400" dirty="0" smtClean="0">
                <a:latin typeface="Arial" pitchFamily="34" charset="0"/>
                <a:cs typeface="Arial" pitchFamily="34" charset="0"/>
              </a:rPr>
              <a:t>Fungsi bioreaktor :         </a:t>
            </a:r>
          </a:p>
          <a:p>
            <a:pPr marL="571500" indent="-457200">
              <a:lnSpc>
                <a:spcPct val="80000"/>
              </a:lnSpc>
              <a:buFont typeface="Arial" charset="0"/>
              <a:buAutoNum type="arabicPeriod"/>
              <a:defRPr/>
            </a:pPr>
            <a:r>
              <a:rPr lang="id-ID" sz="2400" dirty="0" smtClean="0">
                <a:latin typeface="Arial" pitchFamily="34" charset="0"/>
                <a:cs typeface="Arial" pitchFamily="34" charset="0"/>
              </a:rPr>
              <a:t>Memberikan lingkungan tetap bagi optimasi pertumbuhan mikroorganisme dan aktivitas metabolisme dalam menghasilkan  suatu produk yang diinginkan</a:t>
            </a:r>
          </a:p>
          <a:p>
            <a:pPr marL="571500" indent="-457200">
              <a:lnSpc>
                <a:spcPct val="80000"/>
              </a:lnSpc>
              <a:buFont typeface="+mj-lt"/>
              <a:buAutoNum type="arabicPeriod"/>
              <a:defRPr/>
            </a:pPr>
            <a:r>
              <a:rPr lang="id-ID" sz="2400" dirty="0" smtClean="0">
                <a:latin typeface="Arial" pitchFamily="34" charset="0"/>
                <a:cs typeface="Arial" pitchFamily="34" charset="0"/>
              </a:rPr>
              <a:t>Mencegah kontaminasi produksi dari lingkungan pada kultur sambil mencegah pelepasan kultur ke kultur lingkungan</a:t>
            </a:r>
          </a:p>
          <a:p>
            <a:pPr marL="114300" indent="0">
              <a:lnSpc>
                <a:spcPct val="80000"/>
              </a:lnSpc>
              <a:buFont typeface="Arial" charset="0"/>
              <a:buNone/>
              <a:defRPr/>
            </a:pPr>
            <a:endParaRPr lang="id-ID" sz="2400" dirty="0" smtClean="0">
              <a:latin typeface="Arial" pitchFamily="34" charset="0"/>
              <a:cs typeface="Arial" pitchFamily="34" charset="0"/>
            </a:endParaRP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DESIGN ALAT PROSES</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Syarat bahan bioreaktor:</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Bersifat tidak beracun (baja tahan karat)</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Mampu menahan tekanan uap</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Tahan terhadap korosi kimia dan elektrolit</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a:t>
            </a:r>
          </a:p>
          <a:p>
            <a:pPr marL="571500" indent="-457200" eaLnBrk="1" fontAlgn="auto" hangingPunct="1">
              <a:lnSpc>
                <a:spcPct val="80000"/>
              </a:lnSpc>
              <a:spcAft>
                <a:spcPts val="0"/>
              </a:spcAft>
              <a:buClr>
                <a:srgbClr val="C66951"/>
              </a:buClr>
              <a:buFont typeface="Wingdings 2" pitchFamily="18" charset="2"/>
              <a:buChar char=""/>
              <a:defRPr/>
            </a:pPr>
            <a:r>
              <a:rPr lang="id-ID" sz="2400" spc="150" dirty="0">
                <a:solidFill>
                  <a:srgbClr val="534949"/>
                </a:solidFill>
                <a:latin typeface="Arial" pitchFamily="34" charset="0"/>
                <a:cs typeface="Arial" pitchFamily="34" charset="0"/>
              </a:rPr>
              <a:t>Kapasitas :</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Skala laboratorium (1-2 liter)</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Skala pilot plan (100-1000 liter)</a:t>
            </a:r>
          </a:p>
          <a:p>
            <a:pPr marL="114300" indent="0" eaLnBrk="1" fontAlgn="auto" hangingPunct="1">
              <a:lnSpc>
                <a:spcPct val="80000"/>
              </a:lnSpc>
              <a:spcAft>
                <a:spcPts val="0"/>
              </a:spcAft>
              <a:buClr>
                <a:srgbClr val="C66951"/>
              </a:buClr>
              <a:buFont typeface="Arial" charset="0"/>
              <a:buNone/>
              <a:defRPr/>
            </a:pPr>
            <a:r>
              <a:rPr lang="id-ID" sz="2400" spc="150" dirty="0">
                <a:solidFill>
                  <a:srgbClr val="534949"/>
                </a:solidFill>
                <a:latin typeface="Arial" pitchFamily="34" charset="0"/>
                <a:cs typeface="Arial" pitchFamily="34" charset="0"/>
              </a:rPr>
              <a:t>	- Skala industri (&gt; 1000 liter)</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a:spcBef>
                <a:spcPct val="50000"/>
              </a:spcBef>
            </a:pPr>
            <a:r>
              <a:rPr lang="id-ID" sz="3200" smtClean="0">
                <a:latin typeface="Arial" panose="020B0604020202020204" pitchFamily="34" charset="0"/>
                <a:cs typeface="Arial" panose="020B0604020202020204" pitchFamily="34" charset="0"/>
              </a:rPr>
              <a:t>SKEMA KOLOM BIOREAKTOR</a:t>
            </a:r>
            <a:endParaRPr lang="en-US"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p:txBody>
      </p:sp>
      <p:graphicFrame>
        <p:nvGraphicFramePr>
          <p:cNvPr id="9221" name="Object 1"/>
          <p:cNvGraphicFramePr>
            <a:graphicFrameLocks noChangeAspect="1"/>
          </p:cNvGraphicFramePr>
          <p:nvPr/>
        </p:nvGraphicFramePr>
        <p:xfrm>
          <a:off x="28575" y="1295400"/>
          <a:ext cx="9144000" cy="5334000"/>
        </p:xfrm>
        <a:graphic>
          <a:graphicData uri="http://schemas.openxmlformats.org/presentationml/2006/ole">
            <mc:AlternateContent xmlns:mc="http://schemas.openxmlformats.org/markup-compatibility/2006">
              <mc:Choice xmlns:v="urn:schemas-microsoft-com:vml" Requires="v">
                <p:oleObj spid="_x0000_s9224" name="VISIO" r:id="rId5" imgW="6753111" imgH="4638809" progId="Visio.Drawing.5">
                  <p:embed/>
                </p:oleObj>
              </mc:Choice>
              <mc:Fallback>
                <p:oleObj name="VISIO" r:id="rId5" imgW="6753111" imgH="4638809" progId="Visio.Drawing.5">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5" y="1295400"/>
                        <a:ext cx="9144000" cy="5334000"/>
                      </a:xfrm>
                      <a:prstGeom prst="rect">
                        <a:avLst/>
                      </a:prstGeom>
                      <a:solidFill>
                        <a:srgbClr val="0000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a:spcBef>
                <a:spcPct val="50000"/>
              </a:spcBef>
            </a:pPr>
            <a:endParaRPr lang="id-ID" sz="3200" smtClean="0">
              <a:latin typeface="Arial" panose="020B0604020202020204" pitchFamily="34" charset="0"/>
              <a:cs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a:normAutofit/>
          </a:bodyPr>
          <a:lstStyle/>
          <a:p>
            <a:pPr marL="571500" indent="-457200" eaLnBrk="1" fontAlgn="auto" hangingPunct="1">
              <a:lnSpc>
                <a:spcPct val="80000"/>
              </a:lnSpc>
              <a:spcAft>
                <a:spcPts val="0"/>
              </a:spcAft>
              <a:buClr>
                <a:srgbClr val="C66951"/>
              </a:buClr>
              <a:buFont typeface="Wingdings 2" pitchFamily="18" charset="2"/>
              <a:buChar char=""/>
              <a:defRPr/>
            </a:pPr>
            <a:endParaRPr lang="id-ID" sz="2400" spc="150" dirty="0">
              <a:solidFill>
                <a:srgbClr val="534949"/>
              </a:solidFill>
              <a:latin typeface="Arial" pitchFamily="34" charset="0"/>
              <a:cs typeface="Arial" pitchFamily="34" charset="0"/>
            </a:endParaRPr>
          </a:p>
        </p:txBody>
      </p:sp>
      <p:pic>
        <p:nvPicPr>
          <p:cNvPr id="10245" name="Picture 4" descr="D:\Teknik bioproses_files\300px-Bioreactor_princip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6388" y="617538"/>
            <a:ext cx="6019800" cy="624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1302</TotalTime>
  <Words>1038</Words>
  <Application>Microsoft Office PowerPoint</Application>
  <PresentationFormat>On-screen Show (4:3)</PresentationFormat>
  <Paragraphs>208</Paragraphs>
  <Slides>29</Slides>
  <Notes>28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8" baseType="lpstr">
      <vt:lpstr>Arial</vt:lpstr>
      <vt:lpstr>Calibri</vt:lpstr>
      <vt:lpstr>Segoe UI</vt:lpstr>
      <vt:lpstr>Times New Roman</vt:lpstr>
      <vt:lpstr>Wingdings 2</vt:lpstr>
      <vt:lpstr>MS PGothic</vt:lpstr>
      <vt:lpstr>Wingdings</vt:lpstr>
      <vt:lpstr>Office Theme</vt:lpstr>
      <vt:lpstr>VISIO</vt:lpstr>
      <vt:lpstr>PowerPoint Presentation</vt:lpstr>
      <vt:lpstr>KEMAMPUAN AKHIR YANG DIHARAPKAN</vt:lpstr>
      <vt:lpstr>DEFINISI</vt:lpstr>
      <vt:lpstr>DEFINISI</vt:lpstr>
      <vt:lpstr>DESIGN ALAT PROSES</vt:lpstr>
      <vt:lpstr>DESIGN ALAT PROSES</vt:lpstr>
      <vt:lpstr>DESIGN ALAT PROSES</vt:lpstr>
      <vt:lpstr>SKEMA KOLOM BIOREAKTOR</vt:lpstr>
      <vt:lpstr>PowerPoint Presentation</vt:lpstr>
      <vt:lpstr>SISTEM FERMENTOR SEDERHANA</vt:lpstr>
      <vt:lpstr>KOLOM BIOREAKTOR</vt:lpstr>
      <vt:lpstr>KOLOM BIOREAKTOR</vt:lpstr>
      <vt:lpstr>KOLOM BIOREAKTOR</vt:lpstr>
      <vt:lpstr>KOLOM BIOREAKTOR</vt:lpstr>
      <vt:lpstr>TEKNOLOGI BIOPROSES</vt:lpstr>
      <vt:lpstr>FERMENTASI</vt:lpstr>
      <vt:lpstr>FERMENTASI</vt:lpstr>
      <vt:lpstr>BAHAN FERMENTASI</vt:lpstr>
      <vt:lpstr>PowerPoint Presentation</vt:lpstr>
      <vt:lpstr>PROSES PEMBUATAN  PST</vt:lpstr>
      <vt:lpstr>PROSES PEMBUATAN  PST</vt:lpstr>
      <vt:lpstr>FLOW PROSES PEMBUATAN PST</vt:lpstr>
      <vt:lpstr>FLOW PROSES PEMBUATAN PST</vt:lpstr>
      <vt:lpstr>FLOW PROSES PEMBUATAN PST</vt:lpstr>
      <vt:lpstr>FLOW PROSES PEMBUATAN PST</vt:lpstr>
      <vt:lpstr>PowerPoint Presentation</vt:lpstr>
      <vt:lpstr>PENUTUP</vt:lpstr>
      <vt:lpstr>REFERENCE</vt:lpstr>
      <vt:lpstr>TUGAS</vt:lpstr>
    </vt:vector>
  </TitlesOfParts>
  <Company>signDesign Communications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HP</cp:lastModifiedBy>
  <cp:revision>224</cp:revision>
  <dcterms:created xsi:type="dcterms:W3CDTF">2010-08-24T06:47:44Z</dcterms:created>
  <dcterms:modified xsi:type="dcterms:W3CDTF">2017-07-19T01:52:59Z</dcterms:modified>
</cp:coreProperties>
</file>